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1"/>
  </p:sldMasterIdLst>
  <p:notesMasterIdLst>
    <p:notesMasterId r:id="rId40"/>
  </p:notesMasterIdLst>
  <p:handoutMasterIdLst>
    <p:handoutMasterId r:id="rId41"/>
  </p:handoutMasterIdLst>
  <p:sldIdLst>
    <p:sldId id="260" r:id="rId2"/>
    <p:sldId id="265" r:id="rId3"/>
    <p:sldId id="264"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4" r:id="rId21"/>
    <p:sldId id="285" r:id="rId22"/>
    <p:sldId id="286" r:id="rId23"/>
    <p:sldId id="287" r:id="rId24"/>
    <p:sldId id="288" r:id="rId25"/>
    <p:sldId id="289" r:id="rId26"/>
    <p:sldId id="290" r:id="rId27"/>
    <p:sldId id="291" r:id="rId28"/>
    <p:sldId id="292" r:id="rId29"/>
    <p:sldId id="308" r:id="rId30"/>
    <p:sldId id="293" r:id="rId31"/>
    <p:sldId id="294" r:id="rId32"/>
    <p:sldId id="295" r:id="rId33"/>
    <p:sldId id="296" r:id="rId34"/>
    <p:sldId id="297" r:id="rId35"/>
    <p:sldId id="298" r:id="rId36"/>
    <p:sldId id="299" r:id="rId37"/>
    <p:sldId id="300" r:id="rId38"/>
    <p:sldId id="307" r:id="rId3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14">
          <p15:clr>
            <a:srgbClr val="A4A3A4"/>
          </p15:clr>
        </p15:guide>
        <p15:guide id="2" pos="30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jtps140" initials="dej"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579A8"/>
    <a:srgbClr val="B17A31"/>
    <a:srgbClr val="CC8B39"/>
    <a:srgbClr val="C58D26"/>
    <a:srgbClr val="4560E5"/>
    <a:srgbClr val="3333CC"/>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71" autoAdjust="0"/>
    <p:restoredTop sz="93720" autoAdjust="0"/>
  </p:normalViewPr>
  <p:slideViewPr>
    <p:cSldViewPr snapToGrid="0">
      <p:cViewPr varScale="1">
        <p:scale>
          <a:sx n="73" d="100"/>
          <a:sy n="73" d="100"/>
        </p:scale>
        <p:origin x="582" y="78"/>
      </p:cViewPr>
      <p:guideLst>
        <p:guide orient="horz" pos="1014"/>
        <p:guide pos="3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06"/>
    </p:cViewPr>
  </p:sorterViewPr>
  <p:notesViewPr>
    <p:cSldViewPr snapToGrid="0">
      <p:cViewPr varScale="1">
        <p:scale>
          <a:sx n="70" d="100"/>
          <a:sy n="70" d="100"/>
        </p:scale>
        <p:origin x="-2226"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5138"/>
          </a:xfrm>
          <a:prstGeom prst="rect">
            <a:avLst/>
          </a:prstGeom>
        </p:spPr>
        <p:txBody>
          <a:bodyPr vert="horz" lIns="91440" tIns="45720" rIns="91440" bIns="45720" rtlCol="0"/>
          <a:lstStyle>
            <a:lvl1pPr algn="r">
              <a:defRPr sz="1200"/>
            </a:lvl1pPr>
          </a:lstStyle>
          <a:p>
            <a:fld id="{F425FAB2-21C2-439D-B1FF-70D737B2596B}" type="datetimeFigureOut">
              <a:rPr lang="en-US" smtClean="0"/>
              <a:pPr/>
              <a:t>02/27/2017</a:t>
            </a:fld>
            <a:endParaRPr lang="en-US" dirty="0"/>
          </a:p>
        </p:txBody>
      </p:sp>
      <p:sp>
        <p:nvSpPr>
          <p:cNvPr id="4" name="Footer Placeholder 3"/>
          <p:cNvSpPr>
            <a:spLocks noGrp="1"/>
          </p:cNvSpPr>
          <p:nvPr>
            <p:ph type="ftr" sz="quarter" idx="2"/>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lIns="91440" tIns="45720" rIns="91440" bIns="45720" rtlCol="0" anchor="b"/>
          <a:lstStyle>
            <a:lvl1pPr algn="r">
              <a:defRPr sz="1200"/>
            </a:lvl1pPr>
          </a:lstStyle>
          <a:p>
            <a:fld id="{B8F1F607-4320-46F1-A576-375C385EF401}"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35AB6CA0-AE49-4551-A151-66BF5FC6D555}" type="datetimeFigureOut">
              <a:rPr lang="en-US" smtClean="0"/>
              <a:pPr/>
              <a:t>02/27/2017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01E280C0-BDF8-403E-A4DF-2D20AFB84D7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2F84DC-E32D-4E91-820D-3EC4CC1C1FD4}" type="slidenum">
              <a:rPr lang="en-US" smtClean="0"/>
              <a:pPr/>
              <a:t>38</a:t>
            </a:fld>
            <a:endParaRPr lang="en-US"/>
          </a:p>
        </p:txBody>
      </p:sp>
    </p:spTree>
    <p:extLst>
      <p:ext uri="{BB962C8B-B14F-4D97-AF65-F5344CB8AC3E}">
        <p14:creationId xmlns:p14="http://schemas.microsoft.com/office/powerpoint/2010/main" val="24877663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descr="1024 Template A top bar.png"/>
          <p:cNvPicPr>
            <a:picLocks noChangeAspect="1"/>
          </p:cNvPicPr>
          <p:nvPr userDrawn="1"/>
        </p:nvPicPr>
        <p:blipFill>
          <a:blip r:embed="rId2" cstate="print"/>
          <a:stretch>
            <a:fillRect/>
          </a:stretch>
        </p:blipFill>
        <p:spPr>
          <a:xfrm>
            <a:off x="0" y="0"/>
            <a:ext cx="9144000" cy="1243207"/>
          </a:xfrm>
          <a:prstGeom prst="rect">
            <a:avLst/>
          </a:prstGeom>
        </p:spPr>
      </p:pic>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Slide Number Placeholder 26"/>
          <p:cNvSpPr>
            <a:spLocks noGrp="1"/>
          </p:cNvSpPr>
          <p:nvPr>
            <p:ph type="sldNum" sz="quarter" idx="12"/>
          </p:nvPr>
        </p:nvSpPr>
        <p:spPr>
          <a:xfrm>
            <a:off x="8742522" y="6407944"/>
            <a:ext cx="365760" cy="365125"/>
          </a:xfrm>
        </p:spPr>
        <p:txBody>
          <a:bodyPr/>
          <a:lstStyle>
            <a:lvl1pPr>
              <a:defRPr>
                <a:solidFill>
                  <a:schemeClr val="tx1">
                    <a:lumMod val="75000"/>
                    <a:lumOff val="25000"/>
                  </a:schemeClr>
                </a:solidFill>
              </a:defRPr>
            </a:lvl1pPr>
            <a:extLst/>
          </a:lstStyle>
          <a:p>
            <a:fld id="{9D515F0A-23BA-4FD6-9B05-ED7D67B84540}" type="slidenum">
              <a:rPr lang="en-US" smtClean="0"/>
              <a:pPr/>
              <a:t>‹#›</a:t>
            </a:fld>
            <a:endParaRPr lang="en-US" dirty="0"/>
          </a:p>
        </p:txBody>
      </p:sp>
      <p:sp>
        <p:nvSpPr>
          <p:cNvPr id="4" name="Title Placeholder 8"/>
          <p:cNvSpPr>
            <a:spLocks noGrp="1"/>
          </p:cNvSpPr>
          <p:nvPr>
            <p:ph type="title"/>
          </p:nvPr>
        </p:nvSpPr>
        <p:spPr>
          <a:xfrm>
            <a:off x="455838" y="803956"/>
            <a:ext cx="6515101" cy="525462"/>
          </a:xfrm>
          <a:prstGeom prst="rect">
            <a:avLst/>
          </a:prstGeom>
        </p:spPr>
        <p:txBody>
          <a:bodyPr vert="horz" anchor="t">
            <a:noAutofit/>
            <a:scene3d>
              <a:camera prst="orthographicFront"/>
              <a:lightRig rig="soft" dir="t"/>
            </a:scene3d>
            <a:sp3d prstMaterial="softEdge"/>
          </a:bodyPr>
          <a:lstStyle>
            <a:lvl1pPr>
              <a:defRPr sz="3600"/>
            </a:lvl1pPr>
            <a:extLst/>
          </a:lstStyle>
          <a:p>
            <a:r>
              <a:rPr kumimoji="0" lang="en-US" dirty="0" smtClean="0"/>
              <a:t>Click to edit Master title style</a:t>
            </a:r>
            <a:endParaRPr kumimoji="0" lang="en-US" dirty="0"/>
          </a:p>
        </p:txBody>
      </p:sp>
      <p:sp>
        <p:nvSpPr>
          <p:cNvPr id="6" name="Content Placeholder 2"/>
          <p:cNvSpPr>
            <a:spLocks noGrp="1"/>
          </p:cNvSpPr>
          <p:nvPr>
            <p:ph idx="1"/>
          </p:nvPr>
        </p:nvSpPr>
        <p:spPr>
          <a:xfrm>
            <a:off x="466725" y="1857375"/>
            <a:ext cx="7751990" cy="4525963"/>
          </a:xfrm>
        </p:spPr>
        <p:txBody>
          <a:bodyPr/>
          <a:lstStyle>
            <a:lvl1pPr eaLnBrk="1" latinLnBrk="0" hangingPunct="1">
              <a:defRPr sz="2400">
                <a:solidFill>
                  <a:schemeClr val="tx1">
                    <a:lumMod val="85000"/>
                    <a:lumOff val="15000"/>
                  </a:schemeClr>
                </a:solidFill>
              </a:defRPr>
            </a:lvl1pPr>
            <a:lvl2pPr eaLnBrk="1" latinLnBrk="0" hangingPunct="1">
              <a:defRPr sz="2400">
                <a:solidFill>
                  <a:schemeClr val="tx1">
                    <a:lumMod val="85000"/>
                    <a:lumOff val="15000"/>
                  </a:schemeClr>
                </a:solidFill>
              </a:defRPr>
            </a:lvl2pPr>
            <a:lvl3pPr eaLnBrk="1" latinLnBrk="0" hangingPunct="1">
              <a:defRPr sz="2000">
                <a:solidFill>
                  <a:schemeClr val="tx1">
                    <a:lumMod val="85000"/>
                    <a:lumOff val="15000"/>
                  </a:schemeClr>
                </a:solidFill>
              </a:defRPr>
            </a:lvl3pPr>
            <a:lvl4pPr eaLnBrk="1" latinLnBrk="0" hangingPunct="1">
              <a:defRPr sz="2000">
                <a:solidFill>
                  <a:schemeClr val="tx1">
                    <a:lumMod val="85000"/>
                    <a:lumOff val="15000"/>
                  </a:schemeClr>
                </a:solidFill>
              </a:defRPr>
            </a:lvl4pPr>
            <a:lvl5pPr eaLnBrk="1" latinLnBrk="0" hangingPunct="1">
              <a:defRPr sz="2000">
                <a:solidFill>
                  <a:schemeClr val="tx1">
                    <a:lumMod val="85000"/>
                    <a:lumOff val="15000"/>
                  </a:schemeClr>
                </a:solidFill>
              </a:defRPr>
            </a:lvl5pPr>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 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pic>
        <p:nvPicPr>
          <p:cNvPr id="7" name="Picture 6" descr="1024 Template A top bar.png"/>
          <p:cNvPicPr>
            <a:picLocks noChangeAspect="1"/>
          </p:cNvPicPr>
          <p:nvPr userDrawn="1"/>
        </p:nvPicPr>
        <p:blipFill>
          <a:blip r:embed="rId2" cstate="print"/>
          <a:stretch>
            <a:fillRect/>
          </a:stretch>
        </p:blipFill>
        <p:spPr>
          <a:xfrm>
            <a:off x="0" y="0"/>
            <a:ext cx="9144000" cy="1243207"/>
          </a:xfrm>
          <a:prstGeom prst="rect">
            <a:avLst/>
          </a:prstGeom>
        </p:spPr>
      </p:pic>
      <p:sp>
        <p:nvSpPr>
          <p:cNvPr id="6" name="Slide Number Placeholder 5"/>
          <p:cNvSpPr>
            <a:spLocks noGrp="1"/>
          </p:cNvSpPr>
          <p:nvPr>
            <p:ph type="sldNum" sz="quarter" idx="12"/>
          </p:nvPr>
        </p:nvSpPr>
        <p:spPr/>
        <p:txBody>
          <a:bodyPr/>
          <a:lstStyle>
            <a:lvl1pPr>
              <a:defRPr>
                <a:solidFill>
                  <a:schemeClr val="tx1">
                    <a:lumMod val="75000"/>
                    <a:lumOff val="25000"/>
                  </a:schemeClr>
                </a:solidFill>
              </a:defRPr>
            </a:lvl1pPr>
            <a:extLst/>
          </a:lstStyle>
          <a:p>
            <a:fld id="{9D515F0A-23BA-4FD6-9B05-ED7D67B84540}" type="slidenum">
              <a:rPr lang="en-US" smtClean="0"/>
              <a:pPr/>
              <a:t>‹#›</a:t>
            </a:fld>
            <a:endParaRPr lang="en-US" dirty="0"/>
          </a:p>
        </p:txBody>
      </p:sp>
      <p:sp>
        <p:nvSpPr>
          <p:cNvPr id="3" name="Title Placeholder 8"/>
          <p:cNvSpPr>
            <a:spLocks noGrp="1"/>
          </p:cNvSpPr>
          <p:nvPr>
            <p:ph type="title"/>
          </p:nvPr>
        </p:nvSpPr>
        <p:spPr>
          <a:xfrm>
            <a:off x="444953" y="814502"/>
            <a:ext cx="6515101" cy="544852"/>
          </a:xfrm>
          <a:prstGeom prst="rect">
            <a:avLst/>
          </a:prstGeom>
        </p:spPr>
        <p:txBody>
          <a:bodyPr vert="horz" anchor="t">
            <a:noAutofit/>
            <a:scene3d>
              <a:camera prst="orthographicFront"/>
              <a:lightRig rig="soft" dir="t"/>
            </a:scene3d>
            <a:sp3d prstMaterial="softEdge"/>
          </a:bodyPr>
          <a:lstStyle>
            <a:lvl1pPr>
              <a:defRPr sz="3600">
                <a:solidFill>
                  <a:schemeClr val="tx1">
                    <a:lumMod val="85000"/>
                    <a:lumOff val="15000"/>
                  </a:schemeClr>
                </a:solidFill>
                <a:latin typeface="Gill Sans MT" pitchFamily="34" charset="0"/>
              </a:defRPr>
            </a:lvl1pPr>
            <a:extLst/>
          </a:lstStyle>
          <a:p>
            <a:r>
              <a:rPr kumimoji="0" lang="en-US" dirty="0" smtClean="0"/>
              <a:t>Click to edit Master title style</a:t>
            </a:r>
            <a:endParaRPr kumimoji="0" lang="en-US" dirty="0"/>
          </a:p>
        </p:txBody>
      </p:sp>
      <p:sp>
        <p:nvSpPr>
          <p:cNvPr id="5" name="Content Placeholder 2"/>
          <p:cNvSpPr>
            <a:spLocks noGrp="1"/>
          </p:cNvSpPr>
          <p:nvPr>
            <p:ph idx="1"/>
          </p:nvPr>
        </p:nvSpPr>
        <p:spPr>
          <a:xfrm>
            <a:off x="466725" y="1863310"/>
            <a:ext cx="7773762" cy="4525963"/>
          </a:xfrm>
        </p:spPr>
        <p:txBody>
          <a:bodyPr/>
          <a:lstStyle>
            <a:lvl1pPr eaLnBrk="1" latinLnBrk="0" hangingPunct="1">
              <a:defRPr sz="2400">
                <a:solidFill>
                  <a:schemeClr val="tx1">
                    <a:lumMod val="85000"/>
                    <a:lumOff val="15000"/>
                  </a:schemeClr>
                </a:solidFill>
              </a:defRPr>
            </a:lvl1pPr>
            <a:lvl2pPr eaLnBrk="1" latinLnBrk="0" hangingPunct="1">
              <a:defRPr sz="2400">
                <a:solidFill>
                  <a:schemeClr val="tx1">
                    <a:lumMod val="85000"/>
                    <a:lumOff val="15000"/>
                  </a:schemeClr>
                </a:solidFill>
              </a:defRPr>
            </a:lvl2pPr>
            <a:lvl3pPr eaLnBrk="1" latinLnBrk="0" hangingPunct="1">
              <a:defRPr sz="2000">
                <a:solidFill>
                  <a:schemeClr val="tx1">
                    <a:lumMod val="85000"/>
                    <a:lumOff val="15000"/>
                  </a:schemeClr>
                </a:solidFill>
              </a:defRPr>
            </a:lvl3pPr>
            <a:lvl4pPr eaLnBrk="1" latinLnBrk="0" hangingPunct="1">
              <a:defRPr sz="2000">
                <a:solidFill>
                  <a:schemeClr val="tx1">
                    <a:lumMod val="85000"/>
                    <a:lumOff val="15000"/>
                  </a:schemeClr>
                </a:solidFill>
              </a:defRPr>
            </a:lvl4pPr>
            <a:lvl5pPr eaLnBrk="1" latinLnBrk="0" hangingPunct="1">
              <a:defRPr sz="2000">
                <a:solidFill>
                  <a:schemeClr val="tx1">
                    <a:lumMod val="85000"/>
                    <a:lumOff val="15000"/>
                  </a:schemeClr>
                </a:solidFill>
              </a:defRPr>
            </a:lvl5pPr>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 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1024 Template A top bar.png"/>
          <p:cNvPicPr>
            <a:picLocks noChangeAspect="1"/>
          </p:cNvPicPr>
          <p:nvPr userDrawn="1"/>
        </p:nvPicPr>
        <p:blipFill>
          <a:blip r:embed="rId4" cstate="print"/>
          <a:stretch>
            <a:fillRect/>
          </a:stretch>
        </p:blipFill>
        <p:spPr>
          <a:xfrm>
            <a:off x="0" y="0"/>
            <a:ext cx="9144000" cy="1243207"/>
          </a:xfrm>
          <a:prstGeom prst="rect">
            <a:avLst/>
          </a:prstGeom>
        </p:spPr>
      </p:pic>
      <p:sp>
        <p:nvSpPr>
          <p:cNvPr id="9" name="Title Placeholder 8"/>
          <p:cNvSpPr>
            <a:spLocks noGrp="1"/>
          </p:cNvSpPr>
          <p:nvPr>
            <p:ph type="title"/>
          </p:nvPr>
        </p:nvSpPr>
        <p:spPr>
          <a:xfrm>
            <a:off x="466725" y="814842"/>
            <a:ext cx="6515099" cy="525462"/>
          </a:xfrm>
          <a:prstGeom prst="rect">
            <a:avLst/>
          </a:prstGeom>
        </p:spPr>
        <p:txBody>
          <a:bodyPr vert="horz" anchor="t">
            <a:noAutofit/>
            <a:scene3d>
              <a:camera prst="orthographicFront"/>
              <a:lightRig rig="soft" dir="t"/>
            </a:scene3d>
            <a:sp3d prstMaterial="softEdge"/>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66725" y="1855787"/>
            <a:ext cx="7773761" cy="4525963"/>
          </a:xfrm>
          <a:prstGeom prst="rect">
            <a:avLst/>
          </a:prstGeom>
        </p:spPr>
        <p:txBody>
          <a:bodyPr vert="horz">
            <a:no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 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8" name="Slide Number Placeholder 17"/>
          <p:cNvSpPr>
            <a:spLocks noGrp="1"/>
          </p:cNvSpPr>
          <p:nvPr>
            <p:ph type="sldNum" sz="quarter" idx="4"/>
          </p:nvPr>
        </p:nvSpPr>
        <p:spPr>
          <a:xfrm>
            <a:off x="8742522" y="6407944"/>
            <a:ext cx="365760" cy="365125"/>
          </a:xfrm>
          <a:prstGeom prst="rect">
            <a:avLst/>
          </a:prstGeom>
        </p:spPr>
        <p:txBody>
          <a:bodyPr vert="horz" anchor="b"/>
          <a:lstStyle>
            <a:lvl1pPr algn="r" eaLnBrk="1" latinLnBrk="0" hangingPunct="1">
              <a:defRPr kumimoji="0" sz="1000" b="0">
                <a:solidFill>
                  <a:schemeClr val="tx1">
                    <a:lumMod val="75000"/>
                    <a:lumOff val="25000"/>
                  </a:schemeClr>
                </a:solidFill>
                <a:latin typeface="Gill Sans MT" pitchFamily="34" charset="0"/>
              </a:defRPr>
            </a:lvl1pPr>
            <a:extLst/>
          </a:lstStyle>
          <a:p>
            <a:fld id="{9D515F0A-23BA-4FD6-9B05-ED7D67B8454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Lst>
  <p:hf hdr="0" dt="0"/>
  <p:txStyles>
    <p:titleStyle>
      <a:lvl1pPr algn="l" rtl="0" eaLnBrk="1" latinLnBrk="0" hangingPunct="1">
        <a:spcBef>
          <a:spcPct val="0"/>
        </a:spcBef>
        <a:buNone/>
        <a:defRPr kumimoji="0" sz="3600" b="0" kern="1200">
          <a:solidFill>
            <a:schemeClr val="tx1">
              <a:lumMod val="85000"/>
              <a:lumOff val="15000"/>
            </a:schemeClr>
          </a:solidFill>
          <a:effectLst/>
          <a:latin typeface="Gill Sans MT" pitchFamily="34" charset="0"/>
          <a:ea typeface="+mj-ea"/>
          <a:cs typeface="Arial" pitchFamily="34" charset="0"/>
        </a:defRPr>
      </a:lvl1pPr>
      <a:extLst/>
    </p:titleStyle>
    <p:bodyStyle>
      <a:lvl1pPr marL="365760" indent="-256032" algn="l" rtl="0" eaLnBrk="1" latinLnBrk="0" hangingPunct="1">
        <a:spcBef>
          <a:spcPts val="400"/>
        </a:spcBef>
        <a:spcAft>
          <a:spcPts val="1800"/>
        </a:spcAft>
        <a:buClr>
          <a:schemeClr val="tx1">
            <a:lumMod val="50000"/>
            <a:lumOff val="50000"/>
          </a:schemeClr>
        </a:buClr>
        <a:buSzPct val="95000"/>
        <a:buFont typeface="Arial" pitchFamily="34" charset="0"/>
        <a:buChar char="•"/>
        <a:defRPr kumimoji="0" sz="2400" kern="1200">
          <a:solidFill>
            <a:schemeClr val="tx1"/>
          </a:solidFill>
          <a:latin typeface="Gill Sans MT" pitchFamily="34" charset="0"/>
          <a:ea typeface="+mn-ea"/>
          <a:cs typeface="Arial" pitchFamily="34" charset="0"/>
        </a:defRPr>
      </a:lvl1pPr>
      <a:lvl2pPr marL="621792" indent="-228600" algn="l" rtl="0" eaLnBrk="1" latinLnBrk="0" hangingPunct="1">
        <a:spcBef>
          <a:spcPts val="324"/>
        </a:spcBef>
        <a:spcAft>
          <a:spcPts val="1800"/>
        </a:spcAft>
        <a:buClr>
          <a:schemeClr val="tx1">
            <a:lumMod val="50000"/>
            <a:lumOff val="50000"/>
          </a:schemeClr>
        </a:buClr>
        <a:buSzPct val="80000"/>
        <a:buFont typeface="Courier New" pitchFamily="49" charset="0"/>
        <a:buChar char="o"/>
        <a:defRPr kumimoji="0" sz="2400" kern="1200">
          <a:solidFill>
            <a:schemeClr val="tx1"/>
          </a:solidFill>
          <a:latin typeface="Gill Sans MT" pitchFamily="34" charset="0"/>
          <a:ea typeface="+mn-ea"/>
          <a:cs typeface="Arial" pitchFamily="34" charset="0"/>
        </a:defRPr>
      </a:lvl2pPr>
      <a:lvl3pPr marL="859536" indent="-228600" algn="l" rtl="0" eaLnBrk="1" latinLnBrk="0" hangingPunct="1">
        <a:spcBef>
          <a:spcPts val="350"/>
        </a:spcBef>
        <a:spcAft>
          <a:spcPts val="1800"/>
        </a:spcAft>
        <a:buClr>
          <a:schemeClr val="tx1">
            <a:lumMod val="50000"/>
            <a:lumOff val="50000"/>
          </a:schemeClr>
        </a:buClr>
        <a:buSzPct val="95000"/>
        <a:buFont typeface="Wingdings" pitchFamily="2" charset="2"/>
        <a:buChar char="ü"/>
        <a:defRPr kumimoji="0" sz="2000" kern="1200" baseline="0">
          <a:solidFill>
            <a:schemeClr val="tx1"/>
          </a:solidFill>
          <a:latin typeface="Gill Sans MT" pitchFamily="34" charset="0"/>
          <a:ea typeface="+mn-ea"/>
          <a:cs typeface="Arial" pitchFamily="34" charset="0"/>
        </a:defRPr>
      </a:lvl3pPr>
      <a:lvl4pPr marL="1143000" indent="-228600" algn="l" rtl="0" eaLnBrk="1" latinLnBrk="0" hangingPunct="1">
        <a:spcBef>
          <a:spcPts val="350"/>
        </a:spcBef>
        <a:spcAft>
          <a:spcPts val="1800"/>
        </a:spcAft>
        <a:buClr>
          <a:schemeClr val="tx1">
            <a:lumMod val="50000"/>
            <a:lumOff val="50000"/>
          </a:schemeClr>
        </a:buClr>
        <a:buSzPct val="85000"/>
        <a:buFont typeface="Wingdings" pitchFamily="2" charset="2"/>
        <a:buChar char="Ø"/>
        <a:defRPr kumimoji="0" sz="2000" kern="1200">
          <a:solidFill>
            <a:schemeClr val="tx1"/>
          </a:solidFill>
          <a:latin typeface="Gill Sans MT" pitchFamily="34" charset="0"/>
          <a:ea typeface="+mn-ea"/>
          <a:cs typeface="Arial" pitchFamily="34" charset="0"/>
        </a:defRPr>
      </a:lvl4pPr>
      <a:lvl5pPr marL="1371600" indent="-228600" algn="l" rtl="0" eaLnBrk="1" latinLnBrk="0" hangingPunct="1">
        <a:spcBef>
          <a:spcPts val="350"/>
        </a:spcBef>
        <a:spcAft>
          <a:spcPts val="1800"/>
        </a:spcAft>
        <a:buClr>
          <a:schemeClr val="tx1">
            <a:lumMod val="50000"/>
            <a:lumOff val="50000"/>
          </a:schemeClr>
        </a:buClr>
        <a:buSzPct val="90000"/>
        <a:buFont typeface="Wingdings" pitchFamily="2" charset="2"/>
        <a:buChar char="§"/>
        <a:defRPr kumimoji="0" sz="2000" kern="1200">
          <a:solidFill>
            <a:schemeClr val="tx1"/>
          </a:solidFill>
          <a:latin typeface="Gill Sans MT" pitchFamily="34" charset="0"/>
          <a:ea typeface="+mn-ea"/>
          <a:cs typeface="Arial"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D515F0A-23BA-4FD6-9B05-ED7D67B84540}" type="slidenum">
              <a:rPr lang="en-US" smtClean="0"/>
              <a:pPr/>
              <a:t>1</a:t>
            </a:fld>
            <a:endParaRPr lang="en-US" dirty="0"/>
          </a:p>
        </p:txBody>
      </p:sp>
      <p:sp>
        <p:nvSpPr>
          <p:cNvPr id="3" name="Title 2"/>
          <p:cNvSpPr>
            <a:spLocks noGrp="1"/>
          </p:cNvSpPr>
          <p:nvPr>
            <p:ph type="title"/>
          </p:nvPr>
        </p:nvSpPr>
        <p:spPr>
          <a:xfrm>
            <a:off x="444953" y="814502"/>
            <a:ext cx="7047668" cy="1819516"/>
          </a:xfrm>
        </p:spPr>
        <p:txBody>
          <a:bodyPr/>
          <a:lstStyle/>
          <a:p>
            <a:r>
              <a:rPr lang="en-US" dirty="0" smtClean="0"/>
              <a:t>Changes to Taxation of Amusement and Recreation Activities</a:t>
            </a:r>
            <a:br>
              <a:rPr lang="en-US" dirty="0" smtClean="0"/>
            </a:br>
            <a:endParaRPr lang="en-US" dirty="0"/>
          </a:p>
        </p:txBody>
      </p:sp>
      <p:sp>
        <p:nvSpPr>
          <p:cNvPr id="4" name="Content Placeholder 3"/>
          <p:cNvSpPr>
            <a:spLocks noGrp="1"/>
          </p:cNvSpPr>
          <p:nvPr>
            <p:ph idx="1"/>
          </p:nvPr>
        </p:nvSpPr>
        <p:spPr>
          <a:xfrm>
            <a:off x="466725" y="2224586"/>
            <a:ext cx="7773762" cy="4164688"/>
          </a:xfrm>
        </p:spPr>
        <p:txBody>
          <a:bodyPr/>
          <a:lstStyle/>
          <a:p>
            <a:endParaRPr lang="en-US" dirty="0" smtClean="0"/>
          </a:p>
          <a:p>
            <a:endParaRPr lang="en-US" dirty="0" smtClean="0"/>
          </a:p>
          <a:p>
            <a:endParaRPr lang="en-US" dirty="0" smtClean="0"/>
          </a:p>
          <a:p>
            <a:pPr marL="3654425" indent="-255588">
              <a:spcBef>
                <a:spcPts val="0"/>
              </a:spcBef>
              <a:spcAft>
                <a:spcPts val="0"/>
              </a:spcAft>
              <a:buNone/>
            </a:pPr>
            <a:endParaRPr lang="en-US" dirty="0" smtClean="0"/>
          </a:p>
          <a:p>
            <a:pPr marL="3654425" indent="-255588">
              <a:spcBef>
                <a:spcPts val="0"/>
              </a:spcBef>
              <a:spcAft>
                <a:spcPts val="0"/>
              </a:spcAft>
              <a:buNone/>
            </a:pPr>
            <a:endParaRPr lang="en-US" dirty="0" smtClean="0"/>
          </a:p>
          <a:p>
            <a:pPr marL="3654425" indent="-255588">
              <a:spcBef>
                <a:spcPts val="0"/>
              </a:spcBef>
              <a:spcAft>
                <a:spcPts val="0"/>
              </a:spcAft>
              <a:buNone/>
            </a:pPr>
            <a:r>
              <a:rPr lang="en-US" dirty="0" smtClean="0"/>
              <a:t>John Wack</a:t>
            </a:r>
          </a:p>
          <a:p>
            <a:pPr marL="3654425" indent="-255588">
              <a:spcBef>
                <a:spcPts val="0"/>
              </a:spcBef>
              <a:spcAft>
                <a:spcPts val="0"/>
              </a:spcAft>
              <a:buNone/>
            </a:pPr>
            <a:r>
              <a:rPr lang="en-US" dirty="0" smtClean="0"/>
              <a:t>Department of Revenue</a:t>
            </a:r>
          </a:p>
          <a:p>
            <a:pPr marL="3654425" indent="-255588">
              <a:spcBef>
                <a:spcPts val="0"/>
              </a:spcBef>
              <a:spcAft>
                <a:spcPts val="0"/>
              </a:spcAft>
              <a:buNone/>
            </a:pPr>
            <a:r>
              <a:rPr lang="en-US" dirty="0" smtClean="0"/>
              <a:t>Tax Information Specialist</a:t>
            </a:r>
            <a:endParaRPr lang="en-US" dirty="0"/>
          </a:p>
        </p:txBody>
      </p:sp>
      <p:pic>
        <p:nvPicPr>
          <p:cNvPr id="5" name="Picture 4" descr="sport.png"/>
          <p:cNvPicPr>
            <a:picLocks noChangeAspect="1"/>
          </p:cNvPicPr>
          <p:nvPr/>
        </p:nvPicPr>
        <p:blipFill>
          <a:blip r:embed="rId2" cstate="print"/>
          <a:stretch>
            <a:fillRect/>
          </a:stretch>
        </p:blipFill>
        <p:spPr>
          <a:xfrm>
            <a:off x="1321559" y="2332131"/>
            <a:ext cx="5812674" cy="241729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a:t>
            </a:r>
            <a:r>
              <a:rPr lang="en-US" dirty="0" err="1" smtClean="0"/>
              <a:t>HB</a:t>
            </a:r>
            <a:r>
              <a:rPr lang="en-US" dirty="0" smtClean="0"/>
              <a:t> 1550</a:t>
            </a:r>
            <a:endParaRPr lang="en-US" dirty="0"/>
          </a:p>
        </p:txBody>
      </p:sp>
      <p:sp>
        <p:nvSpPr>
          <p:cNvPr id="3" name="Content Placeholder 2"/>
          <p:cNvSpPr>
            <a:spLocks noGrp="1"/>
          </p:cNvSpPr>
          <p:nvPr>
            <p:ph idx="1"/>
          </p:nvPr>
        </p:nvSpPr>
        <p:spPr/>
        <p:txBody>
          <a:bodyPr/>
          <a:lstStyle/>
          <a:p>
            <a:pPr>
              <a:buNone/>
            </a:pPr>
            <a:r>
              <a:rPr lang="en-US" dirty="0" smtClean="0"/>
              <a:t>Retail recreational services</a:t>
            </a:r>
          </a:p>
          <a:p>
            <a:pPr lvl="1">
              <a:spcAft>
                <a:spcPts val="0"/>
              </a:spcAft>
              <a:buClrTx/>
              <a:buFont typeface="Arial" pitchFamily="34" charset="0"/>
              <a:buChar char="•"/>
            </a:pPr>
            <a:r>
              <a:rPr lang="en-US" dirty="0" smtClean="0"/>
              <a:t>Subject to retail sales tax and retailing B&amp;O tax</a:t>
            </a:r>
          </a:p>
          <a:p>
            <a:pPr lvl="1">
              <a:spcAft>
                <a:spcPts val="0"/>
              </a:spcAft>
              <a:buClrTx/>
              <a:buFont typeface="Arial" pitchFamily="34" charset="0"/>
              <a:buChar char="•"/>
            </a:pPr>
            <a:r>
              <a:rPr lang="en-US" dirty="0" smtClean="0"/>
              <a:t>The new law adds a list of activities that are defined to be retail sales</a:t>
            </a:r>
          </a:p>
          <a:p>
            <a:pPr lvl="1">
              <a:spcAft>
                <a:spcPts val="0"/>
              </a:spcAft>
              <a:buClrTx/>
              <a:buFont typeface="Arial" pitchFamily="34" charset="0"/>
              <a:buChar char="•"/>
            </a:pPr>
            <a:r>
              <a:rPr lang="en-US" dirty="0" smtClean="0"/>
              <a:t>Some of the activities are very specific while others are more general</a:t>
            </a:r>
          </a:p>
          <a:p>
            <a:pPr lvl="1">
              <a:spcAft>
                <a:spcPts val="0"/>
              </a:spcAft>
              <a:buClrTx/>
              <a:buFont typeface="Arial" pitchFamily="34" charset="0"/>
              <a:buChar char="•"/>
            </a:pPr>
            <a:r>
              <a:rPr lang="en-US" dirty="0" smtClean="0"/>
              <a:t>There are some specific exclusions from retail sales</a:t>
            </a:r>
          </a:p>
          <a:p>
            <a:pPr lvl="1">
              <a:spcAft>
                <a:spcPts val="0"/>
              </a:spcAft>
              <a:buClrTx/>
              <a:buFont typeface="Arial" pitchFamily="34" charset="0"/>
              <a:buChar char="•"/>
            </a:pPr>
            <a:r>
              <a:rPr lang="en-US" dirty="0" smtClean="0"/>
              <a:t>Web page called </a:t>
            </a:r>
            <a:r>
              <a:rPr lang="en-US" i="1" dirty="0" smtClean="0"/>
              <a:t>Recreational Services at a Glance</a:t>
            </a:r>
          </a:p>
          <a:p>
            <a:pPr>
              <a:buNone/>
            </a:pP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a:t>
            </a:r>
            <a:r>
              <a:rPr lang="en-US" dirty="0" err="1" smtClean="0"/>
              <a:t>HB</a:t>
            </a:r>
            <a:r>
              <a:rPr lang="en-US" dirty="0" smtClean="0"/>
              <a:t> 1550</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sz="2600" dirty="0" smtClean="0"/>
              <a:t>Retail recreational services – Categories </a:t>
            </a:r>
          </a:p>
          <a:p>
            <a:pPr lvl="1">
              <a:lnSpc>
                <a:spcPct val="120000"/>
              </a:lnSpc>
              <a:spcAft>
                <a:spcPts val="0"/>
              </a:spcAft>
              <a:buClrTx/>
              <a:buFont typeface="Arial" pitchFamily="34" charset="0"/>
              <a:buChar char="•"/>
            </a:pPr>
            <a:r>
              <a:rPr lang="en-US" sz="2600" dirty="0" smtClean="0"/>
              <a:t>Amusement park, theme park, and water park facility</a:t>
            </a:r>
          </a:p>
          <a:p>
            <a:pPr lvl="1">
              <a:lnSpc>
                <a:spcPct val="120000"/>
              </a:lnSpc>
              <a:spcAft>
                <a:spcPts val="0"/>
              </a:spcAft>
              <a:buClrTx/>
              <a:buFont typeface="Arial" pitchFamily="34" charset="0"/>
              <a:buChar char="•"/>
            </a:pPr>
            <a:r>
              <a:rPr lang="en-US" sz="2600" dirty="0" smtClean="0"/>
              <a:t>Air sports</a:t>
            </a:r>
          </a:p>
          <a:p>
            <a:pPr lvl="1">
              <a:lnSpc>
                <a:spcPct val="120000"/>
              </a:lnSpc>
              <a:spcAft>
                <a:spcPts val="0"/>
              </a:spcAft>
              <a:buClrTx/>
              <a:buFont typeface="Arial" pitchFamily="34" charset="0"/>
              <a:buChar char="•"/>
            </a:pPr>
            <a:r>
              <a:rPr lang="en-US" sz="2600" dirty="0" smtClean="0"/>
              <a:t>Batting cages</a:t>
            </a:r>
          </a:p>
          <a:p>
            <a:pPr lvl="1">
              <a:lnSpc>
                <a:spcPct val="120000"/>
              </a:lnSpc>
              <a:spcAft>
                <a:spcPts val="0"/>
              </a:spcAft>
              <a:buClrTx/>
              <a:buFont typeface="Arial" pitchFamily="34" charset="0"/>
              <a:buChar char="•"/>
            </a:pPr>
            <a:r>
              <a:rPr lang="en-US" sz="2600" dirty="0" smtClean="0"/>
              <a:t>Bowling</a:t>
            </a:r>
          </a:p>
          <a:p>
            <a:pPr lvl="1">
              <a:lnSpc>
                <a:spcPct val="120000"/>
              </a:lnSpc>
              <a:spcAft>
                <a:spcPts val="0"/>
              </a:spcAft>
              <a:buClrTx/>
              <a:buFont typeface="Arial" pitchFamily="34" charset="0"/>
              <a:buChar char="•"/>
            </a:pPr>
            <a:r>
              <a:rPr lang="en-US" sz="2600" dirty="0" smtClean="0"/>
              <a:t>Bungee jumping, zip lining, and riding inside a ball, inflatable or otherwise</a:t>
            </a:r>
          </a:p>
          <a:p>
            <a:pPr lvl="1">
              <a:lnSpc>
                <a:spcPct val="120000"/>
              </a:lnSpc>
              <a:spcAft>
                <a:spcPts val="0"/>
              </a:spcAft>
              <a:buClrTx/>
              <a:buFont typeface="Arial" pitchFamily="34" charset="0"/>
              <a:buChar char="•"/>
            </a:pPr>
            <a:r>
              <a:rPr lang="en-US" sz="2600" dirty="0" smtClean="0"/>
              <a:t>Climbing on artificial climbing structures (both indoor and outdoor)</a:t>
            </a:r>
          </a:p>
          <a:p>
            <a:pPr lvl="1">
              <a:lnSpc>
                <a:spcPct val="120000"/>
              </a:lnSpc>
              <a:spcAft>
                <a:spcPts val="0"/>
              </a:spcAft>
              <a:buClrTx/>
              <a:buFont typeface="Arial" pitchFamily="34" charset="0"/>
              <a:buChar char="•"/>
            </a:pPr>
            <a:r>
              <a:rPr lang="en-US" sz="2600" dirty="0" smtClean="0"/>
              <a:t>Day trips for sightseeing purposes</a:t>
            </a:r>
          </a:p>
          <a:p>
            <a:pPr lvl="1">
              <a:lnSpc>
                <a:spcPct val="120000"/>
              </a:lnSpc>
              <a:spcAft>
                <a:spcPts val="0"/>
              </a:spcAft>
              <a:buClrTx/>
              <a:buFont typeface="Arial" pitchFamily="34" charset="0"/>
              <a:buChar char="•"/>
            </a:pPr>
            <a:r>
              <a:rPr lang="en-US" sz="2600" dirty="0" smtClean="0"/>
              <a:t>Fishing</a:t>
            </a:r>
          </a:p>
          <a:p>
            <a:pPr lvl="1">
              <a:lnSpc>
                <a:spcPct val="120000"/>
              </a:lnSpc>
              <a:spcAft>
                <a:spcPts val="0"/>
              </a:spcAft>
              <a:buClrTx/>
              <a:buFont typeface="Arial" pitchFamily="34" charset="0"/>
              <a:buChar char="•"/>
            </a:pPr>
            <a:r>
              <a:rPr lang="en-US" sz="2600" dirty="0" smtClean="0"/>
              <a:t>Go-</a:t>
            </a:r>
            <a:r>
              <a:rPr lang="en-US" sz="2600" dirty="0" err="1" smtClean="0"/>
              <a:t>karting</a:t>
            </a:r>
            <a:r>
              <a:rPr lang="en-US" sz="2600" dirty="0" smtClean="0"/>
              <a:t>, bumper cars, and other motorized activities</a:t>
            </a:r>
          </a:p>
          <a:p>
            <a:pPr lvl="1">
              <a:lnSpc>
                <a:spcPct val="120000"/>
              </a:lnSpc>
              <a:spcAft>
                <a:spcPts val="0"/>
              </a:spcAft>
              <a:buClrTx/>
              <a:buFont typeface="Arial" pitchFamily="34" charset="0"/>
              <a:buChar char="•"/>
            </a:pPr>
            <a:r>
              <a:rPr lang="en-US" sz="2600" dirty="0" smtClean="0"/>
              <a:t>Golf</a:t>
            </a:r>
          </a:p>
          <a:p>
            <a:pPr algn="r">
              <a:buNone/>
            </a:pPr>
            <a:r>
              <a:rPr lang="en-US" sz="1900" dirty="0" smtClean="0"/>
              <a:t>Continued -</a:t>
            </a:r>
          </a:p>
          <a:p>
            <a:pPr>
              <a:buNone/>
            </a:pP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a:t>
            </a:r>
            <a:r>
              <a:rPr lang="en-US" dirty="0" err="1" smtClean="0"/>
              <a:t>HB</a:t>
            </a:r>
            <a:r>
              <a:rPr lang="en-US" dirty="0" smtClean="0"/>
              <a:t> 1550</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Retail recreational services – Categories (continued)</a:t>
            </a:r>
          </a:p>
          <a:p>
            <a:pPr lvl="1">
              <a:lnSpc>
                <a:spcPct val="120000"/>
              </a:lnSpc>
              <a:spcAft>
                <a:spcPts val="0"/>
              </a:spcAft>
              <a:buClrTx/>
              <a:buFont typeface="Wingdings" pitchFamily="2" charset="2"/>
              <a:buChar char="§"/>
            </a:pPr>
            <a:r>
              <a:rPr lang="en-US" dirty="0" smtClean="0"/>
              <a:t>Horseback riding</a:t>
            </a:r>
          </a:p>
          <a:p>
            <a:pPr lvl="1">
              <a:lnSpc>
                <a:spcPct val="120000"/>
              </a:lnSpc>
              <a:spcAft>
                <a:spcPts val="0"/>
              </a:spcAft>
              <a:buClrTx/>
              <a:buFont typeface="Wingdings" pitchFamily="2" charset="2"/>
              <a:buChar char="§"/>
            </a:pPr>
            <a:r>
              <a:rPr lang="en-US" dirty="0" smtClean="0"/>
              <a:t>Hunting</a:t>
            </a:r>
          </a:p>
          <a:p>
            <a:pPr lvl="1">
              <a:lnSpc>
                <a:spcPct val="120000"/>
              </a:lnSpc>
              <a:spcAft>
                <a:spcPts val="0"/>
              </a:spcAft>
              <a:buClrTx/>
              <a:buFont typeface="Wingdings" pitchFamily="2" charset="2"/>
              <a:buChar char="§"/>
            </a:pPr>
            <a:r>
              <a:rPr lang="en-US" dirty="0" smtClean="0"/>
              <a:t>Paintball and </a:t>
            </a:r>
            <a:r>
              <a:rPr lang="en-US" dirty="0" err="1" smtClean="0"/>
              <a:t>airsoft</a:t>
            </a:r>
            <a:r>
              <a:rPr lang="en-US" dirty="0" smtClean="0"/>
              <a:t> activities</a:t>
            </a:r>
          </a:p>
          <a:p>
            <a:pPr lvl="1">
              <a:lnSpc>
                <a:spcPct val="120000"/>
              </a:lnSpc>
              <a:spcAft>
                <a:spcPts val="0"/>
              </a:spcAft>
              <a:buClrTx/>
              <a:buFont typeface="Wingdings" pitchFamily="2" charset="2"/>
              <a:buChar char="§"/>
            </a:pPr>
            <a:r>
              <a:rPr lang="en-US" dirty="0" smtClean="0"/>
              <a:t>Playground activities, indoor and outdoor</a:t>
            </a:r>
          </a:p>
          <a:p>
            <a:pPr lvl="1">
              <a:lnSpc>
                <a:spcPct val="120000"/>
              </a:lnSpc>
              <a:spcAft>
                <a:spcPts val="0"/>
              </a:spcAft>
              <a:buClrTx/>
              <a:buFont typeface="Wingdings" pitchFamily="2" charset="2"/>
              <a:buChar char="§"/>
            </a:pPr>
            <a:r>
              <a:rPr lang="en-US" dirty="0" smtClean="0"/>
              <a:t>Shooting sports and shooting activities</a:t>
            </a:r>
          </a:p>
          <a:p>
            <a:pPr lvl="1">
              <a:lnSpc>
                <a:spcPct val="120000"/>
              </a:lnSpc>
              <a:spcAft>
                <a:spcPts val="0"/>
              </a:spcAft>
              <a:buClrTx/>
              <a:buFont typeface="Wingdings" pitchFamily="2" charset="2"/>
              <a:buChar char="§"/>
            </a:pPr>
            <a:r>
              <a:rPr lang="en-US" dirty="0" smtClean="0"/>
              <a:t>Skating</a:t>
            </a:r>
          </a:p>
          <a:p>
            <a:pPr lvl="1">
              <a:lnSpc>
                <a:spcPct val="120000"/>
              </a:lnSpc>
              <a:spcAft>
                <a:spcPts val="0"/>
              </a:spcAft>
              <a:buClrTx/>
              <a:buFont typeface="Wingdings" pitchFamily="2" charset="2"/>
              <a:buChar char="§"/>
            </a:pPr>
            <a:r>
              <a:rPr lang="en-US" dirty="0" smtClean="0"/>
              <a:t>Snow sports and activities (with or without snow)</a:t>
            </a:r>
          </a:p>
          <a:p>
            <a:pPr lvl="1">
              <a:lnSpc>
                <a:spcPct val="120000"/>
              </a:lnSpc>
              <a:spcAft>
                <a:spcPts val="0"/>
              </a:spcAft>
              <a:buClrTx/>
              <a:buFont typeface="Wingdings" pitchFamily="2" charset="2"/>
              <a:buChar char="§"/>
            </a:pPr>
            <a:r>
              <a:rPr lang="en-US" dirty="0" smtClean="0"/>
              <a:t>Swimming – recreational and fitness swimming that is open to the public</a:t>
            </a:r>
          </a:p>
          <a:p>
            <a:pPr lvl="1">
              <a:lnSpc>
                <a:spcPct val="120000"/>
              </a:lnSpc>
              <a:spcAft>
                <a:spcPts val="0"/>
              </a:spcAft>
              <a:buClrTx/>
              <a:buFont typeface="Wingdings" pitchFamily="2" charset="2"/>
              <a:buChar char="§"/>
            </a:pPr>
            <a:r>
              <a:rPr lang="en-US" dirty="0" smtClean="0"/>
              <a:t>Table games</a:t>
            </a:r>
          </a:p>
          <a:p>
            <a:pPr lvl="1">
              <a:lnSpc>
                <a:spcPct val="120000"/>
              </a:lnSpc>
              <a:spcAft>
                <a:spcPts val="0"/>
              </a:spcAft>
              <a:buClrTx/>
              <a:buFont typeface="Wingdings" pitchFamily="2" charset="2"/>
              <a:buChar char="§"/>
            </a:pPr>
            <a:r>
              <a:rPr lang="en-US" dirty="0" smtClean="0"/>
              <a:t>Water sports and activities</a:t>
            </a:r>
          </a:p>
          <a:p>
            <a:pPr>
              <a:buNone/>
            </a:pPr>
            <a:endParaRPr lang="en-US" dirty="0" smtClean="0"/>
          </a:p>
          <a:p>
            <a:pPr>
              <a:buNone/>
            </a:pP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a:t>
            </a:r>
            <a:r>
              <a:rPr lang="en-US" dirty="0" err="1" smtClean="0"/>
              <a:t>HB</a:t>
            </a:r>
            <a:r>
              <a:rPr lang="en-US" dirty="0" smtClean="0"/>
              <a:t> 1550</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Non-retail recreational services – Categories</a:t>
            </a:r>
          </a:p>
          <a:p>
            <a:pPr lvl="1">
              <a:lnSpc>
                <a:spcPct val="120000"/>
              </a:lnSpc>
              <a:spcAft>
                <a:spcPts val="0"/>
              </a:spcAft>
              <a:buClrTx/>
              <a:buFont typeface="Wingdings" pitchFamily="2" charset="2"/>
              <a:buChar char="§"/>
            </a:pPr>
            <a:r>
              <a:rPr lang="en-US" dirty="0" smtClean="0"/>
              <a:t>Dancing</a:t>
            </a:r>
          </a:p>
          <a:p>
            <a:pPr lvl="1">
              <a:lnSpc>
                <a:spcPct val="120000"/>
              </a:lnSpc>
              <a:spcAft>
                <a:spcPts val="0"/>
              </a:spcAft>
              <a:buClrTx/>
              <a:buFont typeface="Wingdings" pitchFamily="2" charset="2"/>
              <a:buChar char="§"/>
            </a:pPr>
            <a:r>
              <a:rPr lang="en-US" dirty="0" smtClean="0"/>
              <a:t>Day camps</a:t>
            </a:r>
          </a:p>
          <a:p>
            <a:pPr lvl="1">
              <a:lnSpc>
                <a:spcPct val="120000"/>
              </a:lnSpc>
              <a:spcAft>
                <a:spcPts val="0"/>
              </a:spcAft>
              <a:buClrTx/>
              <a:buFont typeface="Wingdings" pitchFamily="2" charset="2"/>
              <a:buChar char="§"/>
            </a:pPr>
            <a:r>
              <a:rPr lang="en-US" dirty="0" smtClean="0"/>
              <a:t>Gymnastics</a:t>
            </a:r>
          </a:p>
          <a:p>
            <a:pPr lvl="1">
              <a:lnSpc>
                <a:spcPct val="120000"/>
              </a:lnSpc>
              <a:spcAft>
                <a:spcPts val="0"/>
              </a:spcAft>
              <a:buClrTx/>
              <a:buFont typeface="Wingdings" pitchFamily="2" charset="2"/>
              <a:buChar char="§"/>
            </a:pPr>
            <a:r>
              <a:rPr lang="en-US" dirty="0" smtClean="0"/>
              <a:t>Running, triathlon, and bicycling events</a:t>
            </a:r>
          </a:p>
          <a:p>
            <a:pPr lvl="1">
              <a:lnSpc>
                <a:spcPct val="120000"/>
              </a:lnSpc>
              <a:spcAft>
                <a:spcPts val="0"/>
              </a:spcAft>
              <a:buClrTx/>
              <a:buFont typeface="Wingdings" pitchFamily="2" charset="2"/>
              <a:buChar char="§"/>
            </a:pPr>
            <a:r>
              <a:rPr lang="en-US" dirty="0" smtClean="0"/>
              <a:t>Sports leagues</a:t>
            </a:r>
          </a:p>
          <a:p>
            <a:pPr lvl="1">
              <a:lnSpc>
                <a:spcPct val="120000"/>
              </a:lnSpc>
              <a:spcAft>
                <a:spcPts val="0"/>
              </a:spcAft>
              <a:buClrTx/>
              <a:buFont typeface="Wingdings" pitchFamily="2" charset="2"/>
              <a:buChar char="§"/>
            </a:pPr>
            <a:r>
              <a:rPr lang="en-US" dirty="0" smtClean="0"/>
              <a:t>Sports venues – not including an athletic or fitness facility</a:t>
            </a:r>
          </a:p>
          <a:p>
            <a:pPr lvl="1">
              <a:lnSpc>
                <a:spcPct val="120000"/>
              </a:lnSpc>
              <a:spcAft>
                <a:spcPts val="0"/>
              </a:spcAft>
              <a:buClrTx/>
              <a:buFont typeface="Wingdings" pitchFamily="2" charset="2"/>
              <a:buChar char="§"/>
            </a:pPr>
            <a:r>
              <a:rPr lang="en-US" dirty="0" smtClean="0"/>
              <a:t>Video game/arcade game trucks</a:t>
            </a:r>
          </a:p>
          <a:p>
            <a:pPr lvl="1">
              <a:lnSpc>
                <a:spcPct val="120000"/>
              </a:lnSpc>
              <a:spcAft>
                <a:spcPts val="0"/>
              </a:spcAft>
              <a:buClrTx/>
              <a:buFont typeface="Wingdings" pitchFamily="2" charset="2"/>
              <a:buChar char="§"/>
            </a:pPr>
            <a:r>
              <a:rPr lang="en-US" dirty="0" smtClean="0"/>
              <a:t>Yoga, tai chi, chi gong</a:t>
            </a:r>
          </a:p>
          <a:p>
            <a:pPr>
              <a:buNone/>
            </a:pPr>
            <a:endParaRPr lang="en-US" dirty="0" smtClean="0"/>
          </a:p>
          <a:p>
            <a:pPr>
              <a:buNone/>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a:t>
            </a:r>
            <a:r>
              <a:rPr lang="en-US" dirty="0" err="1" smtClean="0"/>
              <a:t>HB</a:t>
            </a:r>
            <a:r>
              <a:rPr lang="en-US" dirty="0" smtClean="0"/>
              <a:t> 1550</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Non-retail recreational services – At an AFF</a:t>
            </a:r>
          </a:p>
          <a:p>
            <a:pPr lvl="1">
              <a:buClrTx/>
              <a:buFont typeface="Arial" pitchFamily="34" charset="0"/>
              <a:buChar char="•"/>
            </a:pPr>
            <a:r>
              <a:rPr lang="en-US" dirty="0" smtClean="0"/>
              <a:t>Physical fitness activities provided at an AFF are retail sales</a:t>
            </a:r>
          </a:p>
          <a:p>
            <a:pPr lvl="1">
              <a:spcAft>
                <a:spcPts val="600"/>
              </a:spcAft>
              <a:buClrTx/>
              <a:buFont typeface="Arial" pitchFamily="34" charset="0"/>
              <a:buChar char="•"/>
            </a:pPr>
            <a:r>
              <a:rPr lang="en-US" dirty="0" smtClean="0"/>
              <a:t>Includes the following non-retail recreational services:</a:t>
            </a:r>
          </a:p>
          <a:p>
            <a:pPr lvl="2">
              <a:lnSpc>
                <a:spcPct val="120000"/>
              </a:lnSpc>
              <a:spcAft>
                <a:spcPts val="0"/>
              </a:spcAft>
              <a:buClrTx/>
              <a:buFont typeface="Courier New" pitchFamily="49" charset="0"/>
              <a:buChar char="o"/>
            </a:pPr>
            <a:r>
              <a:rPr lang="en-US" dirty="0" smtClean="0"/>
              <a:t>Dancing</a:t>
            </a:r>
          </a:p>
          <a:p>
            <a:pPr lvl="2">
              <a:lnSpc>
                <a:spcPct val="120000"/>
              </a:lnSpc>
              <a:spcAft>
                <a:spcPts val="0"/>
              </a:spcAft>
              <a:buClrTx/>
              <a:buFont typeface="Courier New" pitchFamily="49" charset="0"/>
              <a:buChar char="o"/>
            </a:pPr>
            <a:r>
              <a:rPr lang="en-US" dirty="0" smtClean="0"/>
              <a:t>Gymnastics</a:t>
            </a:r>
          </a:p>
          <a:p>
            <a:pPr lvl="2">
              <a:lnSpc>
                <a:spcPct val="120000"/>
              </a:lnSpc>
              <a:spcAft>
                <a:spcPts val="0"/>
              </a:spcAft>
              <a:buClrTx/>
              <a:buFont typeface="Courier New" pitchFamily="49" charset="0"/>
              <a:buChar char="o"/>
            </a:pPr>
            <a:r>
              <a:rPr lang="en-US" dirty="0" smtClean="0"/>
              <a:t>Running, triathlon, and bicycling events</a:t>
            </a:r>
          </a:p>
          <a:p>
            <a:pPr lvl="2">
              <a:lnSpc>
                <a:spcPct val="120000"/>
              </a:lnSpc>
              <a:buClrTx/>
              <a:buFont typeface="Courier New" pitchFamily="49" charset="0"/>
              <a:buChar char="o"/>
            </a:pPr>
            <a:r>
              <a:rPr lang="en-US" dirty="0" smtClean="0"/>
              <a:t>Sports leagues</a:t>
            </a:r>
          </a:p>
          <a:p>
            <a:pPr lvl="1">
              <a:buClrTx/>
              <a:buFont typeface="Arial" pitchFamily="34" charset="0"/>
              <a:buChar char="•"/>
            </a:pPr>
            <a:r>
              <a:rPr lang="en-US" dirty="0" smtClean="0"/>
              <a:t>Charges for space by an AFF to a 3</a:t>
            </a:r>
            <a:r>
              <a:rPr lang="en-US" baseline="30000" dirty="0" smtClean="0"/>
              <a:t>rd</a:t>
            </a:r>
            <a:r>
              <a:rPr lang="en-US" dirty="0" smtClean="0"/>
              <a:t> party that will provide physical fitness activities are retail sales</a:t>
            </a:r>
          </a:p>
          <a:p>
            <a:pPr lvl="1"/>
            <a:endParaRPr lang="en-US" dirty="0" smtClean="0"/>
          </a:p>
          <a:p>
            <a:pPr>
              <a:buNone/>
            </a:pPr>
            <a:endParaRPr lang="en-US" dirty="0" smtClean="0"/>
          </a:p>
          <a:p>
            <a:pPr>
              <a:buNone/>
            </a:pP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a:t>
            </a:r>
            <a:r>
              <a:rPr lang="en-US" dirty="0" err="1" smtClean="0"/>
              <a:t>HB</a:t>
            </a:r>
            <a:r>
              <a:rPr lang="en-US" dirty="0" smtClean="0"/>
              <a:t> 1550</a:t>
            </a:r>
            <a:endParaRPr lang="en-US" dirty="0"/>
          </a:p>
        </p:txBody>
      </p:sp>
      <p:sp>
        <p:nvSpPr>
          <p:cNvPr id="3" name="Content Placeholder 2"/>
          <p:cNvSpPr>
            <a:spLocks noGrp="1"/>
          </p:cNvSpPr>
          <p:nvPr>
            <p:ph idx="1"/>
          </p:nvPr>
        </p:nvSpPr>
        <p:spPr/>
        <p:txBody>
          <a:bodyPr>
            <a:normAutofit/>
          </a:bodyPr>
          <a:lstStyle/>
          <a:p>
            <a:pPr>
              <a:buNone/>
            </a:pPr>
            <a:r>
              <a:rPr lang="en-US" dirty="0" smtClean="0"/>
              <a:t>Local government physical fitness classes</a:t>
            </a:r>
          </a:p>
          <a:p>
            <a:pPr lvl="1">
              <a:buClrTx/>
              <a:buFont typeface="Arial" pitchFamily="34" charset="0"/>
              <a:buChar char="•"/>
            </a:pPr>
            <a:r>
              <a:rPr lang="en-US" dirty="0" smtClean="0"/>
              <a:t>Retail sales tax exemption under RCW 82.08.0291 for physical fitness classes provided by local governments was unchanged (retailing B&amp;O tax still applies) </a:t>
            </a:r>
          </a:p>
          <a:p>
            <a:pPr lvl="1">
              <a:buClrTx/>
              <a:buFont typeface="Arial" pitchFamily="34" charset="0"/>
              <a:buChar char="•"/>
            </a:pPr>
            <a:r>
              <a:rPr lang="en-US" dirty="0" smtClean="0"/>
              <a:t>AFF classes may qualify for exemption</a:t>
            </a:r>
          </a:p>
          <a:p>
            <a:pPr lvl="1">
              <a:buClrTx/>
              <a:buFont typeface="Arial" pitchFamily="34" charset="0"/>
              <a:buChar char="•"/>
            </a:pPr>
            <a:r>
              <a:rPr lang="en-US" dirty="0" smtClean="0"/>
              <a:t>Retail recreational services do </a:t>
            </a:r>
            <a:r>
              <a:rPr lang="en-US" u="sng" dirty="0" smtClean="0"/>
              <a:t>not</a:t>
            </a:r>
            <a:r>
              <a:rPr lang="en-US" dirty="0" smtClean="0"/>
              <a:t> qualify </a:t>
            </a:r>
          </a:p>
          <a:p>
            <a:pPr lvl="1">
              <a:buClrTx/>
              <a:buFont typeface="Arial" pitchFamily="34" charset="0"/>
              <a:buChar char="•"/>
            </a:pPr>
            <a:r>
              <a:rPr lang="en-US" dirty="0" smtClean="0"/>
              <a:t>Web site for Local government physical fitness classes has more information</a:t>
            </a:r>
          </a:p>
          <a:p>
            <a:pPr>
              <a:buNone/>
            </a:pPr>
            <a:endParaRPr lang="en-US" dirty="0" smtClean="0"/>
          </a:p>
          <a:p>
            <a:pPr>
              <a:buNone/>
            </a:pPr>
            <a:endParaRPr lang="en-US" dirty="0" smtClean="0"/>
          </a:p>
          <a:p>
            <a:pPr>
              <a:buNone/>
            </a:pP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a:t>
            </a:r>
            <a:r>
              <a:rPr lang="en-US" dirty="0" err="1" smtClean="0"/>
              <a:t>HB</a:t>
            </a:r>
            <a:r>
              <a:rPr lang="en-US" dirty="0" smtClean="0"/>
              <a:t> 1550</a:t>
            </a:r>
            <a:endParaRPr lang="en-US" dirty="0"/>
          </a:p>
        </p:txBody>
      </p:sp>
      <p:sp>
        <p:nvSpPr>
          <p:cNvPr id="3" name="Content Placeholder 2"/>
          <p:cNvSpPr>
            <a:spLocks noGrp="1"/>
          </p:cNvSpPr>
          <p:nvPr>
            <p:ph idx="1"/>
          </p:nvPr>
        </p:nvSpPr>
        <p:spPr/>
        <p:txBody>
          <a:bodyPr>
            <a:normAutofit/>
          </a:bodyPr>
          <a:lstStyle/>
          <a:p>
            <a:pPr>
              <a:buNone/>
            </a:pPr>
            <a:r>
              <a:rPr lang="en-US" dirty="0" smtClean="0"/>
              <a:t>Opportunity to dance</a:t>
            </a:r>
          </a:p>
          <a:p>
            <a:pPr lvl="1">
              <a:buClrTx/>
              <a:buFont typeface="Arial" pitchFamily="34" charset="0"/>
              <a:buChar char="•"/>
            </a:pPr>
            <a:r>
              <a:rPr lang="en-US" dirty="0" smtClean="0"/>
              <a:t>Temporary exemption was made permanent</a:t>
            </a:r>
          </a:p>
          <a:p>
            <a:pPr lvl="1">
              <a:buClrTx/>
              <a:buFont typeface="Arial" pitchFamily="34" charset="0"/>
              <a:buChar char="•"/>
            </a:pPr>
            <a:r>
              <a:rPr lang="en-US" dirty="0" smtClean="0"/>
              <a:t>Not subject to retail sales tax</a:t>
            </a:r>
          </a:p>
          <a:p>
            <a:pPr lvl="1">
              <a:buClrTx/>
              <a:buFont typeface="Arial" pitchFamily="34" charset="0"/>
              <a:buChar char="•"/>
            </a:pPr>
            <a:r>
              <a:rPr lang="en-US" dirty="0" smtClean="0"/>
              <a:t>Income is subject to service and other B&amp;O tax</a:t>
            </a:r>
          </a:p>
          <a:p>
            <a:pPr lvl="1">
              <a:buClrTx/>
              <a:buFont typeface="Arial" pitchFamily="34" charset="0"/>
              <a:buChar char="•"/>
            </a:pPr>
            <a:r>
              <a:rPr lang="en-US" dirty="0" smtClean="0"/>
              <a:t>Web site on Opportunity to Dance has more information </a:t>
            </a:r>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Municipal Facilities Providing Fitness and Recreational Services - Community Centers</a:t>
            </a:r>
            <a:endParaRPr lang="en-US" dirty="0"/>
          </a:p>
        </p:txBody>
      </p:sp>
      <p:sp>
        <p:nvSpPr>
          <p:cNvPr id="3" name="Content Placeholder 2"/>
          <p:cNvSpPr>
            <a:spLocks noGrp="1"/>
          </p:cNvSpPr>
          <p:nvPr>
            <p:ph idx="1"/>
          </p:nvPr>
        </p:nvSpPr>
        <p:spPr>
          <a:xfrm>
            <a:off x="712385" y="3848669"/>
            <a:ext cx="6698349" cy="2499661"/>
          </a:xfrm>
        </p:spPr>
        <p:txBody>
          <a:bodyPr>
            <a:normAutofit/>
          </a:bodyPr>
          <a:lstStyle/>
          <a:p>
            <a:pPr>
              <a:buNone/>
            </a:pPr>
            <a:r>
              <a:rPr lang="en-US" dirty="0" smtClean="0"/>
              <a:t>  </a:t>
            </a:r>
          </a:p>
          <a:p>
            <a:pPr>
              <a:buNone/>
            </a:pPr>
            <a:endParaRPr lang="en-US" dirty="0" smtClean="0"/>
          </a:p>
          <a:p>
            <a:pPr>
              <a:buNone/>
            </a:pPr>
            <a:endParaRPr lang="en-US" dirty="0" smtClean="0"/>
          </a:p>
        </p:txBody>
      </p:sp>
      <p:pic>
        <p:nvPicPr>
          <p:cNvPr id="9" name="Picture 8" descr="community-center___-504.jpg"/>
          <p:cNvPicPr>
            <a:picLocks noChangeAspect="1"/>
          </p:cNvPicPr>
          <p:nvPr/>
        </p:nvPicPr>
        <p:blipFill>
          <a:blip r:embed="rId2" cstate="print"/>
          <a:stretch>
            <a:fillRect/>
          </a:stretch>
        </p:blipFill>
        <p:spPr>
          <a:xfrm>
            <a:off x="2515351" y="2675424"/>
            <a:ext cx="3680733" cy="3680733"/>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418" y="802139"/>
            <a:ext cx="7886700" cy="985718"/>
          </a:xfrm>
        </p:spPr>
        <p:txBody>
          <a:bodyPr/>
          <a:lstStyle/>
          <a:p>
            <a:r>
              <a:rPr lang="en-US" dirty="0" smtClean="0"/>
              <a:t>General Approach - Community Centers</a:t>
            </a:r>
            <a:endParaRPr lang="en-US" dirty="0"/>
          </a:p>
        </p:txBody>
      </p:sp>
      <p:sp>
        <p:nvSpPr>
          <p:cNvPr id="3" name="Content Placeholder 2"/>
          <p:cNvSpPr>
            <a:spLocks noGrp="1"/>
          </p:cNvSpPr>
          <p:nvPr>
            <p:ph idx="1"/>
          </p:nvPr>
        </p:nvSpPr>
        <p:spPr/>
        <p:txBody>
          <a:bodyPr>
            <a:normAutofit/>
          </a:bodyPr>
          <a:lstStyle/>
          <a:p>
            <a:pPr>
              <a:buNone/>
            </a:pPr>
            <a:r>
              <a:rPr lang="en-US" sz="2600" dirty="0" smtClean="0"/>
              <a:t>Is the community center an AFF?</a:t>
            </a:r>
          </a:p>
          <a:p>
            <a:pPr lvl="1">
              <a:buNone/>
            </a:pPr>
            <a:r>
              <a:rPr lang="en-US" dirty="0" smtClean="0"/>
              <a:t>This is a two part test:</a:t>
            </a:r>
          </a:p>
          <a:p>
            <a:pPr marL="1371600" lvl="2" indent="-457200">
              <a:spcAft>
                <a:spcPts val="0"/>
              </a:spcAft>
              <a:buClrTx/>
              <a:buFont typeface="+mj-lt"/>
              <a:buAutoNum type="arabicPeriod"/>
            </a:pPr>
            <a:r>
              <a:rPr lang="en-US" dirty="0" smtClean="0"/>
              <a:t>AFF as a whole</a:t>
            </a:r>
          </a:p>
          <a:p>
            <a:pPr marL="1597025" lvl="3" indent="-225425">
              <a:spcAft>
                <a:spcPts val="0"/>
              </a:spcAft>
              <a:buClrTx/>
              <a:buFont typeface="Arial" pitchFamily="34" charset="0"/>
              <a:buChar char="•"/>
            </a:pPr>
            <a:r>
              <a:rPr lang="en-US" dirty="0" smtClean="0"/>
              <a:t>The entire community center is treated as an AFF</a:t>
            </a:r>
          </a:p>
          <a:p>
            <a:pPr marL="1597025" lvl="3" indent="-225425">
              <a:spcAft>
                <a:spcPts val="1200"/>
              </a:spcAft>
              <a:buClrTx/>
              <a:buFont typeface="Arial" pitchFamily="34" charset="0"/>
              <a:buChar char="•"/>
            </a:pPr>
            <a:r>
              <a:rPr lang="en-US" dirty="0" smtClean="0">
                <a:solidFill>
                  <a:schemeClr val="tx1"/>
                </a:solidFill>
              </a:rPr>
              <a:t>Associated physical fitness activities are retail sales</a:t>
            </a:r>
          </a:p>
          <a:p>
            <a:pPr marL="1371600" lvl="2" indent="-457200">
              <a:spcAft>
                <a:spcPts val="0"/>
              </a:spcAft>
              <a:buClrTx/>
              <a:buFont typeface="+mj-lt"/>
              <a:buAutoNum type="arabicPeriod"/>
            </a:pPr>
            <a:r>
              <a:rPr lang="en-US" dirty="0" smtClean="0">
                <a:solidFill>
                  <a:schemeClr val="tx1"/>
                </a:solidFill>
              </a:rPr>
              <a:t>AFF in part</a:t>
            </a:r>
          </a:p>
          <a:p>
            <a:pPr lvl="5">
              <a:buClrTx/>
              <a:buFont typeface="Arial" pitchFamily="34" charset="0"/>
              <a:buChar char="•"/>
            </a:pPr>
            <a:r>
              <a:rPr lang="en-US" dirty="0" smtClean="0"/>
              <a:t>A part of the community center is treated as an AFF</a:t>
            </a:r>
          </a:p>
          <a:p>
            <a:pPr lvl="5">
              <a:buClrTx/>
              <a:buFont typeface="Arial" pitchFamily="34" charset="0"/>
              <a:buChar char="•"/>
            </a:pPr>
            <a:r>
              <a:rPr lang="en-US" dirty="0" smtClean="0"/>
              <a:t>Associated physical fitness activities are retail sales that occur in the AFF</a:t>
            </a:r>
          </a:p>
          <a:p>
            <a:pPr lvl="1">
              <a:buNone/>
            </a:pPr>
            <a:endParaRPr lang="en-US" dirty="0" smtClean="0"/>
          </a:p>
          <a:p>
            <a:pPr>
              <a:buNone/>
            </a:pP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 as a Whole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Department will presume that the entire community center is an AFF if:</a:t>
            </a:r>
          </a:p>
          <a:p>
            <a:pPr lvl="1">
              <a:spcAft>
                <a:spcPts val="0"/>
              </a:spcAft>
              <a:buClrTx/>
              <a:buFont typeface="Arial" pitchFamily="34" charset="0"/>
              <a:buChar char="•"/>
            </a:pPr>
            <a:r>
              <a:rPr lang="en-US" sz="2200" dirty="0" smtClean="0"/>
              <a:t>More than 50% of the revenues are from AFF activities and facilities</a:t>
            </a:r>
          </a:p>
          <a:p>
            <a:pPr lvl="1">
              <a:buClrTx/>
              <a:buFont typeface="Arial" pitchFamily="34" charset="0"/>
              <a:buChar char="•"/>
            </a:pPr>
            <a:r>
              <a:rPr lang="en-US" sz="2200" dirty="0" smtClean="0"/>
              <a:t>A community center has a substantial fitness center and/or racquet center</a:t>
            </a:r>
          </a:p>
          <a:p>
            <a:pPr marL="0" indent="0">
              <a:buNone/>
            </a:pPr>
            <a:r>
              <a:rPr lang="en-US" dirty="0" smtClean="0"/>
              <a:t>Result:   Charges by the community center for “physical fitness activities” will be considered retail sales unless an exclusion applies.</a:t>
            </a:r>
          </a:p>
          <a:p>
            <a:pPr>
              <a:buNone/>
            </a:pPr>
            <a:endParaRPr lang="en-US" dirty="0" smtClean="0"/>
          </a:p>
          <a:p>
            <a:pPr>
              <a:buNone/>
            </a:pP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normAutofit/>
          </a:bodyPr>
          <a:lstStyle/>
          <a:p>
            <a:pPr marL="566928" indent="-457200">
              <a:buClrTx/>
              <a:buFont typeface="+mj-lt"/>
              <a:buAutoNum type="arabicPeriod"/>
            </a:pPr>
            <a:r>
              <a:rPr lang="en-US" dirty="0" smtClean="0"/>
              <a:t>Overview of new law (</a:t>
            </a:r>
            <a:r>
              <a:rPr lang="en-US" dirty="0" err="1" smtClean="0"/>
              <a:t>HB</a:t>
            </a:r>
            <a:r>
              <a:rPr lang="en-US" dirty="0" smtClean="0"/>
              <a:t> 1550)</a:t>
            </a:r>
          </a:p>
          <a:p>
            <a:pPr marL="566928" indent="-457200">
              <a:spcAft>
                <a:spcPts val="600"/>
              </a:spcAft>
              <a:buClrTx/>
              <a:buFont typeface="+mj-lt"/>
              <a:buAutoNum type="arabicPeriod"/>
            </a:pPr>
            <a:r>
              <a:rPr lang="en-US" dirty="0" smtClean="0"/>
              <a:t>Municipal facilities providing fitness and recreational activities – community centers</a:t>
            </a:r>
          </a:p>
          <a:p>
            <a:pPr marL="850392" lvl="1" indent="-457200">
              <a:spcAft>
                <a:spcPts val="0"/>
              </a:spcAft>
              <a:buClrTx/>
              <a:buFont typeface="Arial" pitchFamily="34" charset="0"/>
              <a:buChar char="•"/>
            </a:pPr>
            <a:r>
              <a:rPr lang="en-US" dirty="0" smtClean="0"/>
              <a:t>General approach</a:t>
            </a:r>
          </a:p>
          <a:p>
            <a:pPr marL="850392" lvl="1" indent="-457200">
              <a:spcAft>
                <a:spcPts val="0"/>
              </a:spcAft>
              <a:buClrTx/>
              <a:buFont typeface="Arial" pitchFamily="34" charset="0"/>
              <a:buChar char="•"/>
            </a:pPr>
            <a:r>
              <a:rPr lang="en-US" dirty="0" smtClean="0"/>
              <a:t>Is it an AFF?</a:t>
            </a:r>
          </a:p>
          <a:p>
            <a:pPr marL="850392" lvl="1" indent="-457200">
              <a:buClrTx/>
              <a:buFont typeface="Arial" pitchFamily="34" charset="0"/>
              <a:buChar char="•"/>
            </a:pPr>
            <a:r>
              <a:rPr lang="en-US" dirty="0" smtClean="0"/>
              <a:t>Rental of facilities to third party contractors</a:t>
            </a:r>
          </a:p>
          <a:p>
            <a:pPr marL="566928" indent="-457200">
              <a:buClrTx/>
              <a:buFont typeface="+mj-lt"/>
              <a:buAutoNum type="arabicPeriod"/>
            </a:pPr>
            <a:r>
              <a:rPr lang="en-US" dirty="0" smtClean="0"/>
              <a:t>Questions and answers</a:t>
            </a:r>
          </a:p>
        </p:txBody>
      </p:sp>
    </p:spTree>
    <p:extLst>
      <p:ext uri="{BB962C8B-B14F-4D97-AF65-F5344CB8AC3E}">
        <p14:creationId xmlns:p14="http://schemas.microsoft.com/office/powerpoint/2010/main" val="29214928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 as a Whole</a:t>
            </a:r>
            <a:endParaRPr lang="en-US" dirty="0"/>
          </a:p>
        </p:txBody>
      </p:sp>
      <p:sp>
        <p:nvSpPr>
          <p:cNvPr id="3" name="Content Placeholder 2"/>
          <p:cNvSpPr>
            <a:spLocks noGrp="1"/>
          </p:cNvSpPr>
          <p:nvPr>
            <p:ph idx="1"/>
          </p:nvPr>
        </p:nvSpPr>
        <p:spPr/>
        <p:txBody>
          <a:bodyPr>
            <a:normAutofit/>
          </a:bodyPr>
          <a:lstStyle/>
          <a:p>
            <a:pPr>
              <a:buNone/>
            </a:pPr>
            <a:r>
              <a:rPr lang="en-US" dirty="0" smtClean="0"/>
              <a:t>Physical fitness activities</a:t>
            </a:r>
          </a:p>
          <a:p>
            <a:pPr lvl="1">
              <a:buClrTx/>
              <a:buFont typeface="Arial" pitchFamily="34" charset="0"/>
              <a:buChar char="•"/>
            </a:pPr>
            <a:r>
              <a:rPr lang="en-US" dirty="0" smtClean="0"/>
              <a:t>Activities that involve physical exertion for the purpose of improving or maintaining the general fitness, strength, flexibility, conditioning, or health of the participant.</a:t>
            </a:r>
          </a:p>
          <a:p>
            <a:pPr>
              <a:buNone/>
            </a:pP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 as a Whole</a:t>
            </a:r>
            <a:endParaRPr lang="en-US" dirty="0"/>
          </a:p>
        </p:txBody>
      </p:sp>
      <p:sp>
        <p:nvSpPr>
          <p:cNvPr id="3" name="Content Placeholder 2"/>
          <p:cNvSpPr>
            <a:spLocks noGrp="1"/>
          </p:cNvSpPr>
          <p:nvPr>
            <p:ph idx="1"/>
          </p:nvPr>
        </p:nvSpPr>
        <p:spPr/>
        <p:txBody>
          <a:bodyPr>
            <a:normAutofit/>
          </a:bodyPr>
          <a:lstStyle/>
          <a:p>
            <a:pPr>
              <a:buNone/>
            </a:pPr>
            <a:r>
              <a:rPr lang="en-US" dirty="0" smtClean="0"/>
              <a:t>Exclusions from retail sales at an AFF</a:t>
            </a:r>
          </a:p>
          <a:p>
            <a:pPr lvl="1">
              <a:buClrTx/>
              <a:buFont typeface="Arial" pitchFamily="34" charset="0"/>
              <a:buChar char="•"/>
            </a:pPr>
            <a:r>
              <a:rPr lang="en-US" dirty="0" smtClean="0"/>
              <a:t>Must be a separately stated charge</a:t>
            </a:r>
          </a:p>
          <a:p>
            <a:pPr lvl="1">
              <a:buClrTx/>
              <a:buFont typeface="Arial" pitchFamily="34" charset="0"/>
              <a:buChar char="•"/>
            </a:pPr>
            <a:r>
              <a:rPr lang="en-US" dirty="0" smtClean="0"/>
              <a:t>Not subject to retail sales tax </a:t>
            </a:r>
          </a:p>
          <a:p>
            <a:pPr lvl="1">
              <a:buClrTx/>
              <a:buFont typeface="Arial" pitchFamily="34" charset="0"/>
              <a:buChar char="•"/>
            </a:pPr>
            <a:r>
              <a:rPr lang="en-US" dirty="0" smtClean="0"/>
              <a:t>Subject to service and other B&amp;O tax</a:t>
            </a:r>
          </a:p>
          <a:p>
            <a:pPr>
              <a:buNone/>
            </a:pP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 as a Whole</a:t>
            </a:r>
            <a:endParaRPr lang="en-US" dirty="0"/>
          </a:p>
        </p:txBody>
      </p:sp>
      <p:sp>
        <p:nvSpPr>
          <p:cNvPr id="3" name="Content Placeholder 2"/>
          <p:cNvSpPr>
            <a:spLocks noGrp="1"/>
          </p:cNvSpPr>
          <p:nvPr>
            <p:ph idx="1"/>
          </p:nvPr>
        </p:nvSpPr>
        <p:spPr/>
        <p:txBody>
          <a:bodyPr>
            <a:normAutofit fontScale="92500"/>
          </a:bodyPr>
          <a:lstStyle/>
          <a:p>
            <a:pPr>
              <a:buNone/>
            </a:pPr>
            <a:r>
              <a:rPr lang="en-US" sz="2600" dirty="0" smtClean="0"/>
              <a:t>Exclusions from retail sales at an AFF</a:t>
            </a:r>
          </a:p>
          <a:p>
            <a:pPr lvl="1">
              <a:buClrTx/>
              <a:buFont typeface="Arial" pitchFamily="34" charset="0"/>
              <a:buChar char="•"/>
            </a:pPr>
            <a:r>
              <a:rPr lang="en-US" dirty="0" smtClean="0"/>
              <a:t>Use </a:t>
            </a:r>
            <a:r>
              <a:rPr lang="en-US" dirty="0" smtClean="0"/>
              <a:t>of the community center for a purpose other than engaging or receiving instruction in a physical fitness activity. For example, a couple holds their wedding at the facility.</a:t>
            </a:r>
          </a:p>
          <a:p>
            <a:pPr lvl="1">
              <a:buClrTx/>
              <a:buFont typeface="Arial" pitchFamily="34" charset="0"/>
              <a:buChar char="•"/>
            </a:pPr>
            <a:r>
              <a:rPr lang="en-US" dirty="0" smtClean="0"/>
              <a:t>Use of a discrete portion of the community center, </a:t>
            </a:r>
            <a:r>
              <a:rPr lang="en-US" dirty="0" smtClean="0">
                <a:solidFill>
                  <a:srgbClr val="7030A0"/>
                </a:solidFill>
              </a:rPr>
              <a:t>other than a pool</a:t>
            </a:r>
            <a:r>
              <a:rPr lang="en-US" dirty="0" smtClean="0"/>
              <a:t>, where that portion of the facility does not by itself, meet the definition of an athletic or fitness facility. Examples include use of the kitchen, auditorium, theaters, meeting areas, etc.</a:t>
            </a:r>
          </a:p>
          <a:p>
            <a:pPr lvl="1" algn="r">
              <a:buNone/>
            </a:pPr>
            <a:r>
              <a:rPr lang="en-US" sz="1900" dirty="0" smtClean="0"/>
              <a:t>Continued</a:t>
            </a:r>
            <a:r>
              <a:rPr lang="en-US" dirty="0" smtClean="0"/>
              <a:t> -</a:t>
            </a:r>
          </a:p>
          <a:p>
            <a:pPr>
              <a:buNone/>
            </a:pP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 as a Whole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2600" dirty="0" smtClean="0"/>
              <a:t>Exclusions from retail sales at an AFF (continued)</a:t>
            </a:r>
          </a:p>
          <a:p>
            <a:pPr lvl="1">
              <a:buClrTx/>
              <a:buFont typeface="Arial" pitchFamily="34" charset="0"/>
              <a:buChar char="•"/>
            </a:pPr>
            <a:r>
              <a:rPr lang="en-US" dirty="0" smtClean="0"/>
              <a:t>Use of the facility for advertising, massage, or nutritional consulting that does not require the customer to engage in physical fitness activities to receive the service. This exclusion does not include personal training services or instruction in a physical fitness activity.</a:t>
            </a:r>
          </a:p>
          <a:p>
            <a:pPr lvl="1">
              <a:buClrTx/>
              <a:buFont typeface="Arial" pitchFamily="34" charset="0"/>
              <a:buChar char="•"/>
            </a:pPr>
            <a:r>
              <a:rPr lang="en-US" dirty="0" smtClean="0"/>
              <a:t>Physical therapy provided by a licensed physical therapist when prescribed by an authorized health care practitioner.</a:t>
            </a:r>
          </a:p>
          <a:p>
            <a:pPr lvl="1">
              <a:buClrTx/>
              <a:buFont typeface="Arial" pitchFamily="34" charset="0"/>
              <a:buChar char="•"/>
            </a:pPr>
            <a:r>
              <a:rPr lang="en-US" dirty="0" smtClean="0"/>
              <a:t>Cover charges for dances. For example, a middle school holds a dance where there is a charge to attend. (See our web page on Opportunity to Dance.)</a:t>
            </a:r>
          </a:p>
          <a:p>
            <a:pPr>
              <a:buNone/>
            </a:pP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 as a Whole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3400" dirty="0" smtClean="0"/>
              <a:t>Exemption from retail sales tax </a:t>
            </a:r>
          </a:p>
          <a:p>
            <a:pPr lvl="1">
              <a:spcAft>
                <a:spcPts val="600"/>
              </a:spcAft>
              <a:buClrTx/>
              <a:buFont typeface="Arial" pitchFamily="34" charset="0"/>
              <a:buChar char="•"/>
            </a:pPr>
            <a:r>
              <a:rPr lang="en-US" sz="2800" dirty="0" smtClean="0"/>
              <a:t>Physical fitness classes provided by a community center</a:t>
            </a:r>
          </a:p>
          <a:p>
            <a:pPr lvl="1">
              <a:lnSpc>
                <a:spcPct val="110000"/>
              </a:lnSpc>
              <a:spcAft>
                <a:spcPts val="600"/>
              </a:spcAft>
              <a:buClrTx/>
              <a:buFont typeface="Arial" pitchFamily="34" charset="0"/>
              <a:buChar char="•"/>
            </a:pPr>
            <a:r>
              <a:rPr lang="en-US" sz="2800" dirty="0" smtClean="0"/>
              <a:t>Characteristics of a physical fitness class</a:t>
            </a:r>
          </a:p>
          <a:p>
            <a:pPr lvl="2">
              <a:spcAft>
                <a:spcPts val="0"/>
              </a:spcAft>
              <a:buClrTx/>
              <a:buFont typeface="Courier New" pitchFamily="49" charset="0"/>
              <a:buChar char="o"/>
            </a:pPr>
            <a:r>
              <a:rPr lang="en-US" sz="2200" dirty="0" smtClean="0"/>
              <a:t>Group exercise (not one-on-one)</a:t>
            </a:r>
          </a:p>
          <a:p>
            <a:pPr lvl="2">
              <a:spcAft>
                <a:spcPts val="0"/>
              </a:spcAft>
              <a:buClrTx/>
              <a:buFont typeface="Courier New" pitchFamily="49" charset="0"/>
              <a:buChar char="o"/>
            </a:pPr>
            <a:r>
              <a:rPr lang="en-US" sz="2200" dirty="0" smtClean="0"/>
              <a:t>Group instructor or leader provided</a:t>
            </a:r>
          </a:p>
          <a:p>
            <a:pPr lvl="2">
              <a:spcAft>
                <a:spcPts val="0"/>
              </a:spcAft>
              <a:buClrTx/>
              <a:buFont typeface="Courier New" pitchFamily="49" charset="0"/>
              <a:buChar char="o"/>
            </a:pPr>
            <a:r>
              <a:rPr lang="en-US" sz="2200" dirty="0" smtClean="0"/>
              <a:t>Set days and times</a:t>
            </a:r>
          </a:p>
          <a:p>
            <a:pPr lvl="2">
              <a:spcAft>
                <a:spcPts val="0"/>
              </a:spcAft>
              <a:buClrTx/>
              <a:buFont typeface="Courier New" pitchFamily="49" charset="0"/>
              <a:buChar char="o"/>
            </a:pPr>
            <a:r>
              <a:rPr lang="en-US" sz="2200" dirty="0" smtClean="0"/>
              <a:t>Limited number of participants</a:t>
            </a:r>
          </a:p>
          <a:p>
            <a:pPr lvl="2">
              <a:buClrTx/>
              <a:buFont typeface="Courier New" pitchFamily="49" charset="0"/>
              <a:buChar char="o"/>
            </a:pPr>
            <a:r>
              <a:rPr lang="en-US" sz="2200" dirty="0" smtClean="0"/>
              <a:t>Registration is in advance or before beginning class</a:t>
            </a:r>
          </a:p>
          <a:p>
            <a:pPr lvl="1">
              <a:spcAft>
                <a:spcPts val="0"/>
              </a:spcAft>
              <a:buClrTx/>
              <a:buFont typeface="Arial" pitchFamily="34" charset="0"/>
              <a:buChar char="•"/>
            </a:pPr>
            <a:r>
              <a:rPr lang="en-US" sz="2600" dirty="0" smtClean="0"/>
              <a:t>See web page </a:t>
            </a:r>
            <a:r>
              <a:rPr lang="en-US" sz="2600" dirty="0" smtClean="0"/>
              <a:t>for examples</a:t>
            </a:r>
            <a:endParaRPr lang="en-US" sz="2600"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 in Part</a:t>
            </a:r>
            <a:endParaRPr lang="en-US" dirty="0"/>
          </a:p>
        </p:txBody>
      </p:sp>
      <p:sp>
        <p:nvSpPr>
          <p:cNvPr id="3" name="Content Placeholder 2"/>
          <p:cNvSpPr>
            <a:spLocks noGrp="1"/>
          </p:cNvSpPr>
          <p:nvPr>
            <p:ph idx="1"/>
          </p:nvPr>
        </p:nvSpPr>
        <p:spPr/>
        <p:txBody>
          <a:bodyPr>
            <a:normAutofit/>
          </a:bodyPr>
          <a:lstStyle/>
          <a:p>
            <a:pPr>
              <a:buClrTx/>
              <a:buNone/>
            </a:pPr>
            <a:r>
              <a:rPr lang="en-US" dirty="0" smtClean="0"/>
              <a:t>When a community center: </a:t>
            </a:r>
          </a:p>
          <a:p>
            <a:pPr lvl="1">
              <a:spcAft>
                <a:spcPts val="0"/>
              </a:spcAft>
              <a:buClrTx/>
              <a:buFont typeface="Arial" pitchFamily="34" charset="0"/>
              <a:buChar char="•"/>
            </a:pPr>
            <a:r>
              <a:rPr lang="en-US" sz="2200" dirty="0" smtClean="0"/>
              <a:t>Has revenues from AFF activities and facilities that are 50% or less of total revenues, and</a:t>
            </a:r>
          </a:p>
          <a:p>
            <a:pPr lvl="1">
              <a:buClrTx/>
              <a:buFont typeface="Arial" pitchFamily="34" charset="0"/>
              <a:buChar char="•"/>
            </a:pPr>
            <a:r>
              <a:rPr lang="en-US" sz="2200" dirty="0" smtClean="0"/>
              <a:t>Does not have a substantial fitness center and/or racquet center</a:t>
            </a:r>
          </a:p>
          <a:p>
            <a:pPr>
              <a:buClrTx/>
              <a:buNone/>
            </a:pPr>
            <a:r>
              <a:rPr lang="en-US" dirty="0" smtClean="0"/>
              <a:t>The Department will presume that the community center </a:t>
            </a:r>
            <a:r>
              <a:rPr lang="en-US" u="sng" dirty="0" smtClean="0"/>
              <a:t>as a whole is not an AFF</a:t>
            </a:r>
            <a:r>
              <a:rPr lang="en-US" dirty="0" smtClean="0"/>
              <a:t>. </a:t>
            </a:r>
          </a:p>
          <a:p>
            <a:pPr>
              <a:buClrTx/>
              <a:buNone/>
            </a:pPr>
            <a:r>
              <a:rPr lang="en-US" dirty="0" smtClean="0"/>
              <a:t>However, the community center must determine if a </a:t>
            </a:r>
            <a:r>
              <a:rPr lang="en-US" u="sng" dirty="0" smtClean="0"/>
              <a:t>portion</a:t>
            </a:r>
            <a:r>
              <a:rPr lang="en-US" dirty="0" smtClean="0"/>
              <a:t> of the facility is an AFF.</a:t>
            </a:r>
          </a:p>
          <a:p>
            <a:pPr>
              <a:buNone/>
            </a:pPr>
            <a:endParaRPr lang="en-US" dirty="0" smtClean="0"/>
          </a:p>
          <a:p>
            <a:pPr>
              <a:buNone/>
            </a:pP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 in Part</a:t>
            </a:r>
            <a:endParaRPr lang="en-US" dirty="0"/>
          </a:p>
        </p:txBody>
      </p:sp>
      <p:sp>
        <p:nvSpPr>
          <p:cNvPr id="3" name="Content Placeholder 2"/>
          <p:cNvSpPr>
            <a:spLocks noGrp="1"/>
          </p:cNvSpPr>
          <p:nvPr>
            <p:ph idx="1"/>
          </p:nvPr>
        </p:nvSpPr>
        <p:spPr/>
        <p:txBody>
          <a:bodyPr>
            <a:normAutofit/>
          </a:bodyPr>
          <a:lstStyle/>
          <a:p>
            <a:pPr>
              <a:buNone/>
            </a:pPr>
            <a:r>
              <a:rPr lang="en-US" dirty="0" smtClean="0"/>
              <a:t>Two part test</a:t>
            </a:r>
          </a:p>
          <a:p>
            <a:pPr marL="514350" lvl="0" indent="-514350">
              <a:buNone/>
            </a:pPr>
            <a:r>
              <a:rPr lang="en-US" dirty="0" smtClean="0"/>
              <a:t>1.  Is there a separate / discrete area (e.g., a room) that is “primarily used” (&gt; 50%) as an </a:t>
            </a:r>
            <a:r>
              <a:rPr lang="en-US" dirty="0" err="1" smtClean="0"/>
              <a:t>AFF</a:t>
            </a:r>
            <a:r>
              <a:rPr lang="en-US" dirty="0" smtClean="0"/>
              <a:t>?</a:t>
            </a:r>
          </a:p>
          <a:p>
            <a:pPr>
              <a:buNone/>
            </a:pPr>
            <a:r>
              <a:rPr lang="en-US" dirty="0" smtClean="0"/>
              <a:t> </a:t>
            </a:r>
            <a:r>
              <a:rPr lang="en-US" b="1" i="1" dirty="0" smtClean="0"/>
              <a:t>Examples</a:t>
            </a:r>
            <a:r>
              <a:rPr lang="en-US" dirty="0" smtClean="0"/>
              <a:t>:   Weight rooms, cardio rooms, rooms dedicated to martial arts, kickboxing, or yoga classes, racquet/hand ball courts, and tennis courts (both indoor and outdoor).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 in Part</a:t>
            </a:r>
            <a:endParaRPr lang="en-US" dirty="0"/>
          </a:p>
        </p:txBody>
      </p:sp>
      <p:sp>
        <p:nvSpPr>
          <p:cNvPr id="3" name="Content Placeholder 2"/>
          <p:cNvSpPr>
            <a:spLocks noGrp="1"/>
          </p:cNvSpPr>
          <p:nvPr>
            <p:ph idx="1"/>
          </p:nvPr>
        </p:nvSpPr>
        <p:spPr/>
        <p:txBody>
          <a:bodyPr>
            <a:normAutofit/>
          </a:bodyPr>
          <a:lstStyle/>
          <a:p>
            <a:pPr>
              <a:buNone/>
            </a:pPr>
            <a:r>
              <a:rPr lang="en-US" dirty="0" smtClean="0"/>
              <a:t>Two part test</a:t>
            </a:r>
          </a:p>
          <a:p>
            <a:pPr marL="514350" lvl="0" indent="-514350">
              <a:buNone/>
            </a:pPr>
            <a:r>
              <a:rPr lang="en-US" dirty="0" smtClean="0"/>
              <a:t>2.  Is there a separate/discrete charge for the use of this (room) area?  </a:t>
            </a:r>
          </a:p>
          <a:p>
            <a:pPr lvl="1">
              <a:buClrTx/>
            </a:pPr>
            <a:r>
              <a:rPr lang="en-US" sz="2200" dirty="0" smtClean="0"/>
              <a:t>If the answer to 1 and 2 is yes, then the separate room (or area) is an AFF and any charges to use the AFF are considered retail sales. </a:t>
            </a:r>
          </a:p>
          <a:p>
            <a:pPr lvl="1">
              <a:buClrTx/>
            </a:pPr>
            <a:r>
              <a:rPr lang="en-US" sz="2200" dirty="0" smtClean="0"/>
              <a:t>If the answer to 1 or 2 is no, then no portion of the community center is an AFF.</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 in Part</a:t>
            </a:r>
            <a:endParaRPr lang="en-US" dirty="0"/>
          </a:p>
        </p:txBody>
      </p:sp>
      <p:sp>
        <p:nvSpPr>
          <p:cNvPr id="3" name="Content Placeholder 2"/>
          <p:cNvSpPr>
            <a:spLocks noGrp="1"/>
          </p:cNvSpPr>
          <p:nvPr>
            <p:ph idx="1"/>
          </p:nvPr>
        </p:nvSpPr>
        <p:spPr/>
        <p:txBody>
          <a:bodyPr>
            <a:normAutofit fontScale="25000" lnSpcReduction="20000"/>
          </a:bodyPr>
          <a:lstStyle/>
          <a:p>
            <a:pPr>
              <a:buClrTx/>
              <a:buNone/>
            </a:pPr>
            <a:r>
              <a:rPr lang="en-US" sz="8400" dirty="0" smtClean="0"/>
              <a:t>Two part test – Assumptions</a:t>
            </a:r>
          </a:p>
          <a:p>
            <a:pPr marL="624078" lvl="0" indent="-514350">
              <a:buClrTx/>
              <a:buAutoNum type="arabicPeriod"/>
            </a:pPr>
            <a:r>
              <a:rPr lang="en-US" sz="8400" u="sng" dirty="0" smtClean="0"/>
              <a:t>In buildings</a:t>
            </a:r>
            <a:r>
              <a:rPr lang="en-US" sz="8400" dirty="0" smtClean="0"/>
              <a:t>, we will look at the entire room (area) to determine if a separate area should be considered an AFF and we will not split up rooms. </a:t>
            </a:r>
          </a:p>
          <a:p>
            <a:pPr marL="620713" lvl="1">
              <a:buClrTx/>
            </a:pPr>
            <a:r>
              <a:rPr lang="en-US" sz="8400" b="1" i="1" dirty="0" smtClean="0"/>
              <a:t>Example:</a:t>
            </a:r>
            <a:r>
              <a:rPr lang="en-US" sz="8400" dirty="0" smtClean="0"/>
              <a:t>  City A has a neighborhood community center that is not an </a:t>
            </a:r>
            <a:r>
              <a:rPr lang="en-US" sz="8400" dirty="0" err="1" smtClean="0"/>
              <a:t>AFF</a:t>
            </a:r>
            <a:r>
              <a:rPr lang="en-US" sz="8400" dirty="0" smtClean="0"/>
              <a:t> as a whole. One room in the community center has a couple stationary bicycles in a corner. </a:t>
            </a:r>
            <a:r>
              <a:rPr lang="en-US" sz="8400" dirty="0" smtClean="0"/>
              <a:t> There </a:t>
            </a:r>
            <a:r>
              <a:rPr lang="en-US" sz="8400" dirty="0" smtClean="0"/>
              <a:t>is no charge for the use of the stationary bikes. The remainder of the room has no exercise equipment and is primarily used for dance classes and meetings. The Department will not view this room to be an </a:t>
            </a:r>
            <a:r>
              <a:rPr lang="en-US" sz="8400" dirty="0" err="1" smtClean="0"/>
              <a:t>AFF</a:t>
            </a:r>
            <a:r>
              <a:rPr lang="en-US" sz="8400" dirty="0" smtClean="0"/>
              <a:t> when there is no separate charge for use the exercise equipment. </a:t>
            </a:r>
          </a:p>
          <a:p>
            <a:pPr lvl="2" algn="r">
              <a:buNone/>
            </a:pPr>
            <a:r>
              <a:rPr lang="en-US" sz="5600" dirty="0" smtClean="0"/>
              <a:t>Continued -  </a:t>
            </a:r>
          </a:p>
          <a:p>
            <a:pPr marL="514350" lvl="0" indent="-514350">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 in Part</a:t>
            </a:r>
            <a:endParaRPr lang="en-US" dirty="0"/>
          </a:p>
        </p:txBody>
      </p:sp>
      <p:sp>
        <p:nvSpPr>
          <p:cNvPr id="3" name="Content Placeholder 2"/>
          <p:cNvSpPr>
            <a:spLocks noGrp="1"/>
          </p:cNvSpPr>
          <p:nvPr>
            <p:ph idx="1"/>
          </p:nvPr>
        </p:nvSpPr>
        <p:spPr/>
        <p:txBody>
          <a:bodyPr>
            <a:normAutofit fontScale="47500" lnSpcReduction="20000"/>
          </a:bodyPr>
          <a:lstStyle/>
          <a:p>
            <a:pPr>
              <a:buClrTx/>
              <a:buNone/>
            </a:pPr>
            <a:r>
              <a:rPr lang="en-US" sz="4600" dirty="0" smtClean="0"/>
              <a:t>Two part test – Assumptions</a:t>
            </a:r>
          </a:p>
          <a:p>
            <a:pPr marL="633413" lvl="1" indent="-523875">
              <a:buClrTx/>
              <a:buFont typeface="+mj-lt"/>
              <a:buAutoNum type="arabicPeriod" startAt="2"/>
            </a:pPr>
            <a:r>
              <a:rPr lang="en-US" sz="4600" dirty="0" smtClean="0"/>
              <a:t>For </a:t>
            </a:r>
            <a:r>
              <a:rPr lang="en-US" sz="4600" u="sng" dirty="0" smtClean="0"/>
              <a:t>outdoor areas</a:t>
            </a:r>
            <a:r>
              <a:rPr lang="en-US" sz="4600" dirty="0" smtClean="0"/>
              <a:t>, we will look at the primary activity performed to determine if an outdoor area qualifies as an AFF </a:t>
            </a:r>
          </a:p>
          <a:p>
            <a:pPr marL="620713" lvl="1">
              <a:buClrTx/>
            </a:pPr>
            <a:r>
              <a:rPr lang="en-US" sz="4600" b="1" i="1" dirty="0" smtClean="0"/>
              <a:t>Example:</a:t>
            </a:r>
            <a:r>
              <a:rPr lang="en-US" sz="4600" dirty="0" smtClean="0"/>
              <a:t>  City X has a community center with an outdoor tennis court, an outdoor basketball court, and a softball field that are side by side. The use of any of the outdoor areas requires the payment of a fee. In this situation each area is a distinct area. The tennis court is an AFF; while the softball field and the basketball court are not </a:t>
            </a:r>
            <a:r>
              <a:rPr lang="en-US" sz="4600" dirty="0" err="1" smtClean="0"/>
              <a:t>AFFs</a:t>
            </a:r>
            <a:r>
              <a:rPr lang="en-US" sz="4600" dirty="0" smtClean="0"/>
              <a:t>.    </a:t>
            </a:r>
          </a:p>
          <a:p>
            <a:pPr lvl="2" algn="r">
              <a:buNone/>
            </a:pPr>
            <a:r>
              <a:rPr lang="en-US" sz="3400" dirty="0" smtClean="0"/>
              <a:t>Continued -  </a:t>
            </a:r>
          </a:p>
          <a:p>
            <a:pPr marL="514350" lvl="0" indent="-514350">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3" y="814502"/>
            <a:ext cx="6515101" cy="1341844"/>
          </a:xfrm>
        </p:spPr>
        <p:txBody>
          <a:bodyPr/>
          <a:lstStyle/>
          <a:p>
            <a:r>
              <a:rPr lang="en-US" dirty="0" smtClean="0"/>
              <a:t>What is DOR Providing for Guidance on </a:t>
            </a:r>
            <a:r>
              <a:rPr lang="en-US" dirty="0" err="1" smtClean="0"/>
              <a:t>HB</a:t>
            </a:r>
            <a:r>
              <a:rPr lang="en-US" dirty="0" smtClean="0"/>
              <a:t> 1550?</a:t>
            </a:r>
            <a:endParaRPr lang="en-US" dirty="0"/>
          </a:p>
        </p:txBody>
      </p:sp>
      <p:sp>
        <p:nvSpPr>
          <p:cNvPr id="3" name="Content Placeholder 2"/>
          <p:cNvSpPr>
            <a:spLocks noGrp="1"/>
          </p:cNvSpPr>
          <p:nvPr>
            <p:ph idx="1"/>
          </p:nvPr>
        </p:nvSpPr>
        <p:spPr>
          <a:xfrm>
            <a:off x="466725" y="2251881"/>
            <a:ext cx="7773762" cy="4137392"/>
          </a:xfrm>
        </p:spPr>
        <p:txBody>
          <a:bodyPr>
            <a:normAutofit/>
          </a:bodyPr>
          <a:lstStyle/>
          <a:p>
            <a:pPr>
              <a:buClrTx/>
            </a:pPr>
            <a:r>
              <a:rPr lang="en-US" dirty="0" smtClean="0">
                <a:solidFill>
                  <a:schemeClr val="tx1"/>
                </a:solidFill>
              </a:rPr>
              <a:t>Web page – Retail recreational services and athletic and fitness facilities (current)</a:t>
            </a:r>
          </a:p>
          <a:p>
            <a:pPr>
              <a:buClrTx/>
            </a:pPr>
            <a:r>
              <a:rPr lang="en-US" dirty="0" smtClean="0">
                <a:solidFill>
                  <a:schemeClr val="tx1"/>
                </a:solidFill>
              </a:rPr>
              <a:t>Web page – </a:t>
            </a:r>
            <a:r>
              <a:rPr lang="en-US" dirty="0" smtClean="0">
                <a:solidFill>
                  <a:schemeClr val="tx1"/>
                </a:solidFill>
              </a:rPr>
              <a:t>Municipal </a:t>
            </a:r>
            <a:r>
              <a:rPr lang="en-US" dirty="0" smtClean="0">
                <a:solidFill>
                  <a:schemeClr val="tx1"/>
                </a:solidFill>
              </a:rPr>
              <a:t>government </a:t>
            </a:r>
            <a:r>
              <a:rPr lang="en-US" dirty="0" smtClean="0">
                <a:solidFill>
                  <a:schemeClr val="tx1"/>
                </a:solidFill>
              </a:rPr>
              <a:t>providing fitness and recreational activities </a:t>
            </a:r>
            <a:r>
              <a:rPr lang="en-US" dirty="0" smtClean="0">
                <a:solidFill>
                  <a:schemeClr val="tx1"/>
                </a:solidFill>
              </a:rPr>
              <a:t>(current)</a:t>
            </a:r>
          </a:p>
          <a:p>
            <a:pPr>
              <a:buClrTx/>
            </a:pPr>
            <a:r>
              <a:rPr lang="en-US" dirty="0" smtClean="0">
                <a:solidFill>
                  <a:schemeClr val="tx1"/>
                </a:solidFill>
              </a:rPr>
              <a:t>WACs </a:t>
            </a:r>
            <a:r>
              <a:rPr lang="en-US" dirty="0" smtClean="0">
                <a:solidFill>
                  <a:schemeClr val="tx1"/>
                </a:solidFill>
              </a:rPr>
              <a:t>458-20-183 </a:t>
            </a:r>
            <a:r>
              <a:rPr lang="en-US" dirty="0" smtClean="0">
                <a:solidFill>
                  <a:schemeClr val="tx1"/>
                </a:solidFill>
              </a:rPr>
              <a:t>and 458-20-189 are </a:t>
            </a:r>
            <a:r>
              <a:rPr lang="en-US" dirty="0" smtClean="0">
                <a:solidFill>
                  <a:schemeClr val="tx1"/>
                </a:solidFill>
              </a:rPr>
              <a:t>being updated</a:t>
            </a:r>
          </a:p>
          <a:p>
            <a:pPr lvl="1">
              <a:buClrTx/>
            </a:pPr>
            <a:r>
              <a:rPr lang="en-US" dirty="0" smtClean="0">
                <a:solidFill>
                  <a:schemeClr val="tx1"/>
                </a:solidFill>
              </a:rPr>
              <a:t>Comments welcome</a:t>
            </a:r>
          </a:p>
        </p:txBody>
      </p:sp>
    </p:spTree>
    <p:extLst>
      <p:ext uri="{BB962C8B-B14F-4D97-AF65-F5344CB8AC3E}">
        <p14:creationId xmlns:p14="http://schemas.microsoft.com/office/powerpoint/2010/main" val="2921492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 in Part</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sz="2700" dirty="0" smtClean="0"/>
              <a:t>Two part test – Assumptions (continued)</a:t>
            </a:r>
          </a:p>
          <a:p>
            <a:pPr marL="465138" lvl="0" indent="-465138">
              <a:buClrTx/>
              <a:buFont typeface="+mj-lt"/>
              <a:buAutoNum type="arabicPeriod" startAt="3"/>
            </a:pPr>
            <a:r>
              <a:rPr lang="en-US" sz="2700" dirty="0" smtClean="0"/>
              <a:t>The Department presumes that the following rooms within a community center are not </a:t>
            </a:r>
            <a:r>
              <a:rPr lang="en-US" sz="2700" dirty="0" err="1" smtClean="0"/>
              <a:t>AFFs</a:t>
            </a:r>
            <a:r>
              <a:rPr lang="en-US" sz="2700" dirty="0" smtClean="0"/>
              <a:t> when the facility as a whole is not an </a:t>
            </a:r>
            <a:r>
              <a:rPr lang="en-US" sz="2700" dirty="0" err="1" smtClean="0"/>
              <a:t>AFF</a:t>
            </a:r>
            <a:r>
              <a:rPr lang="en-US" sz="2700" dirty="0" smtClean="0"/>
              <a:t>:</a:t>
            </a:r>
          </a:p>
          <a:p>
            <a:pPr marL="909638" lvl="0" indent="-514350">
              <a:lnSpc>
                <a:spcPct val="120000"/>
              </a:lnSpc>
              <a:spcBef>
                <a:spcPts val="0"/>
              </a:spcBef>
              <a:spcAft>
                <a:spcPts val="0"/>
              </a:spcAft>
              <a:buClrTx/>
            </a:pPr>
            <a:r>
              <a:rPr lang="en-US" sz="2700" dirty="0" smtClean="0"/>
              <a:t>Gymnasiums</a:t>
            </a:r>
          </a:p>
          <a:p>
            <a:pPr marL="909638" lvl="0" indent="-514350">
              <a:lnSpc>
                <a:spcPct val="120000"/>
              </a:lnSpc>
              <a:spcBef>
                <a:spcPts val="0"/>
              </a:spcBef>
              <a:spcAft>
                <a:spcPts val="0"/>
              </a:spcAft>
              <a:buClrTx/>
            </a:pPr>
            <a:r>
              <a:rPr lang="en-US" sz="2700" dirty="0" smtClean="0"/>
              <a:t>Multi-purpose rooms</a:t>
            </a:r>
          </a:p>
          <a:p>
            <a:pPr marL="909638" lvl="0" indent="-514350">
              <a:lnSpc>
                <a:spcPct val="120000"/>
              </a:lnSpc>
              <a:spcBef>
                <a:spcPts val="0"/>
              </a:spcBef>
              <a:spcAft>
                <a:spcPts val="0"/>
              </a:spcAft>
              <a:buClrTx/>
            </a:pPr>
            <a:r>
              <a:rPr lang="en-US" sz="2700" dirty="0" smtClean="0"/>
              <a:t>Classrooms</a:t>
            </a:r>
          </a:p>
          <a:p>
            <a:pPr marL="909638" lvl="0" indent="-514350">
              <a:lnSpc>
                <a:spcPct val="120000"/>
              </a:lnSpc>
              <a:spcBef>
                <a:spcPts val="0"/>
              </a:spcBef>
              <a:spcAft>
                <a:spcPts val="0"/>
              </a:spcAft>
              <a:buClrTx/>
            </a:pPr>
            <a:r>
              <a:rPr lang="en-US" sz="2700" dirty="0" smtClean="0"/>
              <a:t>Meeting rooms</a:t>
            </a:r>
          </a:p>
          <a:p>
            <a:pPr marL="909638" lvl="0" indent="-514350">
              <a:lnSpc>
                <a:spcPct val="120000"/>
              </a:lnSpc>
              <a:spcBef>
                <a:spcPts val="0"/>
              </a:spcBef>
              <a:spcAft>
                <a:spcPts val="0"/>
              </a:spcAft>
              <a:buClrTx/>
            </a:pPr>
            <a:r>
              <a:rPr lang="en-US" sz="2700" dirty="0" smtClean="0"/>
              <a:t>Pools</a:t>
            </a:r>
          </a:p>
          <a:p>
            <a:pPr marL="909638" lvl="0" indent="-514350">
              <a:lnSpc>
                <a:spcPct val="120000"/>
              </a:lnSpc>
              <a:spcBef>
                <a:spcPts val="0"/>
              </a:spcBef>
              <a:spcAft>
                <a:spcPts val="0"/>
              </a:spcAft>
              <a:buClrTx/>
            </a:pPr>
            <a:r>
              <a:rPr lang="en-US" sz="2700" dirty="0" smtClean="0"/>
              <a:t>Outdoor basketball courts</a:t>
            </a:r>
          </a:p>
          <a:p>
            <a:pPr marL="909638" lvl="0" indent="-514350">
              <a:lnSpc>
                <a:spcPct val="120000"/>
              </a:lnSpc>
              <a:spcBef>
                <a:spcPts val="0"/>
              </a:spcBef>
              <a:spcAft>
                <a:spcPts val="0"/>
              </a:spcAft>
              <a:buClrTx/>
            </a:pPr>
            <a:r>
              <a:rPr lang="en-US" sz="2700" dirty="0" smtClean="0"/>
              <a:t>Outdoor ball fields </a:t>
            </a:r>
            <a:r>
              <a:rPr lang="en-US" sz="2700" dirty="0" smtClean="0"/>
              <a:t>(soccer</a:t>
            </a:r>
            <a:r>
              <a:rPr lang="en-US" sz="2700" dirty="0" smtClean="0"/>
              <a:t>, football, baseball, etc.)</a:t>
            </a:r>
          </a:p>
          <a:p>
            <a:pPr marL="514350" lvl="0" indent="-514350" algn="r">
              <a:buClrTx/>
              <a:buNone/>
            </a:pPr>
            <a:r>
              <a:rPr lang="en-US" dirty="0" smtClean="0"/>
              <a:t>  </a:t>
            </a:r>
            <a:r>
              <a:rPr lang="en-US" sz="1800" dirty="0" smtClean="0"/>
              <a:t>Continued</a:t>
            </a:r>
            <a:r>
              <a:rPr lang="en-US" dirty="0" smtClean="0"/>
              <a:t> -</a:t>
            </a:r>
          </a:p>
          <a:p>
            <a:pPr marL="514350" lvl="0" indent="-514350">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 in Part</a:t>
            </a:r>
            <a:endParaRPr lang="en-US" dirty="0"/>
          </a:p>
        </p:txBody>
      </p:sp>
      <p:sp>
        <p:nvSpPr>
          <p:cNvPr id="3" name="Content Placeholder 2"/>
          <p:cNvSpPr>
            <a:spLocks noGrp="1"/>
          </p:cNvSpPr>
          <p:nvPr>
            <p:ph idx="1"/>
          </p:nvPr>
        </p:nvSpPr>
        <p:spPr/>
        <p:txBody>
          <a:bodyPr>
            <a:normAutofit/>
          </a:bodyPr>
          <a:lstStyle/>
          <a:p>
            <a:pPr>
              <a:buNone/>
            </a:pPr>
            <a:r>
              <a:rPr lang="en-US" dirty="0" smtClean="0"/>
              <a:t>Two part test – Assumptions (continued)</a:t>
            </a:r>
          </a:p>
          <a:p>
            <a:pPr marL="914400" lvl="0" indent="-804863">
              <a:buClrTx/>
              <a:buFont typeface="+mj-lt"/>
              <a:buAutoNum type="arabicPeriod" startAt="4"/>
            </a:pPr>
            <a:r>
              <a:rPr lang="en-US" dirty="0" smtClean="0"/>
              <a:t>The term “primarily used” means more than 50%. To determine  if an area (room) is “primarily used” as an </a:t>
            </a:r>
            <a:r>
              <a:rPr lang="en-US" dirty="0" err="1" smtClean="0"/>
              <a:t>AFF</a:t>
            </a:r>
            <a:r>
              <a:rPr lang="en-US" dirty="0" smtClean="0"/>
              <a:t>, the schedule of room use for a charge will determine whether it is primarily used as an </a:t>
            </a:r>
            <a:r>
              <a:rPr lang="en-US" dirty="0" err="1" smtClean="0"/>
              <a:t>AFF</a:t>
            </a:r>
            <a:r>
              <a:rPr lang="en-US" dirty="0" smtClean="0"/>
              <a:t>. Idle or unscheduled time will not be a part of the calculation. </a:t>
            </a:r>
          </a:p>
          <a:p>
            <a:pPr>
              <a:buNone/>
            </a:pPr>
            <a:r>
              <a:rPr lang="en-US" dirty="0" smtClean="0"/>
              <a:t> </a:t>
            </a:r>
          </a:p>
          <a:p>
            <a:pPr marL="514350" lvl="0" indent="-514350">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 in Part</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Application of taxes</a:t>
            </a:r>
          </a:p>
          <a:p>
            <a:pPr>
              <a:buClrTx/>
            </a:pPr>
            <a:r>
              <a:rPr lang="en-US" dirty="0" smtClean="0"/>
              <a:t>When a room (or area) at a community center is determined to be an AFF then:</a:t>
            </a:r>
          </a:p>
          <a:p>
            <a:pPr lvl="1">
              <a:buClrTx/>
            </a:pPr>
            <a:r>
              <a:rPr lang="en-US" dirty="0" smtClean="0"/>
              <a:t>Any charges to use that room for physical fitness activities are considered to be a retail sales unless an exclusion applies</a:t>
            </a:r>
          </a:p>
          <a:p>
            <a:pPr lvl="1">
              <a:buClrTx/>
            </a:pPr>
            <a:r>
              <a:rPr lang="en-US" dirty="0" smtClean="0"/>
              <a:t>All charges to engage in or receive instruction in physical fitness activities in the AFF portion of the community center are retail sales (the exemption from retail sales tax for physical fitness classes may apply)</a:t>
            </a:r>
          </a:p>
          <a:p>
            <a:pPr lvl="1">
              <a:buNone/>
            </a:pPr>
            <a:endParaRPr lang="en-US" dirty="0" smtClean="0"/>
          </a:p>
          <a:p>
            <a:pPr marL="514350" lvl="0" indent="-514350">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Center is </a:t>
            </a:r>
            <a:r>
              <a:rPr lang="en-US" u="sng" dirty="0" smtClean="0"/>
              <a:t>not</a:t>
            </a:r>
            <a:r>
              <a:rPr lang="en-US" dirty="0" smtClean="0"/>
              <a:t> an AFF</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Recreational services</a:t>
            </a:r>
          </a:p>
          <a:p>
            <a:pPr>
              <a:buClrTx/>
            </a:pPr>
            <a:r>
              <a:rPr lang="en-US" b="1" dirty="0" smtClean="0"/>
              <a:t>Retail</a:t>
            </a:r>
            <a:r>
              <a:rPr lang="en-US" dirty="0" smtClean="0"/>
              <a:t> recreational services are subject to retail sales tax and the income from such charges is subject to B&amp;O tax under the Retailing classification. </a:t>
            </a:r>
          </a:p>
          <a:p>
            <a:pPr>
              <a:buClrTx/>
            </a:pPr>
            <a:r>
              <a:rPr lang="en-US" b="1" dirty="0" smtClean="0"/>
              <a:t>Non-retail</a:t>
            </a:r>
            <a:r>
              <a:rPr lang="en-US" dirty="0" smtClean="0"/>
              <a:t> recreational services are subject to B&amp;O tax under the service and other classification. Retail sales tax does not apply on the charges to participants. </a:t>
            </a:r>
            <a:r>
              <a:rPr lang="en-US" dirty="0" smtClean="0">
                <a:solidFill>
                  <a:srgbClr val="7030A0"/>
                </a:solidFill>
              </a:rPr>
              <a:t>This includes charges for activities that would otherwise be treated as AFF activities, such as Pilates, fitness classes, martial arts classes, etc., except that no portion of the community center is an AFF. </a:t>
            </a:r>
          </a:p>
          <a:p>
            <a:pPr>
              <a:buNone/>
            </a:pPr>
            <a:endParaRPr lang="en-US" dirty="0" smtClean="0"/>
          </a:p>
          <a:p>
            <a:pPr marL="514350" lvl="0" indent="-514350">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3" y="814501"/>
            <a:ext cx="6515101" cy="1191719"/>
          </a:xfrm>
        </p:spPr>
        <p:txBody>
          <a:bodyPr/>
          <a:lstStyle/>
          <a:p>
            <a:r>
              <a:rPr lang="en-US" dirty="0" smtClean="0"/>
              <a:t>Rental of Rooms/Facilities to 3</a:t>
            </a:r>
            <a:r>
              <a:rPr lang="en-US" baseline="30000" dirty="0" smtClean="0"/>
              <a:t>rd</a:t>
            </a:r>
            <a:r>
              <a:rPr lang="en-US" dirty="0" smtClean="0"/>
              <a:t> Party Contractors</a:t>
            </a:r>
            <a:endParaRPr lang="en-US" dirty="0"/>
          </a:p>
        </p:txBody>
      </p:sp>
      <p:sp>
        <p:nvSpPr>
          <p:cNvPr id="3" name="Content Placeholder 2"/>
          <p:cNvSpPr>
            <a:spLocks noGrp="1"/>
          </p:cNvSpPr>
          <p:nvPr>
            <p:ph idx="1"/>
          </p:nvPr>
        </p:nvSpPr>
        <p:spPr>
          <a:xfrm>
            <a:off x="466725" y="2019869"/>
            <a:ext cx="7773762" cy="4369404"/>
          </a:xfrm>
        </p:spPr>
        <p:txBody>
          <a:bodyPr>
            <a:normAutofit/>
          </a:bodyPr>
          <a:lstStyle/>
          <a:p>
            <a:pPr>
              <a:buNone/>
            </a:pPr>
            <a:r>
              <a:rPr lang="en-US" dirty="0" smtClean="0"/>
              <a:t>AFF facility rental</a:t>
            </a:r>
          </a:p>
          <a:p>
            <a:pPr marL="0" indent="0">
              <a:buNone/>
            </a:pPr>
            <a:r>
              <a:rPr lang="en-US" dirty="0" smtClean="0"/>
              <a:t>The community center must collect retail sales tax from the third party contractor renting an AFF facility that will be used for a physical fitness activity. Income received by the community center is subject to B&amp;O tax under the retailing classification. </a:t>
            </a:r>
          </a:p>
          <a:p>
            <a:pPr>
              <a:buNone/>
            </a:pPr>
            <a:endParaRPr lang="en-US" dirty="0" smtClean="0"/>
          </a:p>
          <a:p>
            <a:pPr>
              <a:buNone/>
            </a:pPr>
            <a:endParaRPr lang="en-US" dirty="0" smtClean="0"/>
          </a:p>
          <a:p>
            <a:pPr marL="514350" lvl="0" indent="-514350">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3" y="814502"/>
            <a:ext cx="6515101" cy="1219014"/>
          </a:xfrm>
        </p:spPr>
        <p:txBody>
          <a:bodyPr/>
          <a:lstStyle/>
          <a:p>
            <a:r>
              <a:rPr lang="en-US" dirty="0" smtClean="0"/>
              <a:t>Rental of Rooms/Facilities to 3</a:t>
            </a:r>
            <a:r>
              <a:rPr lang="en-US" baseline="30000" dirty="0" smtClean="0"/>
              <a:t>rd</a:t>
            </a:r>
            <a:r>
              <a:rPr lang="en-US" dirty="0" smtClean="0"/>
              <a:t> Party Contractors</a:t>
            </a:r>
            <a:endParaRPr lang="en-US" dirty="0"/>
          </a:p>
        </p:txBody>
      </p:sp>
      <p:sp>
        <p:nvSpPr>
          <p:cNvPr id="3" name="Content Placeholder 2"/>
          <p:cNvSpPr>
            <a:spLocks noGrp="1"/>
          </p:cNvSpPr>
          <p:nvPr>
            <p:ph idx="1"/>
          </p:nvPr>
        </p:nvSpPr>
        <p:spPr>
          <a:xfrm>
            <a:off x="466725" y="2197290"/>
            <a:ext cx="7773762" cy="4191983"/>
          </a:xfrm>
        </p:spPr>
        <p:txBody>
          <a:bodyPr>
            <a:normAutofit fontScale="77500" lnSpcReduction="20000"/>
          </a:bodyPr>
          <a:lstStyle/>
          <a:p>
            <a:pPr>
              <a:buNone/>
            </a:pPr>
            <a:r>
              <a:rPr lang="en-US" dirty="0" smtClean="0"/>
              <a:t>AFF facility rental – examples</a:t>
            </a:r>
          </a:p>
          <a:p>
            <a:pPr lvl="1">
              <a:buClrTx/>
            </a:pPr>
            <a:r>
              <a:rPr lang="en-US" dirty="0" smtClean="0"/>
              <a:t>Example 1:  A rock climbing instructor not employed by the community center reserves two hours each week on the community center’s climbing wall to teach a class on climbing techniques. The community center must collect retail sales tax from the instructor because the class is considered a physical fitness activity. </a:t>
            </a:r>
          </a:p>
          <a:p>
            <a:pPr lvl="1">
              <a:buClrTx/>
            </a:pPr>
            <a:r>
              <a:rPr lang="en-US" dirty="0" smtClean="0"/>
              <a:t>Example 2:  An art instructor rents a room to hold an art class. The community center does not have to collect retail sales tax from the instructor because the art class is not a physical fitness activity. </a:t>
            </a:r>
          </a:p>
          <a:p>
            <a:pPr lvl="1">
              <a:buClrTx/>
            </a:pPr>
            <a:r>
              <a:rPr lang="en-US" dirty="0" smtClean="0"/>
              <a:t>Example 3:  A </a:t>
            </a:r>
            <a:r>
              <a:rPr lang="en-US" dirty="0" smtClean="0"/>
              <a:t>volleyball </a:t>
            </a:r>
            <a:r>
              <a:rPr lang="en-US" dirty="0" smtClean="0"/>
              <a:t>instructor rents the gymnasium at the community center for a </a:t>
            </a:r>
            <a:r>
              <a:rPr lang="en-US" dirty="0" smtClean="0"/>
              <a:t>volleyball class</a:t>
            </a:r>
            <a:r>
              <a:rPr lang="en-US" dirty="0" smtClean="0"/>
              <a:t>. The community center must collect retail sales tax from the instructor because the class is considered a physical fitness activity. </a:t>
            </a:r>
          </a:p>
          <a:p>
            <a:pPr>
              <a:buNone/>
            </a:pPr>
            <a:endParaRPr lang="en-US" dirty="0" smtClean="0"/>
          </a:p>
          <a:p>
            <a:pPr>
              <a:buNone/>
            </a:pPr>
            <a:endParaRPr lang="en-US" dirty="0" smtClean="0"/>
          </a:p>
          <a:p>
            <a:pPr marL="514350" lvl="0" indent="-514350">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3" y="814502"/>
            <a:ext cx="6515101" cy="1246310"/>
          </a:xfrm>
        </p:spPr>
        <p:txBody>
          <a:bodyPr/>
          <a:lstStyle/>
          <a:p>
            <a:r>
              <a:rPr lang="en-US" dirty="0" smtClean="0"/>
              <a:t>Rental of Rooms/Facilities to 3</a:t>
            </a:r>
            <a:r>
              <a:rPr lang="en-US" baseline="30000" dirty="0" smtClean="0"/>
              <a:t>rd</a:t>
            </a:r>
            <a:r>
              <a:rPr lang="en-US" dirty="0" smtClean="0"/>
              <a:t> Party Contractors</a:t>
            </a:r>
            <a:endParaRPr lang="en-US" dirty="0"/>
          </a:p>
        </p:txBody>
      </p:sp>
      <p:sp>
        <p:nvSpPr>
          <p:cNvPr id="3" name="Content Placeholder 2"/>
          <p:cNvSpPr>
            <a:spLocks noGrp="1"/>
          </p:cNvSpPr>
          <p:nvPr>
            <p:ph idx="1"/>
          </p:nvPr>
        </p:nvSpPr>
        <p:spPr>
          <a:xfrm>
            <a:off x="466725" y="2210937"/>
            <a:ext cx="7773762" cy="4178336"/>
          </a:xfrm>
        </p:spPr>
        <p:txBody>
          <a:bodyPr>
            <a:normAutofit/>
          </a:bodyPr>
          <a:lstStyle/>
          <a:p>
            <a:pPr>
              <a:buNone/>
            </a:pPr>
            <a:r>
              <a:rPr lang="en-US" dirty="0" smtClean="0"/>
              <a:t>Non-</a:t>
            </a:r>
            <a:r>
              <a:rPr lang="en-US" dirty="0" err="1" smtClean="0"/>
              <a:t>AFF</a:t>
            </a:r>
            <a:r>
              <a:rPr lang="en-US" dirty="0" smtClean="0"/>
              <a:t> facility rental</a:t>
            </a:r>
          </a:p>
          <a:p>
            <a:pPr indent="3175">
              <a:buNone/>
            </a:pPr>
            <a:r>
              <a:rPr lang="en-US" dirty="0" smtClean="0"/>
              <a:t>The community center does not have to collect retail sales tax. In this case, the income received by the community center is subject to B&amp;O tax under the service and other classification. </a:t>
            </a:r>
          </a:p>
          <a:p>
            <a:pPr>
              <a:buNone/>
            </a:pPr>
            <a:endParaRPr lang="en-US" dirty="0" smtClean="0"/>
          </a:p>
          <a:p>
            <a:pPr>
              <a:buNone/>
            </a:pPr>
            <a:endParaRPr lang="en-US" dirty="0" smtClean="0"/>
          </a:p>
          <a:p>
            <a:pPr marL="514350" lvl="0" indent="-514350">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3" y="814501"/>
            <a:ext cx="6515101" cy="1205367"/>
          </a:xfrm>
        </p:spPr>
        <p:txBody>
          <a:bodyPr/>
          <a:lstStyle/>
          <a:p>
            <a:r>
              <a:rPr lang="en-US" dirty="0" smtClean="0"/>
              <a:t>Rental of Rooms/Facilities to 3</a:t>
            </a:r>
            <a:r>
              <a:rPr lang="en-US" baseline="30000" dirty="0" smtClean="0"/>
              <a:t>rd</a:t>
            </a:r>
            <a:r>
              <a:rPr lang="en-US" dirty="0" smtClean="0"/>
              <a:t> Party Contractors</a:t>
            </a:r>
            <a:endParaRPr lang="en-US" dirty="0"/>
          </a:p>
        </p:txBody>
      </p:sp>
      <p:sp>
        <p:nvSpPr>
          <p:cNvPr id="3" name="Content Placeholder 2"/>
          <p:cNvSpPr>
            <a:spLocks noGrp="1"/>
          </p:cNvSpPr>
          <p:nvPr>
            <p:ph idx="1"/>
          </p:nvPr>
        </p:nvSpPr>
        <p:spPr>
          <a:xfrm>
            <a:off x="466725" y="2115403"/>
            <a:ext cx="7773762" cy="4273870"/>
          </a:xfrm>
        </p:spPr>
        <p:txBody>
          <a:bodyPr>
            <a:normAutofit fontScale="92500" lnSpcReduction="10000"/>
          </a:bodyPr>
          <a:lstStyle/>
          <a:p>
            <a:pPr>
              <a:buNone/>
            </a:pPr>
            <a:r>
              <a:rPr lang="en-US" dirty="0" smtClean="0"/>
              <a:t>Non-</a:t>
            </a:r>
            <a:r>
              <a:rPr lang="en-US" dirty="0" err="1" smtClean="0"/>
              <a:t>AFF</a:t>
            </a:r>
            <a:r>
              <a:rPr lang="en-US" dirty="0" smtClean="0"/>
              <a:t> facility rental – examples</a:t>
            </a:r>
          </a:p>
          <a:p>
            <a:pPr lvl="1">
              <a:buClrTx/>
            </a:pPr>
            <a:r>
              <a:rPr lang="en-US" dirty="0" smtClean="0"/>
              <a:t>Example 1:  A rock climbing instructor not employed by the community center reserves two hours each week on the community center’s climbing wall to teach a class on climbing techniques. The community center does </a:t>
            </a:r>
            <a:r>
              <a:rPr lang="en-US" b="1" u="sng" dirty="0" smtClean="0"/>
              <a:t>not</a:t>
            </a:r>
            <a:r>
              <a:rPr lang="en-US" dirty="0" smtClean="0"/>
              <a:t> have to collect retail sales tax from the instructor because climbing wall is not considered part of an AFF. </a:t>
            </a:r>
          </a:p>
          <a:p>
            <a:pPr lvl="1">
              <a:buClrTx/>
            </a:pPr>
            <a:r>
              <a:rPr lang="en-US" dirty="0" smtClean="0"/>
              <a:t>Example 2:  A dance instructor rents the gymnasium at the community center for a ballroom dance class. The community center does </a:t>
            </a:r>
            <a:r>
              <a:rPr lang="en-US" b="1" u="sng" dirty="0" smtClean="0"/>
              <a:t>not</a:t>
            </a:r>
            <a:r>
              <a:rPr lang="en-US" dirty="0" smtClean="0"/>
              <a:t> have to collect retail sales tax from the instructor because the gymnasium is not an AFF. </a:t>
            </a:r>
          </a:p>
          <a:p>
            <a:pPr>
              <a:buNone/>
            </a:pPr>
            <a:endParaRPr lang="en-US" dirty="0" smtClean="0"/>
          </a:p>
          <a:p>
            <a:pPr>
              <a:buNone/>
            </a:pPr>
            <a:endParaRPr lang="en-US" dirty="0" smtClean="0"/>
          </a:p>
          <a:p>
            <a:pPr marL="514350" lvl="0" indent="-514350">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038350"/>
            <a:ext cx="6858000" cy="983147"/>
          </a:xfrm>
        </p:spPr>
        <p:txBody>
          <a:bodyPr/>
          <a:lstStyle/>
          <a:p>
            <a:endParaRPr lang="en-US" dirty="0"/>
          </a:p>
        </p:txBody>
      </p:sp>
      <p:sp>
        <p:nvSpPr>
          <p:cNvPr id="3" name="Subtitle 2"/>
          <p:cNvSpPr>
            <a:spLocks noGrp="1"/>
          </p:cNvSpPr>
          <p:nvPr>
            <p:ph type="subTitle" idx="1"/>
          </p:nvPr>
        </p:nvSpPr>
        <p:spPr>
          <a:xfrm>
            <a:off x="1161789" y="4483035"/>
            <a:ext cx="6858000" cy="1655762"/>
          </a:xfrm>
        </p:spPr>
        <p:txBody>
          <a:bodyPr/>
          <a:lstStyle/>
          <a:p>
            <a:endParaRPr lang="en-US" dirty="0"/>
          </a:p>
        </p:txBody>
      </p:sp>
      <p:pic>
        <p:nvPicPr>
          <p:cNvPr id="6" name="Picture 5" descr="questions-answers.jpg"/>
          <p:cNvPicPr>
            <a:picLocks noChangeAspect="1"/>
          </p:cNvPicPr>
          <p:nvPr/>
        </p:nvPicPr>
        <p:blipFill>
          <a:blip r:embed="rId3" cstate="print"/>
          <a:stretch>
            <a:fillRect/>
          </a:stretch>
        </p:blipFill>
        <p:spPr>
          <a:xfrm>
            <a:off x="2263434" y="2097161"/>
            <a:ext cx="4780546" cy="4241647"/>
          </a:xfrm>
          <a:prstGeom prst="rect">
            <a:avLst/>
          </a:prstGeom>
        </p:spPr>
      </p:pic>
    </p:spTree>
    <p:extLst>
      <p:ext uri="{BB962C8B-B14F-4D97-AF65-F5344CB8AC3E}">
        <p14:creationId xmlns:p14="http://schemas.microsoft.com/office/powerpoint/2010/main" val="3717495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a:t>
            </a:r>
            <a:r>
              <a:rPr lang="en-US" dirty="0" err="1" smtClean="0"/>
              <a:t>HB</a:t>
            </a:r>
            <a:r>
              <a:rPr lang="en-US" dirty="0" smtClean="0"/>
              <a:t> 1550</a:t>
            </a:r>
            <a:endParaRPr lang="en-US" dirty="0"/>
          </a:p>
        </p:txBody>
      </p:sp>
      <p:pic>
        <p:nvPicPr>
          <p:cNvPr id="7" name="Content Placeholder 6" descr="Law-Books-for-Research.jpg"/>
          <p:cNvPicPr>
            <a:picLocks noGrp="1" noChangeAspect="1"/>
          </p:cNvPicPr>
          <p:nvPr>
            <p:ph idx="1"/>
          </p:nvPr>
        </p:nvPicPr>
        <p:blipFill>
          <a:blip r:embed="rId2" cstate="print"/>
          <a:stretch>
            <a:fillRect/>
          </a:stretch>
        </p:blipFill>
        <p:spPr>
          <a:xfrm>
            <a:off x="2255003" y="1890849"/>
            <a:ext cx="4637868" cy="4217368"/>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a:t>
            </a:r>
            <a:r>
              <a:rPr lang="en-US" dirty="0" err="1" smtClean="0"/>
              <a:t>HB</a:t>
            </a:r>
            <a:r>
              <a:rPr lang="en-US" dirty="0" smtClean="0"/>
              <a:t> 1550</a:t>
            </a:r>
            <a:endParaRPr lang="en-US" dirty="0"/>
          </a:p>
        </p:txBody>
      </p:sp>
      <p:sp>
        <p:nvSpPr>
          <p:cNvPr id="3" name="Content Placeholder 2"/>
          <p:cNvSpPr>
            <a:spLocks noGrp="1"/>
          </p:cNvSpPr>
          <p:nvPr>
            <p:ph idx="1"/>
          </p:nvPr>
        </p:nvSpPr>
        <p:spPr/>
        <p:txBody>
          <a:bodyPr>
            <a:normAutofit lnSpcReduction="10000"/>
          </a:bodyPr>
          <a:lstStyle/>
          <a:p>
            <a:pPr>
              <a:buClrTx/>
            </a:pPr>
            <a:r>
              <a:rPr lang="en-US" dirty="0" smtClean="0"/>
              <a:t>Effective January 1, 2016</a:t>
            </a:r>
          </a:p>
          <a:p>
            <a:pPr>
              <a:buClrTx/>
            </a:pPr>
            <a:r>
              <a:rPr lang="en-US" dirty="0" smtClean="0"/>
              <a:t>Replaced two sections of RCW 82.04.050 that defines a retail sale</a:t>
            </a:r>
          </a:p>
          <a:p>
            <a:pPr lvl="1">
              <a:buClrTx/>
            </a:pPr>
            <a:r>
              <a:rPr lang="en-US" dirty="0" smtClean="0"/>
              <a:t>Amusement and recreation services</a:t>
            </a:r>
          </a:p>
          <a:p>
            <a:pPr lvl="1">
              <a:buClrTx/>
            </a:pPr>
            <a:r>
              <a:rPr lang="en-US" dirty="0" smtClean="0"/>
              <a:t>Physical fitness services</a:t>
            </a:r>
          </a:p>
          <a:p>
            <a:pPr>
              <a:buClrTx/>
            </a:pPr>
            <a:r>
              <a:rPr lang="en-US" dirty="0" smtClean="0"/>
              <a:t>Added two new sections to RCW 82.04.050</a:t>
            </a:r>
          </a:p>
          <a:p>
            <a:pPr lvl="1">
              <a:buClrTx/>
            </a:pPr>
            <a:r>
              <a:rPr lang="en-US" dirty="0" smtClean="0"/>
              <a:t>Section 3(g) – Athletic or fitness facilities (AFF)</a:t>
            </a:r>
          </a:p>
          <a:p>
            <a:pPr lvl="1">
              <a:buClrTx/>
            </a:pPr>
            <a:r>
              <a:rPr lang="en-US" dirty="0" smtClean="0"/>
              <a:t>Section 15 – Retail recreational services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a:t>
            </a:r>
            <a:r>
              <a:rPr lang="en-US" dirty="0" err="1" smtClean="0"/>
              <a:t>HB</a:t>
            </a:r>
            <a:r>
              <a:rPr lang="en-US" dirty="0" smtClean="0"/>
              <a:t> 1550</a:t>
            </a:r>
            <a:endParaRPr lang="en-US" dirty="0"/>
          </a:p>
        </p:txBody>
      </p:sp>
      <p:sp>
        <p:nvSpPr>
          <p:cNvPr id="3" name="Content Placeholder 2"/>
          <p:cNvSpPr>
            <a:spLocks noGrp="1"/>
          </p:cNvSpPr>
          <p:nvPr>
            <p:ph idx="1"/>
          </p:nvPr>
        </p:nvSpPr>
        <p:spPr/>
        <p:txBody>
          <a:bodyPr>
            <a:normAutofit/>
          </a:bodyPr>
          <a:lstStyle/>
          <a:p>
            <a:pPr>
              <a:buNone/>
            </a:pPr>
            <a:r>
              <a:rPr lang="en-US" dirty="0" smtClean="0"/>
              <a:t>Athletic or fitness facilities (AFF) defined:</a:t>
            </a:r>
          </a:p>
          <a:p>
            <a:pPr lvl="1" indent="-3175">
              <a:buNone/>
            </a:pPr>
            <a:r>
              <a:rPr lang="en-US" dirty="0" smtClean="0"/>
              <a:t>“… an indoor or outdoor facility or portion of a facility that is primarily used for: Exercise classes; strength and conditioning programs; personal training services; tennis, racquetball, handball, squash, or </a:t>
            </a:r>
            <a:r>
              <a:rPr lang="en-US" dirty="0" err="1" smtClean="0"/>
              <a:t>pickleball</a:t>
            </a:r>
            <a:r>
              <a:rPr lang="en-US" dirty="0" smtClean="0"/>
              <a:t>; yoga; boxing, kickboxing, wrestling, martial arts, or mixed martial arts training; or other activities requiring the use of exercise or strength training equipment, such as treadmills, elliptical machines, stair climbers, stationary cycles, rowing machines, </a:t>
            </a:r>
            <a:r>
              <a:rPr lang="en-US" dirty="0" err="1" smtClean="0"/>
              <a:t>pilates</a:t>
            </a:r>
            <a:r>
              <a:rPr lang="en-US" dirty="0" smtClean="0"/>
              <a:t> equipment, balls, climbing ropes, jump ropes, and weightlifting equipment.”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a:t>
            </a:r>
            <a:r>
              <a:rPr lang="en-US" dirty="0" err="1" smtClean="0"/>
              <a:t>HB</a:t>
            </a:r>
            <a:r>
              <a:rPr lang="en-US" dirty="0" smtClean="0"/>
              <a:t> 1550</a:t>
            </a:r>
            <a:endParaRPr lang="en-US" dirty="0"/>
          </a:p>
        </p:txBody>
      </p:sp>
      <p:sp>
        <p:nvSpPr>
          <p:cNvPr id="3" name="Content Placeholder 2"/>
          <p:cNvSpPr>
            <a:spLocks noGrp="1"/>
          </p:cNvSpPr>
          <p:nvPr>
            <p:ph idx="1"/>
          </p:nvPr>
        </p:nvSpPr>
        <p:spPr/>
        <p:txBody>
          <a:bodyPr/>
          <a:lstStyle/>
          <a:p>
            <a:pPr>
              <a:buNone/>
            </a:pPr>
            <a:r>
              <a:rPr lang="en-US" dirty="0" smtClean="0"/>
              <a:t>Physical fitness services (old) vs. AFF (new)</a:t>
            </a:r>
          </a:p>
          <a:p>
            <a:pPr lvl="1">
              <a:buClrTx/>
              <a:buFont typeface="Arial" pitchFamily="34" charset="0"/>
              <a:buChar char="•"/>
            </a:pPr>
            <a:r>
              <a:rPr lang="en-US" dirty="0" smtClean="0"/>
              <a:t>Physical fitness services were taxable based on the activity</a:t>
            </a:r>
          </a:p>
          <a:p>
            <a:pPr lvl="1">
              <a:buClrTx/>
              <a:buFont typeface="Arial" pitchFamily="34" charset="0"/>
              <a:buChar char="•"/>
            </a:pPr>
            <a:r>
              <a:rPr lang="en-US" dirty="0" smtClean="0"/>
              <a:t>An AFF is established based on the availability of:</a:t>
            </a:r>
          </a:p>
          <a:p>
            <a:pPr lvl="2">
              <a:buClrTx/>
              <a:buFont typeface="Courier New" pitchFamily="49" charset="0"/>
              <a:buChar char="o"/>
            </a:pPr>
            <a:r>
              <a:rPr lang="en-US" dirty="0" smtClean="0"/>
              <a:t>Activities (such as, exercise classes, strength and conditioning programs)</a:t>
            </a:r>
          </a:p>
          <a:p>
            <a:pPr lvl="2">
              <a:buClrTx/>
              <a:buFont typeface="Courier New" pitchFamily="49" charset="0"/>
              <a:buChar char="o"/>
            </a:pPr>
            <a:r>
              <a:rPr lang="en-US" dirty="0" smtClean="0"/>
              <a:t>Facilities (such as, tennis, racquet ball)</a:t>
            </a:r>
          </a:p>
          <a:p>
            <a:pPr lvl="2">
              <a:buClrTx/>
              <a:buFont typeface="Courier New" pitchFamily="49" charset="0"/>
              <a:buChar char="o"/>
            </a:pPr>
            <a:r>
              <a:rPr lang="en-US" dirty="0" smtClean="0"/>
              <a:t>Equipment (such as, exercise equipment, strength training equipment, weight lifting equipment)</a:t>
            </a:r>
          </a:p>
          <a:p>
            <a:pPr lvl="1"/>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a:t>
            </a:r>
            <a:r>
              <a:rPr lang="en-US" dirty="0" err="1" smtClean="0"/>
              <a:t>HB</a:t>
            </a:r>
            <a:r>
              <a:rPr lang="en-US" dirty="0" smtClean="0"/>
              <a:t> 1550</a:t>
            </a:r>
            <a:endParaRPr lang="en-US" dirty="0"/>
          </a:p>
        </p:txBody>
      </p:sp>
      <p:sp>
        <p:nvSpPr>
          <p:cNvPr id="3" name="Content Placeholder 2"/>
          <p:cNvSpPr>
            <a:spLocks noGrp="1"/>
          </p:cNvSpPr>
          <p:nvPr>
            <p:ph idx="1"/>
          </p:nvPr>
        </p:nvSpPr>
        <p:spPr/>
        <p:txBody>
          <a:bodyPr/>
          <a:lstStyle/>
          <a:p>
            <a:pPr>
              <a:buNone/>
            </a:pPr>
            <a:r>
              <a:rPr lang="en-US" dirty="0" smtClean="0"/>
              <a:t>Characteristics of an AFF </a:t>
            </a:r>
          </a:p>
          <a:p>
            <a:pPr lvl="1">
              <a:buClrTx/>
              <a:buFont typeface="Arial" pitchFamily="34" charset="0"/>
              <a:buChar char="•"/>
            </a:pPr>
            <a:r>
              <a:rPr lang="en-US" dirty="0" smtClean="0"/>
              <a:t>An AFF is established when a facility or part of a facility is primarily (more than 50%) used for:</a:t>
            </a:r>
          </a:p>
          <a:p>
            <a:pPr lvl="2">
              <a:spcAft>
                <a:spcPts val="0"/>
              </a:spcAft>
              <a:buClrTx/>
              <a:buFont typeface="Courier New" pitchFamily="49" charset="0"/>
              <a:buChar char="o"/>
            </a:pPr>
            <a:r>
              <a:rPr lang="en-US" dirty="0" smtClean="0"/>
              <a:t>AFF activities (such as, exercise classes, strength and conditioning programs)</a:t>
            </a:r>
          </a:p>
          <a:p>
            <a:pPr lvl="2">
              <a:spcAft>
                <a:spcPts val="0"/>
              </a:spcAft>
              <a:buClrTx/>
              <a:buFont typeface="Courier New" pitchFamily="49" charset="0"/>
              <a:buChar char="o"/>
            </a:pPr>
            <a:r>
              <a:rPr lang="en-US" dirty="0" smtClean="0"/>
              <a:t>AFF facilities (such as, tennis, racquet ball)</a:t>
            </a:r>
          </a:p>
          <a:p>
            <a:pPr lvl="2">
              <a:spcAft>
                <a:spcPts val="600"/>
              </a:spcAft>
              <a:buClrTx/>
              <a:buFont typeface="Courier New" pitchFamily="49" charset="0"/>
              <a:buChar char="o"/>
            </a:pPr>
            <a:r>
              <a:rPr lang="en-US" dirty="0" smtClean="0"/>
              <a:t>AFF equipment (such as, exercise equipment, strength training equipment, weight lifting equipment)</a:t>
            </a:r>
          </a:p>
          <a:p>
            <a:pPr lvl="1">
              <a:buFont typeface="Arial" pitchFamily="34" charset="0"/>
              <a:buChar char="•"/>
            </a:pPr>
            <a:r>
              <a:rPr lang="en-US" dirty="0" smtClean="0"/>
              <a:t>When an AFF is established, all charges for use of the facility and associated charges are retail sales, </a:t>
            </a:r>
            <a:r>
              <a:rPr lang="en-US" dirty="0" smtClean="0">
                <a:solidFill>
                  <a:srgbClr val="7030A0"/>
                </a:solidFill>
              </a:rPr>
              <a:t>including instructional lessons</a:t>
            </a:r>
            <a:r>
              <a:rPr lang="en-US" dirty="0" smtClean="0"/>
              <a:t>. </a:t>
            </a:r>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a:t>
            </a:r>
            <a:r>
              <a:rPr lang="en-US" dirty="0" err="1" smtClean="0"/>
              <a:t>HB</a:t>
            </a:r>
            <a:r>
              <a:rPr lang="en-US" dirty="0" smtClean="0"/>
              <a:t> 1550</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AFF exclusions from retail sales (subject to service and other B&amp;O tax)</a:t>
            </a:r>
          </a:p>
          <a:p>
            <a:pPr>
              <a:buClrTx/>
            </a:pPr>
            <a:r>
              <a:rPr lang="en-US" dirty="0" smtClean="0"/>
              <a:t>Separately </a:t>
            </a:r>
            <a:r>
              <a:rPr lang="en-US" dirty="0" smtClean="0"/>
              <a:t>stated charges for:</a:t>
            </a:r>
          </a:p>
          <a:p>
            <a:pPr lvl="1">
              <a:spcAft>
                <a:spcPts val="0"/>
              </a:spcAft>
              <a:buClrTx/>
            </a:pPr>
            <a:r>
              <a:rPr lang="en-US" dirty="0" smtClean="0"/>
              <a:t>the use of an </a:t>
            </a:r>
            <a:r>
              <a:rPr lang="en-US" dirty="0" err="1" smtClean="0"/>
              <a:t>AFF</a:t>
            </a:r>
            <a:r>
              <a:rPr lang="en-US" dirty="0" smtClean="0"/>
              <a:t> where such use is primarily for a purpose other than engaging or receiving instruction in a physical fitness activity. </a:t>
            </a:r>
          </a:p>
          <a:p>
            <a:pPr lvl="1">
              <a:spcAft>
                <a:spcPts val="0"/>
              </a:spcAft>
              <a:buClrTx/>
            </a:pPr>
            <a:r>
              <a:rPr lang="en-US" dirty="0" smtClean="0"/>
              <a:t>the use of a discrete portion of an </a:t>
            </a:r>
            <a:r>
              <a:rPr lang="en-US" dirty="0" err="1" smtClean="0"/>
              <a:t>AFF</a:t>
            </a:r>
            <a:r>
              <a:rPr lang="en-US" dirty="0" smtClean="0"/>
              <a:t>, other than a pool, where that portion of the facility does not by itself, meet the definition of an </a:t>
            </a:r>
            <a:r>
              <a:rPr lang="en-US" dirty="0" err="1" smtClean="0"/>
              <a:t>AFF</a:t>
            </a:r>
            <a:r>
              <a:rPr lang="en-US" dirty="0" smtClean="0"/>
              <a:t>. </a:t>
            </a:r>
          </a:p>
          <a:p>
            <a:pPr lvl="1">
              <a:spcAft>
                <a:spcPts val="0"/>
              </a:spcAft>
              <a:buClrTx/>
            </a:pPr>
            <a:r>
              <a:rPr lang="en-US" dirty="0" smtClean="0"/>
              <a:t>services, such as advertising, massage, nutritional consulting that do not require the customer to engage in physical fitness activities to receive the service. </a:t>
            </a:r>
          </a:p>
          <a:p>
            <a:pPr lvl="1">
              <a:spcAft>
                <a:spcPts val="0"/>
              </a:spcAft>
              <a:buClrTx/>
            </a:pPr>
            <a:r>
              <a:rPr lang="en-US" dirty="0" smtClean="0"/>
              <a:t>physical therapy provided by a physical therapist when performed pursuant to a referral from an authorized health care practitioner. </a:t>
            </a:r>
          </a:p>
          <a:p>
            <a:pPr lvl="1"/>
            <a:endParaRPr lang="en-US" dirty="0" smtClean="0"/>
          </a:p>
          <a:p>
            <a:pPr lvl="1"/>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66092"/>
      </a:hlink>
      <a:folHlink>
        <a:srgbClr val="F79646"/>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4925</TotalTime>
  <Words>2492</Words>
  <Application>Microsoft Office PowerPoint</Application>
  <PresentationFormat>On-screen Show (4:3)</PresentationFormat>
  <Paragraphs>285</Paragraphs>
  <Slides>38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Calibri</vt:lpstr>
      <vt:lpstr>Courier New</vt:lpstr>
      <vt:lpstr>Gill Sans MT</vt:lpstr>
      <vt:lpstr>Lucida Sans Unicode</vt:lpstr>
      <vt:lpstr>Wingdings</vt:lpstr>
      <vt:lpstr>Wingdings 2</vt:lpstr>
      <vt:lpstr>Concourse</vt:lpstr>
      <vt:lpstr>Changes to Taxation of Amusement and Recreation Activities </vt:lpstr>
      <vt:lpstr>Topics</vt:lpstr>
      <vt:lpstr>What is DOR Providing for Guidance on HB 1550?</vt:lpstr>
      <vt:lpstr>Overview of HB 1550</vt:lpstr>
      <vt:lpstr>Overview of HB 1550</vt:lpstr>
      <vt:lpstr>Overview of HB 1550</vt:lpstr>
      <vt:lpstr>Overview of HB 1550</vt:lpstr>
      <vt:lpstr>Overview of HB 1550</vt:lpstr>
      <vt:lpstr>Overview of HB 1550</vt:lpstr>
      <vt:lpstr>Overview of HB 1550</vt:lpstr>
      <vt:lpstr>Overview of HB 1550</vt:lpstr>
      <vt:lpstr>Overview of HB 1550</vt:lpstr>
      <vt:lpstr>Overview of HB 1550</vt:lpstr>
      <vt:lpstr>Overview of HB 1550</vt:lpstr>
      <vt:lpstr>Overview of HB 1550</vt:lpstr>
      <vt:lpstr>Overview of HB 1550</vt:lpstr>
      <vt:lpstr>Municipal Facilities Providing Fitness and Recreational Services - Community Centers</vt:lpstr>
      <vt:lpstr>General Approach - Community Centers</vt:lpstr>
      <vt:lpstr>AFF as a Whole</vt:lpstr>
      <vt:lpstr>AFF as a Whole</vt:lpstr>
      <vt:lpstr>AFF as a Whole</vt:lpstr>
      <vt:lpstr>AFF as a Whole</vt:lpstr>
      <vt:lpstr>AFF as a Whole</vt:lpstr>
      <vt:lpstr>AFF as a Whole</vt:lpstr>
      <vt:lpstr>AFF in Part</vt:lpstr>
      <vt:lpstr>AFF in Part</vt:lpstr>
      <vt:lpstr>AFF in Part</vt:lpstr>
      <vt:lpstr>AFF in Part</vt:lpstr>
      <vt:lpstr>AFF in Part</vt:lpstr>
      <vt:lpstr>AFF in Part</vt:lpstr>
      <vt:lpstr>AFF in Part</vt:lpstr>
      <vt:lpstr>AFF in Part</vt:lpstr>
      <vt:lpstr>Community Center is not an AFF</vt:lpstr>
      <vt:lpstr>Rental of Rooms/Facilities to 3rd Party Contractors</vt:lpstr>
      <vt:lpstr>Rental of Rooms/Facilities to 3rd Party Contractors</vt:lpstr>
      <vt:lpstr>Rental of Rooms/Facilities to 3rd Party Contractors</vt:lpstr>
      <vt:lpstr>Rental of Rooms/Facilities to 3rd Party Contractors</vt:lpstr>
      <vt:lpstr>PowerPoint Presentation</vt:lpstr>
    </vt:vector>
  </TitlesOfParts>
  <Company>State of 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Outreach Process  for  City Partnership</dc:title>
  <dc:creator>Department of Licensing</dc:creator>
  <cp:lastModifiedBy>Wack, John (DOR)</cp:lastModifiedBy>
  <cp:revision>709</cp:revision>
  <dcterms:created xsi:type="dcterms:W3CDTF">2010-04-09T22:00:51Z</dcterms:created>
  <dcterms:modified xsi:type="dcterms:W3CDTF">2017-02-27T17:17:29Z</dcterms:modified>
</cp:coreProperties>
</file>