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7" r:id="rId6"/>
    <p:sldId id="290" r:id="rId7"/>
    <p:sldId id="300" r:id="rId8"/>
    <p:sldId id="301" r:id="rId9"/>
    <p:sldId id="305" r:id="rId10"/>
    <p:sldId id="306" r:id="rId11"/>
    <p:sldId id="302" r:id="rId12"/>
    <p:sldId id="303" r:id="rId13"/>
    <p:sldId id="29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8B58F3-76AF-4E6A-AC87-565E800088A5}">
          <p14:sldIdLst>
            <p14:sldId id="262"/>
            <p14:sldId id="307"/>
            <p14:sldId id="290"/>
            <p14:sldId id="300"/>
            <p14:sldId id="301"/>
            <p14:sldId id="305"/>
            <p14:sldId id="306"/>
            <p14:sldId id="302"/>
            <p14:sldId id="30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718" autoAdjust="0"/>
  </p:normalViewPr>
  <p:slideViewPr>
    <p:cSldViewPr>
      <p:cViewPr varScale="1">
        <p:scale>
          <a:sx n="94" d="100"/>
          <a:sy n="94" d="100"/>
        </p:scale>
        <p:origin x="11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7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24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5A06F-8B4E-4A59-823F-D6D167E6BC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D6D-9780-441E-9CA1-ED5DB0B7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31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3CE579-4274-46AF-BCB3-773ED078A0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8A9A48-341E-492C-B31D-D0709EB0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8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5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A9A48-341E-492C-B31D-D0709EB0D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ltGray">
          <a:xfrm>
            <a:off x="0" y="6627876"/>
            <a:ext cx="9144000" cy="1150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ltGray">
          <a:xfrm>
            <a:off x="0" y="6514338"/>
            <a:ext cx="9144000" cy="113538"/>
          </a:xfrm>
          <a:prstGeom prst="rect">
            <a:avLst/>
          </a:prstGeom>
          <a:solidFill>
            <a:srgbClr val="232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11967" y="1981201"/>
            <a:ext cx="6917633" cy="4419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3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2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36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09600" cy="365125"/>
          </a:xfrm>
        </p:spPr>
        <p:txBody>
          <a:bodyPr/>
          <a:lstStyle/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3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EB6E1A-1A2B-4A80-AC3D-D407C9054480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3F9-B155-4B9B-9B28-70B7099B2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9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5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24600"/>
            <a:ext cx="762000" cy="3810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A85F6288-2281-4162-8032-03A991EC6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7620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3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24600"/>
            <a:ext cx="762000" cy="3810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A85F6288-2281-4162-8032-03A991EC6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6858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9144000" cy="736937"/>
          </a:xfrm>
          <a:prstGeom prst="rect">
            <a:avLst/>
          </a:prstGeom>
          <a:solidFill>
            <a:srgbClr val="232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36937"/>
            <a:ext cx="9144000" cy="101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392100"/>
            <a:ext cx="9144000" cy="2301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6637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AC90A-F407-4469-8C6B-2575293847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9427" y="6368663"/>
            <a:ext cx="4062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300" dirty="0" smtClean="0">
                <a:solidFill>
                  <a:schemeClr val="bg1"/>
                </a:solidFill>
              </a:rPr>
              <a:t>Office of the Washington State Auditor</a:t>
            </a:r>
            <a:endParaRPr 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49" r:id="rId7"/>
    <p:sldLayoutId id="2147483652" r:id="rId8"/>
    <p:sldLayoutId id="2147483653" r:id="rId9"/>
    <p:sldLayoutId id="2147483650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spcBef>
          <a:spcPct val="20000"/>
        </a:spcBef>
        <a:buClr>
          <a:srgbClr val="002060"/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b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gray">
          <a:xfrm>
            <a:off x="686357" y="2133600"/>
            <a:ext cx="7772400" cy="327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chemeClr val="tx1"/>
                </a:solidFill>
                <a:latin typeface="Minion Pro" pitchFamily="18" charset="0"/>
                <a:cs typeface="Arial" pitchFamily="34" charset="0"/>
              </a:rPr>
              <a:t>GASB and BARS Update</a:t>
            </a:r>
          </a:p>
          <a:p>
            <a:endParaRPr lang="en-US" altLang="en-US" sz="3600" dirty="0" smtClean="0">
              <a:solidFill>
                <a:schemeClr val="tx1"/>
              </a:solidFill>
              <a:latin typeface="Minion Pro" pitchFamily="18" charset="0"/>
              <a:cs typeface="Arial" pitchFamily="34" charset="0"/>
            </a:endParaRPr>
          </a:p>
          <a:p>
            <a:r>
              <a:rPr lang="en-US" altLang="en-US" sz="3000" b="0" dirty="0" smtClean="0">
                <a:solidFill>
                  <a:schemeClr val="tx1"/>
                </a:solidFill>
                <a:latin typeface="Minion Pro" pitchFamily="18" charset="0"/>
                <a:cs typeface="Arial" pitchFamily="34" charset="0"/>
              </a:rPr>
              <a:t>Puget Sound Finance Officers Association</a:t>
            </a:r>
            <a:endParaRPr lang="en-US" altLang="en-US" sz="3000" b="0" dirty="0">
              <a:solidFill>
                <a:schemeClr val="tx1"/>
              </a:solidFill>
              <a:latin typeface="Minion Pro" pitchFamily="18" charset="0"/>
              <a:cs typeface="Arial" pitchFamily="34" charset="0"/>
            </a:endParaRPr>
          </a:p>
          <a:p>
            <a:r>
              <a:rPr lang="en-US" altLang="en-US" sz="2600" b="0" dirty="0" smtClean="0">
                <a:solidFill>
                  <a:schemeClr val="tx1"/>
                </a:solidFill>
                <a:latin typeface="Minion Pro" pitchFamily="18" charset="0"/>
                <a:cs typeface="Arial" pitchFamily="34" charset="0"/>
              </a:rPr>
              <a:t>February 14, 2018</a:t>
            </a:r>
          </a:p>
          <a:p>
            <a:endParaRPr lang="en-US" altLang="en-US" sz="2600" b="0" dirty="0">
              <a:solidFill>
                <a:schemeClr val="tx1"/>
              </a:solidFill>
              <a:latin typeface="Minion Pro" pitchFamily="18" charset="0"/>
              <a:cs typeface="Arial" pitchFamily="34" charset="0"/>
            </a:endParaRPr>
          </a:p>
          <a:p>
            <a:r>
              <a:rPr lang="en-US" altLang="en-US" sz="1700" b="0" dirty="0" smtClean="0">
                <a:solidFill>
                  <a:schemeClr val="tx1"/>
                </a:solidFill>
                <a:latin typeface="Minion Pro" pitchFamily="18" charset="0"/>
                <a:cs typeface="Arial" pitchFamily="34" charset="0"/>
              </a:rPr>
              <a:t>Alexandra Johnson, CPA</a:t>
            </a:r>
          </a:p>
          <a:p>
            <a:r>
              <a:rPr lang="en-US" altLang="en-US" sz="1700" b="0" dirty="0" smtClean="0">
                <a:solidFill>
                  <a:schemeClr val="tx1"/>
                </a:solidFill>
                <a:latin typeface="Minion Pro" pitchFamily="18" charset="0"/>
                <a:cs typeface="Arial" pitchFamily="34" charset="0"/>
              </a:rPr>
              <a:t>Local Government Support Team</a:t>
            </a:r>
            <a:r>
              <a:rPr lang="en-US" altLang="en-US" sz="1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" y="0"/>
            <a:ext cx="9142886" cy="13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sed ha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143"/>
          <a:stretch>
            <a:fillRect/>
          </a:stretch>
        </p:blipFill>
        <p:spPr>
          <a:xfrm flipH="1">
            <a:off x="4953000" y="4953000"/>
            <a:ext cx="656197" cy="1689100"/>
          </a:xfrm>
          <a:prstGeom prst="rect">
            <a:avLst/>
          </a:prstGeom>
        </p:spPr>
      </p:pic>
      <p:pic>
        <p:nvPicPr>
          <p:cNvPr id="14" name="Picture 13" descr="raised ha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143" b="14286"/>
          <a:stretch>
            <a:fillRect/>
          </a:stretch>
        </p:blipFill>
        <p:spPr>
          <a:xfrm flipH="1">
            <a:off x="6705600" y="4876800"/>
            <a:ext cx="656197" cy="14478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850900" y="76200"/>
            <a:ext cx="7467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Bright" panose="02040602050505020304" pitchFamily="18" charset="0"/>
              </a:rPr>
              <a:t>Questions?</a:t>
            </a:r>
          </a:p>
        </p:txBody>
      </p:sp>
      <p:pic>
        <p:nvPicPr>
          <p:cNvPr id="8" name="Picture 7" descr="audience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00"/>
          <a:stretch>
            <a:fillRect/>
          </a:stretch>
        </p:blipFill>
        <p:spPr>
          <a:xfrm>
            <a:off x="0" y="5109245"/>
            <a:ext cx="5238750" cy="1748755"/>
          </a:xfrm>
          <a:prstGeom prst="rect">
            <a:avLst/>
          </a:prstGeom>
        </p:spPr>
      </p:pic>
      <p:pic>
        <p:nvPicPr>
          <p:cNvPr id="10" name="Picture 9" descr="audience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2" t="32000" r="6982"/>
          <a:stretch>
            <a:fillRect/>
          </a:stretch>
        </p:blipFill>
        <p:spPr>
          <a:xfrm flipH="1">
            <a:off x="4620324" y="5109245"/>
            <a:ext cx="4523676" cy="1748755"/>
          </a:xfrm>
          <a:prstGeom prst="rect">
            <a:avLst/>
          </a:prstGeom>
        </p:spPr>
      </p:pic>
      <p:pic>
        <p:nvPicPr>
          <p:cNvPr id="13" name="Picture 12" descr="raised ha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143" b="22302"/>
          <a:stretch>
            <a:fillRect/>
          </a:stretch>
        </p:blipFill>
        <p:spPr>
          <a:xfrm>
            <a:off x="914400" y="4953000"/>
            <a:ext cx="762000" cy="1371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3CB4-41BA-4FB4-A20D-E03E1EAFB6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Selected GASB Statements</a:t>
            </a:r>
          </a:p>
          <a:p>
            <a:pPr lvl="1"/>
            <a:r>
              <a:rPr lang="en-US" dirty="0" smtClean="0"/>
              <a:t>Statement 72, Fair Value Measurement and Application (applicable for FY 2016)</a:t>
            </a:r>
            <a:endParaRPr lang="en-US" dirty="0"/>
          </a:p>
          <a:p>
            <a:pPr lvl="1"/>
            <a:r>
              <a:rPr lang="en-US" dirty="0" smtClean="0"/>
              <a:t>Statement 77, Tax Abatement </a:t>
            </a:r>
            <a:r>
              <a:rPr lang="en-US" dirty="0"/>
              <a:t>Disclosures (applicable for FY 2016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Statement 84, Fiduciary Activities (applicable for FY 2019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Statement 87, Leases (applicable for FY 2020)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Update</a:t>
            </a:r>
            <a:endParaRPr lang="en-US" dirty="0"/>
          </a:p>
        </p:txBody>
      </p:sp>
      <p:pic>
        <p:nvPicPr>
          <p:cNvPr id="5" name="Picture 4" descr="Healey Library, UMass Boston - &lt;strong&gt;GASB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5000625"/>
            <a:ext cx="31337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75, </a:t>
            </a:r>
            <a:r>
              <a:rPr lang="en-US" i="1" dirty="0"/>
              <a:t>Accounting and Reporting for Postemployment Benefits Other Than Pension </a:t>
            </a:r>
            <a:endParaRPr lang="en-US" i="1" dirty="0" smtClean="0"/>
          </a:p>
          <a:p>
            <a:r>
              <a:rPr lang="en-US" dirty="0" smtClean="0"/>
              <a:t>Applicable </a:t>
            </a:r>
            <a:r>
              <a:rPr lang="en-US" dirty="0"/>
              <a:t>for FY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Governmental </a:t>
            </a:r>
            <a:r>
              <a:rPr lang="en-US" dirty="0"/>
              <a:t>Accounting Standards Board (GASB)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www.gasb.org</a:t>
            </a:r>
            <a:endParaRPr lang="en-US" dirty="0" smtClean="0"/>
          </a:p>
          <a:p>
            <a:pPr lvl="1"/>
            <a:r>
              <a:rPr lang="en-US" dirty="0" smtClean="0"/>
              <a:t>GASB statement</a:t>
            </a:r>
          </a:p>
          <a:p>
            <a:pPr lvl="1"/>
            <a:r>
              <a:rPr lang="en-US" dirty="0" smtClean="0"/>
              <a:t>Implementation Guide No. 2017-3</a:t>
            </a:r>
          </a:p>
          <a:p>
            <a:pPr lvl="1"/>
            <a:r>
              <a:rPr lang="en-US" dirty="0" smtClean="0"/>
              <a:t>Technical inquiries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SAO – BARS Manual OPEB page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Online</a:t>
            </a:r>
            <a:endParaRPr lang="en-US" dirty="0"/>
          </a:p>
        </p:txBody>
      </p:sp>
      <p:pic>
        <p:nvPicPr>
          <p:cNvPr id="5" name="Picture 4" descr="Healey Library, UMass Boston - &lt;strong&gt;GASB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31337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52815"/>
            <a:ext cx="8229600" cy="43333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744" y="990600"/>
            <a:ext cx="7648511" cy="525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225" y="1290637"/>
            <a:ext cx="6305550" cy="46577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Drafts/Invitations </a:t>
            </a:r>
            <a:r>
              <a:rPr lang="en-US" smtClean="0"/>
              <a:t>to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9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 of Accounts</a:t>
            </a:r>
          </a:p>
          <a:p>
            <a:pPr lvl="1"/>
            <a:r>
              <a:rPr lang="en-US" dirty="0" smtClean="0"/>
              <a:t>515 (Legal Services)</a:t>
            </a:r>
          </a:p>
          <a:p>
            <a:r>
              <a:rPr lang="en-US" dirty="0" smtClean="0"/>
              <a:t>Accounting</a:t>
            </a:r>
          </a:p>
          <a:p>
            <a:pPr lvl="1"/>
            <a:r>
              <a:rPr lang="en-US" dirty="0" smtClean="0"/>
              <a:t>Capital Assets 3.3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Pensions</a:t>
            </a:r>
          </a:p>
          <a:p>
            <a:pPr lvl="1"/>
            <a:r>
              <a:rPr lang="en-US" dirty="0" smtClean="0"/>
              <a:t>Schedule 07/11 (Cash/Investments) vs. Schedule 06 (Reconciliation)</a:t>
            </a:r>
          </a:p>
          <a:p>
            <a:pPr lvl="1"/>
            <a:r>
              <a:rPr lang="en-US" dirty="0" smtClean="0"/>
              <a:t>Schedule 09 (Liabilities)</a:t>
            </a:r>
          </a:p>
          <a:p>
            <a:pPr lvl="1"/>
            <a:r>
              <a:rPr lang="en-US" dirty="0" smtClean="0"/>
              <a:t>Schedule 19 (Labor Relations Consultants)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BARS Update</a:t>
            </a:r>
            <a:endParaRPr lang="en-US" dirty="0"/>
          </a:p>
        </p:txBody>
      </p:sp>
      <p:pic>
        <p:nvPicPr>
          <p:cNvPr id="5" name="Picture 4" descr="&lt;strong&gt;Washington State Capitol&lt;/strong&gt; | photomattick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1"/>
            <a:ext cx="3200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Pension Update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162050"/>
            <a:ext cx="75723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C90A-F407-4469-8C6B-2575293847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1693" y="990600"/>
            <a:ext cx="6220613" cy="525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Pension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6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E95D8348B0C439F1EB8C3AF4BD886" ma:contentTypeVersion="1" ma:contentTypeDescription="Create a new document." ma:contentTypeScope="" ma:versionID="ba44eb50b60fb9a5edb799192f6d0c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E4AD5F-95D9-42CB-B66A-573BA85ED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EBEA-2025-4C2A-8FE1-C368ED78AF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4A3FD-0D28-4B02-8002-6844F736078D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183</Words>
  <Application>Microsoft Office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Bright</vt:lpstr>
      <vt:lpstr>Minion Pro</vt:lpstr>
      <vt:lpstr>Wingdings</vt:lpstr>
      <vt:lpstr>1_Office Theme</vt:lpstr>
      <vt:lpstr>PowerPoint Presentation</vt:lpstr>
      <vt:lpstr>GASB Update</vt:lpstr>
      <vt:lpstr>Resources Online</vt:lpstr>
      <vt:lpstr>PowerPoint Presentation</vt:lpstr>
      <vt:lpstr>PowerPoint Presentation</vt:lpstr>
      <vt:lpstr>Exposure Drafts/Invitations to Comments</vt:lpstr>
      <vt:lpstr>BARS Update</vt:lpstr>
      <vt:lpstr>Pension Update</vt:lpstr>
      <vt:lpstr>Pension Update</vt:lpstr>
      <vt:lpstr>PowerPoint Presentation</vt:lpstr>
    </vt:vector>
  </TitlesOfParts>
  <Company>State Auditor's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Auditor's Office PowerPoint Template 2013</dc:title>
  <dc:creator>Sara Bahler</dc:creator>
  <cp:lastModifiedBy>Gabrielle Nicas</cp:lastModifiedBy>
  <cp:revision>71</cp:revision>
  <cp:lastPrinted>2018-02-07T16:53:26Z</cp:lastPrinted>
  <dcterms:created xsi:type="dcterms:W3CDTF">2013-10-15T21:19:54Z</dcterms:created>
  <dcterms:modified xsi:type="dcterms:W3CDTF">2018-02-14T17:46:51Z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0x010100072E95D8348B0C439F1EB8C3AF4BD886</vt:lpwstr>
  </property>
</Properties>
</file>