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7"/>
  </p:notesMasterIdLst>
  <p:handoutMasterIdLst>
    <p:handoutMasterId r:id="rId38"/>
  </p:handoutMasterIdLst>
  <p:sldIdLst>
    <p:sldId id="256" r:id="rId5"/>
    <p:sldId id="382" r:id="rId6"/>
    <p:sldId id="369" r:id="rId7"/>
    <p:sldId id="413" r:id="rId8"/>
    <p:sldId id="359" r:id="rId9"/>
    <p:sldId id="437" r:id="rId10"/>
    <p:sldId id="375" r:id="rId11"/>
    <p:sldId id="421" r:id="rId12"/>
    <p:sldId id="378" r:id="rId13"/>
    <p:sldId id="433" r:id="rId14"/>
    <p:sldId id="414" r:id="rId15"/>
    <p:sldId id="379" r:id="rId16"/>
    <p:sldId id="426" r:id="rId17"/>
    <p:sldId id="427" r:id="rId18"/>
    <p:sldId id="417" r:id="rId19"/>
    <p:sldId id="418" r:id="rId20"/>
    <p:sldId id="428" r:id="rId21"/>
    <p:sldId id="422" r:id="rId22"/>
    <p:sldId id="423" r:id="rId23"/>
    <p:sldId id="424" r:id="rId24"/>
    <p:sldId id="436" r:id="rId25"/>
    <p:sldId id="412" r:id="rId26"/>
    <p:sldId id="431" r:id="rId27"/>
    <p:sldId id="434" r:id="rId28"/>
    <p:sldId id="363" r:id="rId29"/>
    <p:sldId id="361" r:id="rId30"/>
    <p:sldId id="435" r:id="rId31"/>
    <p:sldId id="432" r:id="rId32"/>
    <p:sldId id="425" r:id="rId33"/>
    <p:sldId id="411" r:id="rId34"/>
    <p:sldId id="366" r:id="rId35"/>
    <p:sldId id="331"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te Auditor" initials="SB" lastIdx="4" clrIdx="0"/>
  <p:cmAuthor id="1" name="State Auditor" initials="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333399"/>
    <a:srgbClr val="EDF789"/>
    <a:srgbClr val="EAEAEA"/>
    <a:srgbClr val="F7BC6E"/>
    <a:srgbClr val="FFFF66"/>
    <a:srgbClr val="006600"/>
    <a:srgbClr val="FF0000"/>
    <a:srgbClr val="CC0000"/>
    <a:srgbClr val="083A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autoAdjust="0"/>
    <p:restoredTop sz="91159" autoAdjust="0"/>
  </p:normalViewPr>
  <p:slideViewPr>
    <p:cSldViewPr>
      <p:cViewPr>
        <p:scale>
          <a:sx n="70" d="100"/>
          <a:sy n="70" d="100"/>
        </p:scale>
        <p:origin x="-1644" y="-37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0" d="100"/>
          <a:sy n="80" d="100"/>
        </p:scale>
        <p:origin x="-180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8259CC-DCB2-4A9D-85EF-0610328982F5}" type="datetimeFigureOut">
              <a:rPr lang="en-US" smtClean="0"/>
              <a:pPr/>
              <a:t>3/11/2013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9A57910-1099-455F-8347-A48747E193C4}" type="slidenum">
              <a:rPr lang="en-US" smtClean="0"/>
              <a:pPr/>
              <a:t>‹#›</a:t>
            </a:fld>
            <a:endParaRPr lang="en-US" dirty="0"/>
          </a:p>
        </p:txBody>
      </p:sp>
    </p:spTree>
    <p:extLst>
      <p:ext uri="{BB962C8B-B14F-4D97-AF65-F5344CB8AC3E}">
        <p14:creationId xmlns:p14="http://schemas.microsoft.com/office/powerpoint/2010/main" xmlns="" val="3017721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70D1553-B1C2-47AB-974B-0D802EC8F04C}" type="datetimeFigureOut">
              <a:rPr lang="en-US" smtClean="0"/>
              <a:pPr/>
              <a:t>3/11/2013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1A8A841-0C16-4374-A623-1B83B3EBF2D1}" type="slidenum">
              <a:rPr lang="en-US" smtClean="0"/>
              <a:pPr/>
              <a:t>‹#›</a:t>
            </a:fld>
            <a:endParaRPr lang="en-US" dirty="0"/>
          </a:p>
        </p:txBody>
      </p:sp>
    </p:spTree>
    <p:extLst>
      <p:ext uri="{BB962C8B-B14F-4D97-AF65-F5344CB8AC3E}">
        <p14:creationId xmlns:p14="http://schemas.microsoft.com/office/powerpoint/2010/main" xmlns="" val="104022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A8A841-0C16-4374-A623-1B83B3EBF2D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didn’t come up with this idea all by ourselves.  A few local government leaders who know that “business as usual” can’t continue said they would welcome help from the Auditor’s Office.  (Yes, they have actually invited the auditors to come in!)  Early pilot projects have received very favorable responses.</a:t>
            </a:r>
          </a:p>
          <a:p>
            <a:endParaRPr lang="en-US" dirty="0"/>
          </a:p>
        </p:txBody>
      </p:sp>
      <p:sp>
        <p:nvSpPr>
          <p:cNvPr id="4" name="Slide Number Placeholder 3"/>
          <p:cNvSpPr>
            <a:spLocks noGrp="1"/>
          </p:cNvSpPr>
          <p:nvPr>
            <p:ph type="sldNum" sz="quarter" idx="10"/>
          </p:nvPr>
        </p:nvSpPr>
        <p:spPr/>
        <p:txBody>
          <a:bodyPr/>
          <a:lstStyle/>
          <a:p>
            <a:fld id="{E1A8A841-0C16-4374-A623-1B83B3EBF2D1}"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685800" y="1752600"/>
            <a:ext cx="7772400" cy="358139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78E34783-0F5F-470B-8A90-5A17E8608EF5}" type="datetime1">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lstStyle>
            <a:lvl1pPr>
              <a:spcBef>
                <a:spcPts val="0"/>
              </a:spcBef>
              <a:spcAft>
                <a:spcPts val="1200"/>
              </a:spcAft>
              <a:defRPr sz="2400">
                <a:latin typeface="Myriad Pro" pitchFamily="34" charset="0"/>
              </a:defRPr>
            </a:lvl1pPr>
            <a:lvl2pPr>
              <a:spcBef>
                <a:spcPts val="0"/>
              </a:spcBef>
              <a:spcAft>
                <a:spcPts val="1200"/>
              </a:spcAft>
              <a:defRPr sz="2200">
                <a:latin typeface="Myriad Pro" pitchFamily="34" charset="0"/>
              </a:defRPr>
            </a:lvl2pPr>
            <a:lvl3pPr>
              <a:spcBef>
                <a:spcPts val="0"/>
              </a:spcBef>
              <a:spcAft>
                <a:spcPts val="1200"/>
              </a:spcAft>
              <a:defRPr sz="2000">
                <a:latin typeface="Myriad Pro" pitchFamily="34" charset="0"/>
              </a:defRPr>
            </a:lvl3pPr>
            <a:lvl4pPr>
              <a:spcBef>
                <a:spcPts val="0"/>
              </a:spcBef>
              <a:spcAft>
                <a:spcPts val="1200"/>
              </a:spcAft>
              <a:defRPr sz="1800">
                <a:latin typeface="Myriad Pro" pitchFamily="34" charset="0"/>
              </a:defRPr>
            </a:lvl4pPr>
            <a:lvl5pPr>
              <a:spcBef>
                <a:spcPts val="0"/>
              </a:spcBef>
              <a:spcAft>
                <a:spcPts val="1200"/>
              </a:spcAft>
              <a:defRPr sz="16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bwMode="auto">
          <a:xfrm>
            <a:off x="8382000" y="6553199"/>
            <a:ext cx="762000" cy="304801"/>
          </a:xfrm>
          <a:prstGeom prst="rect">
            <a:avLst/>
          </a:prstGeom>
        </p:spPr>
        <p:txBody>
          <a:bodyPr/>
          <a:lstStyle>
            <a:lvl1pPr algn="ctr">
              <a:defRPr sz="1400">
                <a:solidFill>
                  <a:schemeClr val="tx2"/>
                </a:solidFill>
              </a:defRPr>
            </a:lvl1pPr>
          </a:lstStyle>
          <a:p>
            <a:fld id="{A85F6288-2281-4162-8032-03A991EC6D7B}" type="slidenum">
              <a:rPr lang="en-US" smtClean="0"/>
              <a:pPr/>
              <a:t>‹#›</a:t>
            </a:fld>
            <a:endParaRPr lang="en-US" dirty="0"/>
          </a:p>
        </p:txBody>
      </p:sp>
      <p:sp>
        <p:nvSpPr>
          <p:cNvPr id="2" name="Title 1"/>
          <p:cNvSpPr>
            <a:spLocks noGrp="1"/>
          </p:cNvSpPr>
          <p:nvPr>
            <p:ph type="title"/>
          </p:nvPr>
        </p:nvSpPr>
        <p:spPr bwMode="white">
          <a:xfrm>
            <a:off x="0" y="0"/>
            <a:ext cx="9144000" cy="609600"/>
          </a:xfrm>
        </p:spPr>
        <p:txBody>
          <a:bodyPr>
            <a:normAutofit/>
          </a:bodyPr>
          <a:lstStyle>
            <a:lvl1pPr algn="ctr">
              <a:defRPr sz="2800" b="1">
                <a:solidFill>
                  <a:schemeClr val="bg1"/>
                </a:solidFill>
                <a:latin typeface="Myriad Pro"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83F3E8-134C-4D39-A094-64E646AC84CC}" type="datetime1">
              <a:rPr lang="en-US" smtClean="0"/>
              <a:pPr/>
              <a:t>3/11/2013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bwMode="auto">
          <a:xfrm>
            <a:off x="8382000" y="6553199"/>
            <a:ext cx="762000" cy="304801"/>
          </a:xfrm>
          <a:prstGeom prst="rect">
            <a:avLst/>
          </a:prstGeom>
        </p:spPr>
        <p:txBody>
          <a:bodyPr/>
          <a:lstStyle>
            <a:lvl1pPr algn="ctr">
              <a:defRPr sz="1400">
                <a:solidFill>
                  <a:schemeClr val="tx2"/>
                </a:solidFill>
              </a:defRPr>
            </a:lvl1pPr>
          </a:lstStyle>
          <a:p>
            <a:fld id="{A85F6288-2281-4162-8032-03A991EC6D7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7881B-024F-48F3-B913-BFC92380B43B}" type="datetime1">
              <a:rPr lang="en-US" smtClean="0"/>
              <a:pPr/>
              <a:t>3/11/2013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Slide Number Placeholder 5"/>
          <p:cNvSpPr>
            <a:spLocks noGrp="1"/>
          </p:cNvSpPr>
          <p:nvPr>
            <p:ph type="sldNum" sz="quarter" idx="12"/>
          </p:nvPr>
        </p:nvSpPr>
        <p:spPr bwMode="auto">
          <a:xfrm>
            <a:off x="8382000" y="6553199"/>
            <a:ext cx="762000" cy="304801"/>
          </a:xfrm>
          <a:prstGeom prst="rect">
            <a:avLst/>
          </a:prstGeom>
        </p:spPr>
        <p:txBody>
          <a:bodyPr/>
          <a:lstStyle>
            <a:lvl1pPr algn="ctr">
              <a:defRPr sz="1400">
                <a:solidFill>
                  <a:schemeClr val="tx2"/>
                </a:solidFill>
              </a:defRPr>
            </a:lvl1pPr>
          </a:lstStyle>
          <a:p>
            <a:fld id="{A85F6288-2281-4162-8032-03A991EC6D7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54797-2B60-4AB7-B69F-0FB2F418A4B7}"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421B0-1868-455F-8926-CA697BB3C2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7" cstate="print">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8C56A-D3D3-4363-8006-1A11BF91D57A}" type="datetime1">
              <a:rPr lang="en-US" smtClean="0"/>
              <a:pPr/>
              <a:t>3/11/2013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Title Placeholder 1"/>
          <p:cNvSpPr>
            <a:spLocks noGrp="1"/>
          </p:cNvSpPr>
          <p:nvPr>
            <p:ph type="title"/>
          </p:nvPr>
        </p:nvSpPr>
        <p:spPr bwMode="white">
          <a:xfrm>
            <a:off x="0" y="0"/>
            <a:ext cx="91440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3" name="Slide Number Placeholder 5"/>
          <p:cNvSpPr>
            <a:spLocks noGrp="1"/>
          </p:cNvSpPr>
          <p:nvPr>
            <p:ph type="sldNum" sz="quarter" idx="4"/>
          </p:nvPr>
        </p:nvSpPr>
        <p:spPr bwMode="gray">
          <a:xfrm>
            <a:off x="8458200" y="6553200"/>
            <a:ext cx="685800" cy="304800"/>
          </a:xfrm>
          <a:prstGeom prst="rect">
            <a:avLst/>
          </a:prstGeom>
        </p:spPr>
        <p:txBody>
          <a:bodyPr/>
          <a:lstStyle>
            <a:lvl1pPr algn="ctr">
              <a:defRPr sz="1400">
                <a:solidFill>
                  <a:schemeClr val="tx2"/>
                </a:solidFill>
              </a:defRPr>
            </a:lvl1pPr>
          </a:lstStyle>
          <a:p>
            <a:fld id="{A85F6288-2281-4162-8032-03A991EC6D7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7" r:id="rId5"/>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ortal.sao.wa.gov/PerformanceCent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witter.com/WAStateAuditor" TargetMode="External"/><Relationship Id="rId2" Type="http://schemas.openxmlformats.org/officeDocument/2006/relationships/hyperlink" Target="mailto:performance@sao.wa.gov"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hyperlink" Target="http://www.sao.wa.gov/" TargetMode="External"/><Relationship Id="rId2" Type="http://schemas.openxmlformats.org/officeDocument/2006/relationships/hyperlink" Target="mailto:Sheri.Sawyer@sao.wa.gov" TargetMode="External"/><Relationship Id="rId1" Type="http://schemas.openxmlformats.org/officeDocument/2006/relationships/slideLayout" Target="../slideLayouts/slideLayout2.xml"/><Relationship Id="rId6" Type="http://schemas.openxmlformats.org/officeDocument/2006/relationships/hyperlink" Target="mailto:Roxanne.lowe@sao.wa.gov" TargetMode="External"/><Relationship Id="rId5" Type="http://schemas.openxmlformats.org/officeDocument/2006/relationships/hyperlink" Target="mailto:Larisa.Benson@sao.wa.gov" TargetMode="External"/><Relationship Id="rId4" Type="http://schemas.openxmlformats.org/officeDocument/2006/relationships/hyperlink" Target="http://www.twitter.com/LocalGovPerfor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uditorroles.org/"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ortal.sao.wa.gov/PerformanceCent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gray"/>
        <p:txBody>
          <a:bodyPr>
            <a:normAutofit/>
          </a:bodyPr>
          <a:lstStyle/>
          <a:p>
            <a:pPr>
              <a:lnSpc>
                <a:spcPct val="110000"/>
              </a:lnSpc>
              <a:spcBef>
                <a:spcPts val="0"/>
              </a:spcBef>
              <a:spcAft>
                <a:spcPts val="4200"/>
              </a:spcAft>
            </a:pPr>
            <a:r>
              <a:rPr lang="en-US" b="1" dirty="0" smtClean="0">
                <a:solidFill>
                  <a:schemeClr val="tx1"/>
                </a:solidFill>
              </a:rPr>
              <a:t>Local Government Performance Center</a:t>
            </a:r>
            <a:br>
              <a:rPr lang="en-US" b="1" dirty="0" smtClean="0">
                <a:solidFill>
                  <a:schemeClr val="tx1"/>
                </a:solidFill>
              </a:rPr>
            </a:br>
            <a:r>
              <a:rPr lang="en-US" sz="2000" b="0" i="1" dirty="0" smtClean="0">
                <a:solidFill>
                  <a:schemeClr val="tx1"/>
                </a:solidFill>
              </a:rPr>
              <a:t>How auditors can help local government work better and cost less</a:t>
            </a:r>
            <a:r>
              <a:rPr lang="en-US" sz="3600" b="1" dirty="0" smtClean="0"/>
              <a:t/>
            </a:r>
            <a:br>
              <a:rPr lang="en-US" sz="3600" b="1" dirty="0" smtClean="0"/>
            </a:br>
            <a:r>
              <a:rPr lang="en-US" sz="3600" b="1" dirty="0" smtClean="0"/>
              <a:t/>
            </a:r>
            <a:br>
              <a:rPr lang="en-US" sz="3600" b="1" dirty="0" smtClean="0"/>
            </a:br>
            <a:r>
              <a:rPr lang="en-US" sz="2000" dirty="0" smtClean="0">
                <a:solidFill>
                  <a:schemeClr val="tx1"/>
                </a:solidFill>
              </a:rPr>
              <a:t>Puget Sound Finance Officer‘s Association</a:t>
            </a:r>
            <a:r>
              <a:rPr lang="en-US" sz="2400" dirty="0" smtClean="0">
                <a:solidFill>
                  <a:schemeClr val="tx1"/>
                </a:solidFill>
              </a:rPr>
              <a:t/>
            </a:r>
            <a:br>
              <a:rPr lang="en-US" sz="2400" dirty="0" smtClean="0">
                <a:solidFill>
                  <a:schemeClr val="tx1"/>
                </a:solidFill>
              </a:rPr>
            </a:br>
            <a:r>
              <a:rPr lang="en-US" sz="2000" b="0" dirty="0" smtClean="0">
                <a:solidFill>
                  <a:schemeClr val="tx1"/>
                </a:solidFill>
              </a:rPr>
              <a:t>March 13, 2013</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200" b="1" dirty="0" smtClean="0">
                <a:solidFill>
                  <a:schemeClr val="tx1"/>
                </a:solidFill>
              </a:rPr>
              <a:t>Larisa Benson, Director of Performance Audit</a:t>
            </a:r>
            <a:endParaRPr lang="en-US" sz="3600" b="1" dirty="0">
              <a:solidFill>
                <a:schemeClr val="tx1"/>
              </a:solidFill>
            </a:endParaRPr>
          </a:p>
        </p:txBody>
      </p:sp>
      <p:pic>
        <p:nvPicPr>
          <p:cNvPr id="1026" name="Picture 2" descr="C:\Users\sawyers\AppData\Local\Microsoft\Windows\Temporary Internet Files\Content.Outlook\LMXE8H50\Official_SAO_Logo.jpg"/>
          <p:cNvPicPr>
            <a:picLocks noChangeAspect="1" noChangeArrowheads="1"/>
          </p:cNvPicPr>
          <p:nvPr/>
        </p:nvPicPr>
        <p:blipFill>
          <a:blip r:embed="rId3" cstate="print"/>
          <a:srcRect/>
          <a:stretch>
            <a:fillRect/>
          </a:stretch>
        </p:blipFill>
        <p:spPr bwMode="auto">
          <a:xfrm>
            <a:off x="5562600" y="5667140"/>
            <a:ext cx="3429000" cy="11908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sourceAllocationTable.jpg"/>
          <p:cNvPicPr>
            <a:picLocks noGrp="1" noChangeAspect="1"/>
          </p:cNvPicPr>
          <p:nvPr>
            <p:ph idx="1"/>
          </p:nvPr>
        </p:nvPicPr>
        <p:blipFill>
          <a:blip r:embed="rId2" cstate="print"/>
          <a:stretch>
            <a:fillRect/>
          </a:stretch>
        </p:blipFill>
        <p:spPr>
          <a:xfrm>
            <a:off x="4038600" y="838200"/>
            <a:ext cx="4985173" cy="5257800"/>
          </a:xfrm>
        </p:spPr>
      </p:pic>
      <p:sp>
        <p:nvSpPr>
          <p:cNvPr id="3" name="Slide Number Placeholder 2"/>
          <p:cNvSpPr>
            <a:spLocks noGrp="1"/>
          </p:cNvSpPr>
          <p:nvPr>
            <p:ph type="sldNum" sz="quarter" idx="12"/>
          </p:nvPr>
        </p:nvSpPr>
        <p:spPr/>
        <p:txBody>
          <a:bodyPr/>
          <a:lstStyle/>
          <a:p>
            <a:fld id="{A85F6288-2281-4162-8032-03A991EC6D7B}" type="slidenum">
              <a:rPr lang="en-US" smtClean="0"/>
              <a:pPr/>
              <a:t>10</a:t>
            </a:fld>
            <a:endParaRPr lang="en-US" dirty="0"/>
          </a:p>
        </p:txBody>
      </p:sp>
      <p:sp>
        <p:nvSpPr>
          <p:cNvPr id="4" name="Title 3"/>
          <p:cNvSpPr>
            <a:spLocks noGrp="1"/>
          </p:cNvSpPr>
          <p:nvPr>
            <p:ph type="title"/>
          </p:nvPr>
        </p:nvSpPr>
        <p:spPr/>
        <p:txBody>
          <a:bodyPr/>
          <a:lstStyle/>
          <a:p>
            <a:r>
              <a:rPr lang="en-US" dirty="0" smtClean="0">
                <a:latin typeface="Arial" pitchFamily="34" charset="0"/>
              </a:rPr>
              <a:t>Example 1: Staffing analysis tools</a:t>
            </a:r>
            <a:endParaRPr lang="en-US" dirty="0">
              <a:latin typeface="Arial" pitchFamily="34" charset="0"/>
            </a:endParaRPr>
          </a:p>
        </p:txBody>
      </p:sp>
      <p:sp>
        <p:nvSpPr>
          <p:cNvPr id="6" name="TextBox 5"/>
          <p:cNvSpPr txBox="1"/>
          <p:nvPr/>
        </p:nvSpPr>
        <p:spPr>
          <a:xfrm>
            <a:off x="533400" y="1066800"/>
            <a:ext cx="3429000" cy="4401205"/>
          </a:xfrm>
          <a:prstGeom prst="rect">
            <a:avLst/>
          </a:prstGeom>
          <a:noFill/>
        </p:spPr>
        <p:txBody>
          <a:bodyPr wrap="square" rtlCol="0">
            <a:spAutoFit/>
          </a:bodyPr>
          <a:lstStyle/>
          <a:p>
            <a:r>
              <a:rPr lang="en-US" sz="2000" b="1" dirty="0" smtClean="0">
                <a:latin typeface="+mj-lt"/>
              </a:rPr>
              <a:t>Determining coverage</a:t>
            </a:r>
          </a:p>
          <a:p>
            <a:r>
              <a:rPr lang="en-US" sz="2000" dirty="0" smtClean="0">
                <a:latin typeface="+mj-lt"/>
              </a:rPr>
              <a:t>In our workshops, we review ways to calculate leave to factor into evaluation.</a:t>
            </a:r>
          </a:p>
          <a:p>
            <a:pPr>
              <a:buFont typeface="Arial" pitchFamily="34" charset="0"/>
              <a:buChar char="•"/>
            </a:pPr>
            <a:endParaRPr lang="en-US" sz="2000" dirty="0" smtClean="0">
              <a:latin typeface="+mj-lt"/>
            </a:endParaRPr>
          </a:p>
          <a:p>
            <a:r>
              <a:rPr lang="en-US" sz="2000" b="1" dirty="0" smtClean="0">
                <a:latin typeface="+mj-lt"/>
              </a:rPr>
              <a:t>Downloadable template</a:t>
            </a:r>
          </a:p>
          <a:p>
            <a:r>
              <a:rPr lang="en-US" sz="2000" dirty="0" smtClean="0">
                <a:latin typeface="+mj-lt"/>
              </a:rPr>
              <a:t>This example uses the average leave per law enforcement officer to calculate how many FTEs are required.</a:t>
            </a:r>
          </a:p>
          <a:p>
            <a:pPr>
              <a:buFont typeface="Arial" pitchFamily="34" charset="0"/>
              <a:buChar char="•"/>
            </a:pPr>
            <a:endParaRPr lang="en-US" sz="2000" dirty="0" smtClean="0">
              <a:latin typeface="+mj-lt"/>
            </a:endParaRPr>
          </a:p>
          <a:p>
            <a:r>
              <a:rPr lang="en-US" sz="2000" b="1" dirty="0" smtClean="0">
                <a:latin typeface="+mj-lt"/>
              </a:rPr>
              <a:t>Using available data</a:t>
            </a:r>
          </a:p>
          <a:p>
            <a:r>
              <a:rPr lang="en-US" sz="2000" dirty="0" smtClean="0">
                <a:latin typeface="+mj-lt"/>
              </a:rPr>
              <a:t>These tools use data governments already have. </a:t>
            </a:r>
          </a:p>
        </p:txBody>
      </p:sp>
      <p:sp>
        <p:nvSpPr>
          <p:cNvPr id="7" name="Oval 6"/>
          <p:cNvSpPr/>
          <p:nvPr/>
        </p:nvSpPr>
        <p:spPr>
          <a:xfrm>
            <a:off x="7391400" y="5867400"/>
            <a:ext cx="762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11</a:t>
            </a:fld>
            <a:endParaRPr lang="en-US" dirty="0"/>
          </a:p>
        </p:txBody>
      </p:sp>
      <p:sp>
        <p:nvSpPr>
          <p:cNvPr id="4" name="Title 3"/>
          <p:cNvSpPr>
            <a:spLocks noGrp="1"/>
          </p:cNvSpPr>
          <p:nvPr>
            <p:ph type="title"/>
          </p:nvPr>
        </p:nvSpPr>
        <p:spPr/>
        <p:txBody>
          <a:bodyPr>
            <a:normAutofit/>
          </a:bodyPr>
          <a:lstStyle/>
          <a:p>
            <a:r>
              <a:rPr lang="en-US" sz="2500" dirty="0" smtClean="0">
                <a:latin typeface="Arial" pitchFamily="34" charset="0"/>
              </a:rPr>
              <a:t>Example 1: Staffing analysis – Overtime management</a:t>
            </a:r>
            <a:endParaRPr lang="en-US" sz="2500" dirty="0">
              <a:latin typeface="Arial" pitchFamily="34" charset="0"/>
            </a:endParaRPr>
          </a:p>
        </p:txBody>
      </p:sp>
      <p:pic>
        <p:nvPicPr>
          <p:cNvPr id="8" name="Picture 7" descr="Overtime Management Tips.jpg"/>
          <p:cNvPicPr>
            <a:picLocks noChangeAspect="1"/>
          </p:cNvPicPr>
          <p:nvPr/>
        </p:nvPicPr>
        <p:blipFill>
          <a:blip r:embed="rId2" cstate="print"/>
          <a:srcRect l="7435" t="1238" r="6081" b="9445"/>
          <a:stretch>
            <a:fillRect/>
          </a:stretch>
        </p:blipFill>
        <p:spPr>
          <a:xfrm>
            <a:off x="4495800" y="685800"/>
            <a:ext cx="4114800" cy="549563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33400" y="1066800"/>
            <a:ext cx="3429000" cy="4939814"/>
          </a:xfrm>
          <a:prstGeom prst="rect">
            <a:avLst/>
          </a:prstGeom>
          <a:noFill/>
        </p:spPr>
        <p:txBody>
          <a:bodyPr wrap="square" rtlCol="0">
            <a:spAutoFit/>
          </a:bodyPr>
          <a:lstStyle/>
          <a:p>
            <a:r>
              <a:rPr lang="en-US" sz="2100" b="1" dirty="0" smtClean="0">
                <a:latin typeface="+mj-lt"/>
              </a:rPr>
              <a:t>Reevaluating overtime</a:t>
            </a:r>
          </a:p>
          <a:p>
            <a:r>
              <a:rPr lang="en-US" sz="2100" dirty="0" smtClean="0">
                <a:latin typeface="+mj-lt"/>
              </a:rPr>
              <a:t>Managing overtime is important for assessing staffing levels and needs.</a:t>
            </a:r>
          </a:p>
          <a:p>
            <a:pPr>
              <a:buFont typeface="Arial" pitchFamily="34" charset="0"/>
              <a:buChar char="•"/>
            </a:pPr>
            <a:endParaRPr lang="en-US" sz="2100" dirty="0" smtClean="0">
              <a:latin typeface="+mj-lt"/>
            </a:endParaRPr>
          </a:p>
          <a:p>
            <a:r>
              <a:rPr lang="en-US" sz="2100" b="1" dirty="0" smtClean="0">
                <a:latin typeface="+mj-lt"/>
              </a:rPr>
              <a:t>Two page online tool </a:t>
            </a:r>
            <a:r>
              <a:rPr lang="en-US" sz="2100" dirty="0" smtClean="0">
                <a:latin typeface="+mj-lt"/>
              </a:rPr>
              <a:t>highlights the difference between “good” and “bad” overtime use.</a:t>
            </a:r>
          </a:p>
          <a:p>
            <a:pPr>
              <a:buFont typeface="Arial" pitchFamily="34" charset="0"/>
              <a:buChar char="•"/>
            </a:pPr>
            <a:endParaRPr lang="en-US" sz="2100" dirty="0" smtClean="0">
              <a:latin typeface="+mj-lt"/>
            </a:endParaRPr>
          </a:p>
          <a:p>
            <a:r>
              <a:rPr lang="en-US" sz="2100" b="1" dirty="0" smtClean="0">
                <a:latin typeface="+mj-lt"/>
              </a:rPr>
              <a:t>Elected official audience</a:t>
            </a:r>
          </a:p>
          <a:p>
            <a:r>
              <a:rPr lang="en-US" sz="2100" dirty="0" smtClean="0">
                <a:latin typeface="+mj-lt"/>
              </a:rPr>
              <a:t>The format is designed to help elected officials and decision makers ask the right questions.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10600" cy="5486400"/>
          </a:xfrm>
        </p:spPr>
        <p:txBody>
          <a:bodyPr>
            <a:noAutofit/>
          </a:bodyPr>
          <a:lstStyle/>
          <a:p>
            <a:pPr marL="342900" lvl="1" indent="-342900"/>
            <a:r>
              <a:rPr lang="en-US" sz="2000" dirty="0" smtClean="0">
                <a:latin typeface="+mj-lt"/>
              </a:rPr>
              <a:t>Our November 2011 performance audit helped the state save $1.7 million, or almost 20% of its total cell phone bill.</a:t>
            </a:r>
          </a:p>
          <a:p>
            <a:pPr>
              <a:spcAft>
                <a:spcPts val="600"/>
              </a:spcAft>
            </a:pPr>
            <a:r>
              <a:rPr lang="en-US" sz="2000" dirty="0" smtClean="0">
                <a:latin typeface="+mj-lt"/>
              </a:rPr>
              <a:t>We summarized and translated our methodology and recommendations into a downloadable tool others can use(“short form”):</a:t>
            </a:r>
          </a:p>
          <a:p>
            <a:pPr lvl="1">
              <a:spcAft>
                <a:spcPts val="600"/>
              </a:spcAft>
            </a:pPr>
            <a:r>
              <a:rPr lang="en-US" sz="1800" dirty="0" smtClean="0">
                <a:latin typeface="+mj-lt"/>
              </a:rPr>
              <a:t>Compare actual usage to current rate plans</a:t>
            </a:r>
          </a:p>
          <a:p>
            <a:pPr lvl="1">
              <a:spcAft>
                <a:spcPts val="600"/>
              </a:spcAft>
            </a:pPr>
            <a:r>
              <a:rPr lang="en-US" sz="1800" dirty="0" smtClean="0">
                <a:latin typeface="+mj-lt"/>
              </a:rPr>
              <a:t>Consider using pre-paid phones vs. calling plans</a:t>
            </a:r>
          </a:p>
          <a:p>
            <a:pPr lvl="1">
              <a:spcAft>
                <a:spcPts val="600"/>
              </a:spcAft>
            </a:pPr>
            <a:r>
              <a:rPr lang="en-US" sz="1800" dirty="0" smtClean="0">
                <a:latin typeface="+mj-lt"/>
              </a:rPr>
              <a:t>Consider joining purchasing cooperatives</a:t>
            </a:r>
          </a:p>
          <a:p>
            <a:pPr lvl="1">
              <a:spcAft>
                <a:spcPts val="600"/>
              </a:spcAft>
            </a:pPr>
            <a:r>
              <a:rPr lang="en-US" sz="1800" dirty="0" smtClean="0">
                <a:latin typeface="+mj-lt"/>
              </a:rPr>
              <a:t>Negotiate with cell phone providers</a:t>
            </a:r>
          </a:p>
          <a:p>
            <a:pPr lvl="1">
              <a:spcAft>
                <a:spcPts val="600"/>
              </a:spcAft>
            </a:pPr>
            <a:r>
              <a:rPr lang="en-US" sz="1800" dirty="0" smtClean="0">
                <a:latin typeface="+mj-lt"/>
              </a:rPr>
              <a:t>Evaluate the pro’s and con’s of using an employee stipend policy</a:t>
            </a:r>
          </a:p>
          <a:p>
            <a:pPr>
              <a:spcBef>
                <a:spcPts val="1200"/>
              </a:spcBef>
              <a:spcAft>
                <a:spcPts val="600"/>
              </a:spcAft>
            </a:pPr>
            <a:r>
              <a:rPr lang="en-US" sz="2000" dirty="0" smtClean="0">
                <a:latin typeface="+mj-lt"/>
              </a:rPr>
              <a:t>Local governments used our idea to get better results: </a:t>
            </a:r>
          </a:p>
          <a:p>
            <a:pPr lvl="1">
              <a:spcAft>
                <a:spcPts val="600"/>
              </a:spcAft>
            </a:pPr>
            <a:r>
              <a:rPr lang="en-US" sz="1800" dirty="0" smtClean="0">
                <a:latin typeface="+mj-lt"/>
              </a:rPr>
              <a:t>Pierce County discovered most phones were rarely used, but the county was paying for higher-use plans: the average phone used 67 minutes and covered for 600 minutes. </a:t>
            </a:r>
          </a:p>
          <a:p>
            <a:pPr lvl="1">
              <a:spcAft>
                <a:spcPts val="600"/>
              </a:spcAft>
            </a:pPr>
            <a:r>
              <a:rPr lang="en-US" sz="1800" dirty="0" smtClean="0">
                <a:latin typeface="+mj-lt"/>
              </a:rPr>
              <a:t>The county is now using this information to negotiate better plans and lower costs.</a:t>
            </a:r>
          </a:p>
          <a:p>
            <a:pPr lvl="1">
              <a:spcAft>
                <a:spcPts val="600"/>
              </a:spcAft>
            </a:pPr>
            <a:r>
              <a:rPr lang="en-US" sz="1800" dirty="0" smtClean="0">
                <a:latin typeface="+mj-lt"/>
              </a:rPr>
              <a:t>Other governments are using the tool to evaluate their cell phone spending.</a:t>
            </a:r>
          </a:p>
        </p:txBody>
      </p:sp>
      <p:sp>
        <p:nvSpPr>
          <p:cNvPr id="3" name="Slide Number Placeholder 2"/>
          <p:cNvSpPr>
            <a:spLocks noGrp="1"/>
          </p:cNvSpPr>
          <p:nvPr>
            <p:ph type="sldNum" sz="quarter" idx="12"/>
          </p:nvPr>
        </p:nvSpPr>
        <p:spPr/>
        <p:txBody>
          <a:bodyPr/>
          <a:lstStyle/>
          <a:p>
            <a:fld id="{A85F6288-2281-4162-8032-03A991EC6D7B}" type="slidenum">
              <a:rPr lang="en-US" smtClean="0"/>
              <a:pPr/>
              <a:t>12</a:t>
            </a:fld>
            <a:endParaRPr lang="en-US" dirty="0"/>
          </a:p>
        </p:txBody>
      </p:sp>
      <p:sp>
        <p:nvSpPr>
          <p:cNvPr id="4" name="Title 3"/>
          <p:cNvSpPr>
            <a:spLocks noGrp="1"/>
          </p:cNvSpPr>
          <p:nvPr>
            <p:ph type="title"/>
          </p:nvPr>
        </p:nvSpPr>
        <p:spPr/>
        <p:txBody>
          <a:bodyPr>
            <a:noAutofit/>
          </a:bodyPr>
          <a:lstStyle/>
          <a:p>
            <a:r>
              <a:rPr lang="en-US" sz="2500" dirty="0" smtClean="0">
                <a:latin typeface="Arial" pitchFamily="34" charset="0"/>
              </a:rPr>
              <a:t>Example 2: From the audit comes the analytic tool</a:t>
            </a:r>
            <a:endParaRPr lang="en-US" sz="2500" dirty="0">
              <a:latin typeface="Arial" pitchFamily="34" charset="0"/>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13</a:t>
            </a:fld>
            <a:endParaRPr lang="en-US" dirty="0"/>
          </a:p>
        </p:txBody>
      </p:sp>
      <p:sp>
        <p:nvSpPr>
          <p:cNvPr id="4" name="Title 3"/>
          <p:cNvSpPr>
            <a:spLocks noGrp="1"/>
          </p:cNvSpPr>
          <p:nvPr>
            <p:ph type="title"/>
          </p:nvPr>
        </p:nvSpPr>
        <p:spPr/>
        <p:txBody>
          <a:bodyPr>
            <a:normAutofit/>
          </a:bodyPr>
          <a:lstStyle/>
          <a:p>
            <a:r>
              <a:rPr lang="en-US" sz="2500" dirty="0" smtClean="0">
                <a:latin typeface="Arial" pitchFamily="34" charset="0"/>
              </a:rPr>
              <a:t>Example 2: Translating auditor insights into “plain talk”</a:t>
            </a:r>
            <a:endParaRPr lang="en-US" sz="2500" dirty="0">
              <a:latin typeface="Arial" pitchFamily="34" charset="0"/>
            </a:endParaRPr>
          </a:p>
        </p:txBody>
      </p:sp>
      <p:sp>
        <p:nvSpPr>
          <p:cNvPr id="6" name="Rectangle 5"/>
          <p:cNvSpPr/>
          <p:nvPr/>
        </p:nvSpPr>
        <p:spPr>
          <a:xfrm>
            <a:off x="228600" y="742890"/>
            <a:ext cx="8832931" cy="400110"/>
          </a:xfrm>
          <a:prstGeom prst="rect">
            <a:avLst/>
          </a:prstGeom>
        </p:spPr>
        <p:txBody>
          <a:bodyPr wrap="none">
            <a:spAutoFit/>
          </a:bodyPr>
          <a:lstStyle/>
          <a:p>
            <a:r>
              <a:rPr lang="en-US" sz="2000" b="1" dirty="0" smtClean="0">
                <a:solidFill>
                  <a:srgbClr val="002060"/>
                </a:solidFill>
                <a:latin typeface="+mj-lt"/>
                <a:ea typeface="+mj-ea"/>
                <a:cs typeface="Arial" pitchFamily="34" charset="0"/>
              </a:rPr>
              <a:t>Can your jurisdiction save money on cell phones? Start by asking three questions:</a:t>
            </a:r>
            <a:endParaRPr lang="en-US" sz="1600" dirty="0">
              <a:solidFill>
                <a:srgbClr val="002060"/>
              </a:solidFill>
              <a:latin typeface="+mj-lt"/>
            </a:endParaRPr>
          </a:p>
        </p:txBody>
      </p:sp>
      <p:sp>
        <p:nvSpPr>
          <p:cNvPr id="7" name="Rectangle 6"/>
          <p:cNvSpPr/>
          <p:nvPr/>
        </p:nvSpPr>
        <p:spPr>
          <a:xfrm>
            <a:off x="762000" y="1295400"/>
            <a:ext cx="7924800" cy="4190891"/>
          </a:xfrm>
          <a:prstGeom prst="rect">
            <a:avLst/>
          </a:prstGeom>
        </p:spPr>
        <p:txBody>
          <a:bodyPr wrap="square">
            <a:spAutoFit/>
          </a:bodyPr>
          <a:lstStyle/>
          <a:p>
            <a:pPr>
              <a:spcAft>
                <a:spcPts val="1000"/>
              </a:spcAft>
            </a:pPr>
            <a:r>
              <a:rPr lang="en-US" sz="1600" dirty="0" smtClean="0">
                <a:cs typeface="Arial" pitchFamily="34" charset="0"/>
              </a:rPr>
              <a:t>How many phones are we paying for? How much are we paying for these phones?</a:t>
            </a:r>
          </a:p>
          <a:p>
            <a:pPr>
              <a:spcAft>
                <a:spcPts val="1000"/>
              </a:spcAft>
            </a:pPr>
            <a:r>
              <a:rPr lang="en-US" sz="1600" dirty="0" smtClean="0">
                <a:cs typeface="Arial" pitchFamily="34" charset="0"/>
              </a:rPr>
              <a:t>Why do we need the phones? Do the phones justify the cost? Do employees need a land line and a cell?</a:t>
            </a:r>
          </a:p>
          <a:p>
            <a:pPr>
              <a:spcAft>
                <a:spcPts val="1000"/>
              </a:spcAft>
            </a:pPr>
            <a:r>
              <a:rPr lang="en-US" sz="1600" dirty="0" smtClean="0">
                <a:cs typeface="Arial" pitchFamily="34" charset="0"/>
              </a:rPr>
              <a:t>How many different phones or plans can our employees choose from? What are the key differences between the available plans? Do we need them all?</a:t>
            </a:r>
          </a:p>
          <a:p>
            <a:pPr>
              <a:spcAft>
                <a:spcPts val="1000"/>
              </a:spcAft>
            </a:pPr>
            <a:r>
              <a:rPr lang="en-US" sz="1600" dirty="0" smtClean="0">
                <a:cs typeface="Arial" pitchFamily="34" charset="0"/>
              </a:rPr>
              <a:t>How many minutes are we actually using? Would other plans better fit our current use patterns?</a:t>
            </a:r>
          </a:p>
          <a:p>
            <a:pPr>
              <a:spcAft>
                <a:spcPts val="1000"/>
              </a:spcAft>
            </a:pPr>
            <a:r>
              <a:rPr lang="en-US" sz="1600" dirty="0" smtClean="0">
                <a:cs typeface="Arial" pitchFamily="34" charset="0"/>
              </a:rPr>
              <a:t>Are there any phones we aren’t using very much? Why? Should these phones be turned in?</a:t>
            </a:r>
          </a:p>
          <a:p>
            <a:pPr>
              <a:spcAft>
                <a:spcPts val="1000"/>
              </a:spcAft>
            </a:pPr>
            <a:r>
              <a:rPr lang="en-US" sz="1600" dirty="0" smtClean="0">
                <a:cs typeface="Arial" pitchFamily="34" charset="0"/>
              </a:rPr>
              <a:t>Are there any suspiciously high use patterns?</a:t>
            </a:r>
          </a:p>
          <a:p>
            <a:pPr>
              <a:spcAft>
                <a:spcPts val="1000"/>
              </a:spcAft>
            </a:pPr>
            <a:r>
              <a:rPr lang="en-US" sz="1600" dirty="0" smtClean="0">
                <a:cs typeface="Arial" pitchFamily="34" charset="0"/>
              </a:rPr>
              <a:t>Can our employees use their personal phones for their work? Are stipends an option?</a:t>
            </a:r>
          </a:p>
          <a:p>
            <a:pPr>
              <a:spcAft>
                <a:spcPts val="1000"/>
              </a:spcAft>
            </a:pPr>
            <a:r>
              <a:rPr lang="en-US" sz="1600" dirty="0" smtClean="0">
                <a:cs typeface="Arial" pitchFamily="34" charset="0"/>
              </a:rPr>
              <a:t>Is our demand changing? Has the number or type of devices or their use increased or decreased over time?</a:t>
            </a:r>
            <a:br>
              <a:rPr lang="en-US" sz="1600" dirty="0" smtClean="0">
                <a:cs typeface="Arial" pitchFamily="34" charset="0"/>
              </a:rPr>
            </a:br>
            <a:r>
              <a:rPr lang="en-US" sz="1600" dirty="0" smtClean="0">
                <a:cs typeface="Arial" pitchFamily="34" charset="0"/>
              </a:rPr>
              <a:t>How can we explain the change? Do we need a new plan to better fit our needs?</a:t>
            </a:r>
          </a:p>
        </p:txBody>
      </p:sp>
      <p:sp>
        <p:nvSpPr>
          <p:cNvPr id="8" name="Rectangle 7"/>
          <p:cNvSpPr/>
          <p:nvPr/>
        </p:nvSpPr>
        <p:spPr>
          <a:xfrm>
            <a:off x="526464" y="5632847"/>
            <a:ext cx="8084136" cy="615553"/>
          </a:xfrm>
          <a:prstGeom prst="rect">
            <a:avLst/>
          </a:prstGeom>
        </p:spPr>
        <p:txBody>
          <a:bodyPr wrap="none">
            <a:spAutoFit/>
          </a:bodyPr>
          <a:lstStyle/>
          <a:p>
            <a:r>
              <a:rPr lang="en-US" b="1" i="1" dirty="0" smtClean="0">
                <a:solidFill>
                  <a:prstClr val="black"/>
                </a:solidFill>
                <a:cs typeface="Arial" pitchFamily="34" charset="0"/>
              </a:rPr>
              <a:t>“Every dollar saved now is a dollar that can be used for more important priorities.”</a:t>
            </a:r>
          </a:p>
          <a:p>
            <a:r>
              <a:rPr lang="en-US" sz="1600" dirty="0" smtClean="0">
                <a:solidFill>
                  <a:prstClr val="black"/>
                </a:solidFill>
                <a:cs typeface="Arial" pitchFamily="34" charset="0"/>
              </a:rPr>
              <a:t>The November 2011 State Auditor’s Office report.</a:t>
            </a:r>
            <a:endParaRPr lang="en-US" dirty="0"/>
          </a:p>
        </p:txBody>
      </p:sp>
      <p:sp>
        <p:nvSpPr>
          <p:cNvPr id="9" name="Double Bracket 8"/>
          <p:cNvSpPr/>
          <p:nvPr/>
        </p:nvSpPr>
        <p:spPr>
          <a:xfrm>
            <a:off x="457200" y="5562600"/>
            <a:ext cx="8153400" cy="762000"/>
          </a:xfrm>
          <a:prstGeom prst="bracket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Cell Phone Tool _ Questions.jpg"/>
          <p:cNvPicPr>
            <a:picLocks noChangeAspect="1"/>
          </p:cNvPicPr>
          <p:nvPr/>
        </p:nvPicPr>
        <p:blipFill>
          <a:blip r:embed="rId2" cstate="print"/>
          <a:srcRect l="2857" t="7316" r="92381" b="83904"/>
          <a:stretch>
            <a:fillRect/>
          </a:stretch>
        </p:blipFill>
        <p:spPr>
          <a:xfrm>
            <a:off x="457200" y="1219200"/>
            <a:ext cx="317500" cy="381000"/>
          </a:xfrm>
          <a:prstGeom prst="rect">
            <a:avLst/>
          </a:prstGeom>
        </p:spPr>
      </p:pic>
      <p:pic>
        <p:nvPicPr>
          <p:cNvPr id="10" name="Picture 9" descr="Cell Phone Tool _ Questions.jpg"/>
          <p:cNvPicPr>
            <a:picLocks noChangeAspect="1"/>
          </p:cNvPicPr>
          <p:nvPr/>
        </p:nvPicPr>
        <p:blipFill>
          <a:blip r:embed="rId2" cstate="print"/>
          <a:srcRect l="2857" t="7316" r="92381" b="83904"/>
          <a:stretch>
            <a:fillRect/>
          </a:stretch>
        </p:blipFill>
        <p:spPr>
          <a:xfrm>
            <a:off x="457200" y="1600200"/>
            <a:ext cx="317500" cy="381000"/>
          </a:xfrm>
          <a:prstGeom prst="rect">
            <a:avLst/>
          </a:prstGeom>
        </p:spPr>
      </p:pic>
      <p:pic>
        <p:nvPicPr>
          <p:cNvPr id="11" name="Picture 10" descr="Cell Phone Tool _ Questions.jpg"/>
          <p:cNvPicPr>
            <a:picLocks noChangeAspect="1"/>
          </p:cNvPicPr>
          <p:nvPr/>
        </p:nvPicPr>
        <p:blipFill>
          <a:blip r:embed="rId2" cstate="print"/>
          <a:srcRect l="2857" t="7316" r="92381" b="83904"/>
          <a:stretch>
            <a:fillRect/>
          </a:stretch>
        </p:blipFill>
        <p:spPr>
          <a:xfrm>
            <a:off x="457200" y="2209800"/>
            <a:ext cx="317500" cy="381000"/>
          </a:xfrm>
          <a:prstGeom prst="rect">
            <a:avLst/>
          </a:prstGeom>
        </p:spPr>
      </p:pic>
      <p:pic>
        <p:nvPicPr>
          <p:cNvPr id="12" name="Picture 11" descr="Cell Phone Tool _ Questions.jpg"/>
          <p:cNvPicPr>
            <a:picLocks noChangeAspect="1"/>
          </p:cNvPicPr>
          <p:nvPr/>
        </p:nvPicPr>
        <p:blipFill>
          <a:blip r:embed="rId2" cstate="print"/>
          <a:srcRect l="2857" t="7316" r="92381" b="83904"/>
          <a:stretch>
            <a:fillRect/>
          </a:stretch>
        </p:blipFill>
        <p:spPr>
          <a:xfrm>
            <a:off x="457200" y="2895600"/>
            <a:ext cx="317500" cy="381000"/>
          </a:xfrm>
          <a:prstGeom prst="rect">
            <a:avLst/>
          </a:prstGeom>
        </p:spPr>
      </p:pic>
      <p:pic>
        <p:nvPicPr>
          <p:cNvPr id="13" name="Picture 12" descr="Cell Phone Tool _ Questions.jpg"/>
          <p:cNvPicPr>
            <a:picLocks noChangeAspect="1"/>
          </p:cNvPicPr>
          <p:nvPr/>
        </p:nvPicPr>
        <p:blipFill>
          <a:blip r:embed="rId2" cstate="print"/>
          <a:srcRect l="2857" t="7316" r="92381" b="83904"/>
          <a:stretch>
            <a:fillRect/>
          </a:stretch>
        </p:blipFill>
        <p:spPr>
          <a:xfrm>
            <a:off x="457200" y="3505200"/>
            <a:ext cx="317500" cy="381000"/>
          </a:xfrm>
          <a:prstGeom prst="rect">
            <a:avLst/>
          </a:prstGeom>
        </p:spPr>
      </p:pic>
      <p:pic>
        <p:nvPicPr>
          <p:cNvPr id="14" name="Picture 13" descr="Cell Phone Tool _ Questions.jpg"/>
          <p:cNvPicPr>
            <a:picLocks noChangeAspect="1"/>
          </p:cNvPicPr>
          <p:nvPr/>
        </p:nvPicPr>
        <p:blipFill>
          <a:blip r:embed="rId2" cstate="print"/>
          <a:srcRect l="2857" t="7316" r="92381" b="83904"/>
          <a:stretch>
            <a:fillRect/>
          </a:stretch>
        </p:blipFill>
        <p:spPr>
          <a:xfrm>
            <a:off x="457200" y="3886200"/>
            <a:ext cx="317500" cy="381000"/>
          </a:xfrm>
          <a:prstGeom prst="rect">
            <a:avLst/>
          </a:prstGeom>
        </p:spPr>
      </p:pic>
      <p:pic>
        <p:nvPicPr>
          <p:cNvPr id="15" name="Picture 14" descr="Cell Phone Tool _ Questions.jpg"/>
          <p:cNvPicPr>
            <a:picLocks noChangeAspect="1"/>
          </p:cNvPicPr>
          <p:nvPr/>
        </p:nvPicPr>
        <p:blipFill>
          <a:blip r:embed="rId2" cstate="print"/>
          <a:srcRect l="2857" t="7316" r="92381" b="83904"/>
          <a:stretch>
            <a:fillRect/>
          </a:stretch>
        </p:blipFill>
        <p:spPr>
          <a:xfrm>
            <a:off x="457200" y="4267200"/>
            <a:ext cx="317500" cy="381000"/>
          </a:xfrm>
          <a:prstGeom prst="rect">
            <a:avLst/>
          </a:prstGeom>
        </p:spPr>
      </p:pic>
      <p:pic>
        <p:nvPicPr>
          <p:cNvPr id="16" name="Picture 15" descr="Cell Phone Tool _ Questions.jpg"/>
          <p:cNvPicPr>
            <a:picLocks noChangeAspect="1"/>
          </p:cNvPicPr>
          <p:nvPr/>
        </p:nvPicPr>
        <p:blipFill>
          <a:blip r:embed="rId2" cstate="print"/>
          <a:srcRect l="2857" t="7316" r="92381" b="83904"/>
          <a:stretch>
            <a:fillRect/>
          </a:stretch>
        </p:blipFill>
        <p:spPr>
          <a:xfrm>
            <a:off x="457200" y="4648200"/>
            <a:ext cx="317500" cy="381000"/>
          </a:xfrm>
          <a:prstGeom prst="rect">
            <a:avLst/>
          </a:prstGeom>
        </p:spPr>
      </p:pic>
      <p:pic>
        <p:nvPicPr>
          <p:cNvPr id="17" name="Picture 16" descr="Cell Phone Tool _ Questions.jpg"/>
          <p:cNvPicPr>
            <a:picLocks noChangeAspect="1"/>
          </p:cNvPicPr>
          <p:nvPr/>
        </p:nvPicPr>
        <p:blipFill>
          <a:blip r:embed="rId2" cstate="print"/>
          <a:srcRect l="2857" t="7316" r="92381" b="83904"/>
          <a:stretch>
            <a:fillRect/>
          </a:stretch>
        </p:blipFill>
        <p:spPr>
          <a:xfrm>
            <a:off x="457200" y="5029200"/>
            <a:ext cx="317500" cy="381000"/>
          </a:xfrm>
          <a:prstGeom prst="rect">
            <a:avLst/>
          </a:prstGeom>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57800"/>
          </a:xfrm>
        </p:spPr>
        <p:txBody>
          <a:bodyPr>
            <a:normAutofit/>
          </a:bodyPr>
          <a:lstStyle/>
          <a:p>
            <a:r>
              <a:rPr lang="en-US" dirty="0" smtClean="0">
                <a:latin typeface="+mj-lt"/>
              </a:rPr>
              <a:t>We provide tools and training that help cities and other organizations communicate with their residents.</a:t>
            </a:r>
          </a:p>
          <a:p>
            <a:r>
              <a:rPr lang="en-US" dirty="0" smtClean="0">
                <a:latin typeface="+mj-lt"/>
              </a:rPr>
              <a:t>Training on citizen engagement strategies:</a:t>
            </a:r>
          </a:p>
          <a:p>
            <a:pPr lvl="1"/>
            <a:r>
              <a:rPr lang="en-US" dirty="0" smtClean="0">
                <a:latin typeface="+mj-lt"/>
              </a:rPr>
              <a:t>Citizen-driven prioritization of resource allocation and process improvement efforts help governments focus on “what matters most.”</a:t>
            </a:r>
          </a:p>
          <a:p>
            <a:r>
              <a:rPr lang="en-US" dirty="0" smtClean="0">
                <a:latin typeface="+mj-lt"/>
              </a:rPr>
              <a:t>Citizen surveys:</a:t>
            </a:r>
          </a:p>
          <a:p>
            <a:pPr lvl="1"/>
            <a:r>
              <a:rPr lang="en-US" dirty="0" smtClean="0">
                <a:latin typeface="+mj-lt"/>
              </a:rPr>
              <a:t>Helping the City of Walla Walla develop and analyze a </a:t>
            </a:r>
            <a:br>
              <a:rPr lang="en-US" dirty="0" smtClean="0">
                <a:latin typeface="+mj-lt"/>
              </a:rPr>
            </a:br>
            <a:r>
              <a:rPr lang="en-US" dirty="0" smtClean="0">
                <a:latin typeface="+mj-lt"/>
              </a:rPr>
              <a:t>citizen survey.</a:t>
            </a:r>
          </a:p>
          <a:p>
            <a:pPr lvl="1"/>
            <a:r>
              <a:rPr lang="en-US" dirty="0" smtClean="0">
                <a:latin typeface="+mj-lt"/>
              </a:rPr>
              <a:t>Developing a survey template other governments can use.</a:t>
            </a:r>
          </a:p>
          <a:p>
            <a:pPr lvl="1"/>
            <a:r>
              <a:rPr lang="en-US" dirty="0" smtClean="0">
                <a:latin typeface="+mj-lt"/>
              </a:rPr>
              <a:t>Guidance using the results to inform decisions.</a:t>
            </a:r>
          </a:p>
          <a:p>
            <a:pPr>
              <a:buNone/>
            </a:pPr>
            <a:endParaRPr lang="en-US" dirty="0">
              <a:latin typeface="+mj-lt"/>
            </a:endParaRPr>
          </a:p>
        </p:txBody>
      </p:sp>
      <p:sp>
        <p:nvSpPr>
          <p:cNvPr id="3" name="Slide Number Placeholder 2"/>
          <p:cNvSpPr>
            <a:spLocks noGrp="1"/>
          </p:cNvSpPr>
          <p:nvPr>
            <p:ph type="sldNum" sz="quarter" idx="12"/>
          </p:nvPr>
        </p:nvSpPr>
        <p:spPr/>
        <p:txBody>
          <a:bodyPr/>
          <a:lstStyle/>
          <a:p>
            <a:fld id="{A85F6288-2281-4162-8032-03A991EC6D7B}" type="slidenum">
              <a:rPr lang="en-US" smtClean="0"/>
              <a:pPr/>
              <a:t>14</a:t>
            </a:fld>
            <a:endParaRPr lang="en-US" dirty="0"/>
          </a:p>
        </p:txBody>
      </p:sp>
      <p:sp>
        <p:nvSpPr>
          <p:cNvPr id="4" name="Title 3"/>
          <p:cNvSpPr>
            <a:spLocks noGrp="1"/>
          </p:cNvSpPr>
          <p:nvPr>
            <p:ph type="title"/>
          </p:nvPr>
        </p:nvSpPr>
        <p:spPr/>
        <p:txBody>
          <a:bodyPr>
            <a:normAutofit/>
          </a:bodyPr>
          <a:lstStyle/>
          <a:p>
            <a:r>
              <a:rPr lang="en-US" sz="2500" dirty="0" smtClean="0">
                <a:latin typeface="Arial" pitchFamily="34" charset="0"/>
              </a:rPr>
              <a:t>Example 3: Helping governments engage citizens</a:t>
            </a:r>
            <a:endParaRPr lang="en-US" sz="2500" dirty="0">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15</a:t>
            </a:fld>
            <a:endParaRPr lang="en-US" dirty="0"/>
          </a:p>
        </p:txBody>
      </p:sp>
      <p:sp>
        <p:nvSpPr>
          <p:cNvPr id="23" name="Title 22"/>
          <p:cNvSpPr>
            <a:spLocks noGrp="1"/>
          </p:cNvSpPr>
          <p:nvPr>
            <p:ph type="title"/>
          </p:nvPr>
        </p:nvSpPr>
        <p:spPr bwMode="white"/>
        <p:txBody>
          <a:bodyPr>
            <a:normAutofit/>
          </a:bodyPr>
          <a:lstStyle/>
          <a:p>
            <a:r>
              <a:rPr lang="en-US" sz="2500" dirty="0" smtClean="0">
                <a:latin typeface="Arial" pitchFamily="34" charset="0"/>
              </a:rPr>
              <a:t>Example 3: Engaging citizens in setting priorities</a:t>
            </a:r>
            <a:endParaRPr lang="en-US" sz="2500" dirty="0">
              <a:latin typeface="Arial" pitchFamily="34" charset="0"/>
            </a:endParaRPr>
          </a:p>
        </p:txBody>
      </p:sp>
      <p:sp>
        <p:nvSpPr>
          <p:cNvPr id="5" name="TextBox 4"/>
          <p:cNvSpPr txBox="1"/>
          <p:nvPr/>
        </p:nvSpPr>
        <p:spPr>
          <a:xfrm>
            <a:off x="304800" y="6324600"/>
            <a:ext cx="8382000" cy="276999"/>
          </a:xfrm>
          <a:prstGeom prst="rect">
            <a:avLst/>
          </a:prstGeom>
          <a:noFill/>
        </p:spPr>
        <p:txBody>
          <a:bodyPr wrap="square" rtlCol="0">
            <a:spAutoFit/>
          </a:bodyPr>
          <a:lstStyle/>
          <a:p>
            <a:r>
              <a:rPr lang="en-US" sz="1200" i="1" dirty="0" smtClean="0"/>
              <a:t>Source: Elway Research, Inc.</a:t>
            </a:r>
            <a:endParaRPr lang="en-US" i="1" dirty="0"/>
          </a:p>
        </p:txBody>
      </p:sp>
      <p:pic>
        <p:nvPicPr>
          <p:cNvPr id="1026" name="Picture 2"/>
          <p:cNvPicPr>
            <a:picLocks noChangeAspect="1" noChangeArrowheads="1"/>
          </p:cNvPicPr>
          <p:nvPr/>
        </p:nvPicPr>
        <p:blipFill>
          <a:blip r:embed="rId2" cstate="print"/>
          <a:srcRect/>
          <a:stretch>
            <a:fillRect/>
          </a:stretch>
        </p:blipFill>
        <p:spPr bwMode="auto">
          <a:xfrm>
            <a:off x="533400" y="1143000"/>
            <a:ext cx="8466137" cy="5126774"/>
          </a:xfrm>
          <a:prstGeom prst="rect">
            <a:avLst/>
          </a:prstGeom>
          <a:noFill/>
          <a:ln w="9525">
            <a:noFill/>
            <a:miter lim="800000"/>
            <a:headEnd/>
            <a:tailEnd/>
          </a:ln>
        </p:spPr>
      </p:pic>
      <p:sp>
        <p:nvSpPr>
          <p:cNvPr id="7" name="Rectangle 6"/>
          <p:cNvSpPr/>
          <p:nvPr/>
        </p:nvSpPr>
        <p:spPr>
          <a:xfrm>
            <a:off x="609600" y="685800"/>
            <a:ext cx="8153400" cy="461665"/>
          </a:xfrm>
          <a:prstGeom prst="rect">
            <a:avLst/>
          </a:prstGeom>
        </p:spPr>
        <p:txBody>
          <a:bodyPr wrap="square">
            <a:spAutoFit/>
          </a:bodyPr>
          <a:lstStyle/>
          <a:p>
            <a:pPr algn="ctr"/>
            <a:r>
              <a:rPr lang="en-US" sz="2400" b="1" dirty="0" smtClean="0">
                <a:solidFill>
                  <a:srgbClr val="002060"/>
                </a:solidFill>
                <a:latin typeface="+mj-lt"/>
                <a:ea typeface="+mj-ea"/>
                <a:cs typeface="Arial" pitchFamily="34" charset="0"/>
              </a:rPr>
              <a:t>City of Walla Walla services: Importance by performance</a:t>
            </a:r>
            <a:endParaRPr lang="en-US" sz="1600" b="1" dirty="0">
              <a:solidFill>
                <a:srgbClr val="00206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16</a:t>
            </a:fld>
            <a:endParaRPr lang="en-US" dirty="0"/>
          </a:p>
        </p:txBody>
      </p:sp>
      <p:sp>
        <p:nvSpPr>
          <p:cNvPr id="23" name="Title 22"/>
          <p:cNvSpPr>
            <a:spLocks noGrp="1"/>
          </p:cNvSpPr>
          <p:nvPr>
            <p:ph type="title"/>
          </p:nvPr>
        </p:nvSpPr>
        <p:spPr bwMode="white"/>
        <p:txBody>
          <a:bodyPr>
            <a:normAutofit/>
          </a:bodyPr>
          <a:lstStyle/>
          <a:p>
            <a:r>
              <a:rPr lang="en-US" sz="2500" dirty="0" smtClean="0">
                <a:latin typeface="Arial" pitchFamily="34" charset="0"/>
              </a:rPr>
              <a:t>Example 3: What matters most to citizens?</a:t>
            </a:r>
            <a:endParaRPr lang="en-US" sz="2500" dirty="0">
              <a:latin typeface="Arial" pitchFamily="34" charset="0"/>
            </a:endParaRPr>
          </a:p>
        </p:txBody>
      </p:sp>
      <p:sp>
        <p:nvSpPr>
          <p:cNvPr id="5" name="TextBox 4"/>
          <p:cNvSpPr txBox="1"/>
          <p:nvPr/>
        </p:nvSpPr>
        <p:spPr>
          <a:xfrm>
            <a:off x="304800" y="6248400"/>
            <a:ext cx="8382000" cy="276999"/>
          </a:xfrm>
          <a:prstGeom prst="rect">
            <a:avLst/>
          </a:prstGeom>
          <a:noFill/>
        </p:spPr>
        <p:txBody>
          <a:bodyPr wrap="square" rtlCol="0">
            <a:spAutoFit/>
          </a:bodyPr>
          <a:lstStyle/>
          <a:p>
            <a:r>
              <a:rPr lang="en-US" sz="1200" i="1" dirty="0" smtClean="0"/>
              <a:t>Source: Elway Research, Inc.</a:t>
            </a:r>
          </a:p>
        </p:txBody>
      </p:sp>
      <p:pic>
        <p:nvPicPr>
          <p:cNvPr id="2" name="Picture 2"/>
          <p:cNvPicPr>
            <a:picLocks noChangeAspect="1" noChangeArrowheads="1"/>
          </p:cNvPicPr>
          <p:nvPr/>
        </p:nvPicPr>
        <p:blipFill>
          <a:blip r:embed="rId2" cstate="print"/>
          <a:srcRect/>
          <a:stretch>
            <a:fillRect/>
          </a:stretch>
        </p:blipFill>
        <p:spPr bwMode="auto">
          <a:xfrm>
            <a:off x="3809999" y="685800"/>
            <a:ext cx="4953001" cy="5666871"/>
          </a:xfrm>
          <a:prstGeom prst="rect">
            <a:avLst/>
          </a:prstGeom>
          <a:noFill/>
          <a:ln w="9525">
            <a:noFill/>
            <a:miter lim="800000"/>
            <a:headEnd/>
            <a:tailEnd/>
          </a:ln>
        </p:spPr>
      </p:pic>
      <p:sp>
        <p:nvSpPr>
          <p:cNvPr id="7" name="Rectangle 6"/>
          <p:cNvSpPr/>
          <p:nvPr/>
        </p:nvSpPr>
        <p:spPr>
          <a:xfrm>
            <a:off x="381000" y="990600"/>
            <a:ext cx="3352800" cy="1569660"/>
          </a:xfrm>
          <a:prstGeom prst="rect">
            <a:avLst/>
          </a:prstGeom>
        </p:spPr>
        <p:txBody>
          <a:bodyPr wrap="square">
            <a:spAutoFit/>
          </a:bodyPr>
          <a:lstStyle/>
          <a:p>
            <a:pPr algn="ctr"/>
            <a:r>
              <a:rPr lang="en-US" sz="2400" b="1" dirty="0" smtClean="0">
                <a:solidFill>
                  <a:srgbClr val="002060"/>
                </a:solidFill>
                <a:latin typeface="+mj-lt"/>
                <a:ea typeface="+mj-ea"/>
                <a:cs typeface="Arial" pitchFamily="34" charset="0"/>
              </a:rPr>
              <a:t>City of Walla Walla:</a:t>
            </a:r>
          </a:p>
          <a:p>
            <a:pPr algn="ctr"/>
            <a:r>
              <a:rPr lang="en-US" sz="2400" dirty="0" smtClean="0">
                <a:latin typeface="+mj-lt"/>
                <a:ea typeface="+mj-ea"/>
                <a:cs typeface="Arial" pitchFamily="34" charset="0"/>
              </a:rPr>
              <a:t>Relative gaps between importance and performance</a:t>
            </a:r>
            <a:endParaRPr lang="en-US" sz="20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r>
              <a:rPr lang="en-US" dirty="0" smtClean="0">
                <a:latin typeface="+mj-lt"/>
              </a:rPr>
              <a:t>Cities and counties have asked the Local Government Performance Center to review how they use performance measures and offer guidance. </a:t>
            </a:r>
          </a:p>
          <a:p>
            <a:pPr marL="285750" indent="-285750"/>
            <a:r>
              <a:rPr lang="en-US" dirty="0" smtClean="0">
                <a:latin typeface="+mj-lt"/>
              </a:rPr>
              <a:t>We provide on-site training to help managers and analysts improve performance-based strategies.</a:t>
            </a:r>
          </a:p>
          <a:p>
            <a:pPr marL="285750" indent="-285750"/>
            <a:r>
              <a:rPr lang="en-US" dirty="0" smtClean="0">
                <a:latin typeface="+mj-lt"/>
              </a:rPr>
              <a:t>Recently completed assessments for the City of DuPont, the Thurston County Sheriff’s Office, and Pierce County are available on our </a:t>
            </a:r>
            <a:r>
              <a:rPr lang="en-US" dirty="0" smtClean="0">
                <a:latin typeface="+mj-lt"/>
                <a:hlinkClick r:id="rId2"/>
              </a:rPr>
              <a:t>website</a:t>
            </a:r>
            <a:r>
              <a:rPr lang="en-US" dirty="0" smtClean="0">
                <a:latin typeface="+mj-lt"/>
              </a:rPr>
              <a:t>.</a:t>
            </a:r>
            <a:endParaRPr lang="en-US" dirty="0">
              <a:latin typeface="+mj-lt"/>
            </a:endParaRPr>
          </a:p>
        </p:txBody>
      </p:sp>
      <p:sp>
        <p:nvSpPr>
          <p:cNvPr id="3" name="Slide Number Placeholder 2"/>
          <p:cNvSpPr>
            <a:spLocks noGrp="1"/>
          </p:cNvSpPr>
          <p:nvPr>
            <p:ph type="sldNum" sz="quarter" idx="12"/>
          </p:nvPr>
        </p:nvSpPr>
        <p:spPr/>
        <p:txBody>
          <a:bodyPr/>
          <a:lstStyle/>
          <a:p>
            <a:fld id="{A85F6288-2281-4162-8032-03A991EC6D7B}" type="slidenum">
              <a:rPr lang="en-US" smtClean="0"/>
              <a:pPr/>
              <a:t>17</a:t>
            </a:fld>
            <a:endParaRPr lang="en-US" dirty="0"/>
          </a:p>
        </p:txBody>
      </p:sp>
      <p:sp>
        <p:nvSpPr>
          <p:cNvPr id="4" name="Title 3"/>
          <p:cNvSpPr>
            <a:spLocks noGrp="1"/>
          </p:cNvSpPr>
          <p:nvPr>
            <p:ph type="title"/>
          </p:nvPr>
        </p:nvSpPr>
        <p:spPr/>
        <p:txBody>
          <a:bodyPr/>
          <a:lstStyle/>
          <a:p>
            <a:r>
              <a:rPr lang="en-US" dirty="0" smtClean="0">
                <a:latin typeface="Arial" pitchFamily="34" charset="0"/>
              </a:rPr>
              <a:t>Example 4: Performance measure assessments</a:t>
            </a:r>
            <a:endParaRPr lang="en-US" dirty="0">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8200" y="838200"/>
            <a:ext cx="7315200" cy="549195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13421B0-1868-455F-8926-CA697BB3C2B7}" type="slidenum">
              <a:rPr lang="en-US" smtClean="0"/>
              <a:pPr/>
              <a:t>18</a:t>
            </a:fld>
            <a:endParaRPr lang="en-US"/>
          </a:p>
        </p:txBody>
      </p:sp>
      <p:sp>
        <p:nvSpPr>
          <p:cNvPr id="2" name="Title 1"/>
          <p:cNvSpPr>
            <a:spLocks noGrp="1"/>
          </p:cNvSpPr>
          <p:nvPr>
            <p:ph type="title"/>
          </p:nvPr>
        </p:nvSpPr>
        <p:spPr/>
        <p:txBody>
          <a:bodyPr>
            <a:noAutofit/>
          </a:bodyPr>
          <a:lstStyle/>
          <a:p>
            <a:r>
              <a:rPr lang="en-US" sz="2500" dirty="0" smtClean="0">
                <a:latin typeface="Arial" pitchFamily="34" charset="0"/>
              </a:rPr>
              <a:t>Example 4: County Sheriff’s Office Assessment</a:t>
            </a:r>
            <a:endParaRPr lang="en-US" sz="2500" dirty="0">
              <a:latin typeface="Arial" pitchFamily="34" charset="0"/>
            </a:endParaRPr>
          </a:p>
        </p:txBody>
      </p:sp>
      <p:sp>
        <p:nvSpPr>
          <p:cNvPr id="8" name="Right Brace 7"/>
          <p:cNvSpPr/>
          <p:nvPr/>
        </p:nvSpPr>
        <p:spPr>
          <a:xfrm>
            <a:off x="7543800" y="2819400"/>
            <a:ext cx="914400" cy="274320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Down Arrow 8"/>
          <p:cNvSpPr/>
          <p:nvPr/>
        </p:nvSpPr>
        <p:spPr>
          <a:xfrm rot="718167">
            <a:off x="2214615" y="3536950"/>
            <a:ext cx="683881" cy="86041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2000" y="3972580"/>
            <a:ext cx="533400" cy="523220"/>
          </a:xfrm>
          <a:prstGeom prst="rect">
            <a:avLst/>
          </a:prstGeom>
          <a:noFill/>
        </p:spPr>
        <p:txBody>
          <a:bodyPr wrap="square" rtlCol="0">
            <a:spAutoFit/>
          </a:bodyPr>
          <a:lstStyle/>
          <a:p>
            <a:pPr algn="ctr"/>
            <a:r>
              <a:rPr lang="en-US" sz="2800"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2800" b="1" dirty="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rot="20343364">
            <a:off x="354564" y="905224"/>
            <a:ext cx="1324402" cy="523220"/>
          </a:xfrm>
          <a:prstGeom prst="rect">
            <a:avLst/>
          </a:prstGeom>
        </p:spPr>
        <p:txBody>
          <a:bodyPr wrap="none">
            <a:spAutoFit/>
          </a:bodyPr>
          <a:lstStyle/>
          <a:p>
            <a:r>
              <a:rPr lang="en-US" sz="2800" b="1" dirty="0" smtClean="0">
                <a:solidFill>
                  <a:srgbClr val="C00000"/>
                </a:solidFill>
                <a:latin typeface="Arial" pitchFamily="34" charset="0"/>
                <a:ea typeface="+mj-ea"/>
                <a:cs typeface="Arial" pitchFamily="34" charset="0"/>
              </a:rPr>
              <a:t>Before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3421B0-1868-455F-8926-CA697BB3C2B7}" type="slidenum">
              <a:rPr lang="en-US" smtClean="0"/>
              <a:pPr/>
              <a:t>19</a:t>
            </a:fld>
            <a:endParaRPr lang="en-US"/>
          </a:p>
        </p:txBody>
      </p:sp>
      <p:sp>
        <p:nvSpPr>
          <p:cNvPr id="2" name="Title 1"/>
          <p:cNvSpPr>
            <a:spLocks noGrp="1"/>
          </p:cNvSpPr>
          <p:nvPr>
            <p:ph type="title"/>
          </p:nvPr>
        </p:nvSpPr>
        <p:spPr/>
        <p:txBody>
          <a:bodyPr>
            <a:noAutofit/>
          </a:bodyPr>
          <a:lstStyle/>
          <a:p>
            <a:r>
              <a:rPr lang="en-US" sz="2500" dirty="0" smtClean="0">
                <a:latin typeface="Arial" pitchFamily="34" charset="0"/>
              </a:rPr>
              <a:t>Example 4: Front desk data presented another way </a:t>
            </a:r>
            <a:endParaRPr lang="en-US" sz="2500" dirty="0">
              <a:latin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81000" y="1219200"/>
            <a:ext cx="8321040" cy="5126984"/>
          </a:xfrm>
          <a:prstGeom prst="rect">
            <a:avLst/>
          </a:prstGeom>
          <a:noFill/>
          <a:ln w="9525">
            <a:noFill/>
            <a:miter lim="800000"/>
            <a:headEnd/>
            <a:tailEnd/>
          </a:ln>
          <a:effectLst/>
        </p:spPr>
      </p:pic>
      <p:sp>
        <p:nvSpPr>
          <p:cNvPr id="7" name="Oval 6"/>
          <p:cNvSpPr/>
          <p:nvPr/>
        </p:nvSpPr>
        <p:spPr>
          <a:xfrm>
            <a:off x="6400800" y="2057400"/>
            <a:ext cx="24384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343364">
            <a:off x="504445" y="905224"/>
            <a:ext cx="1024639" cy="523220"/>
          </a:xfrm>
          <a:prstGeom prst="rect">
            <a:avLst/>
          </a:prstGeom>
        </p:spPr>
        <p:txBody>
          <a:bodyPr wrap="none">
            <a:spAutoFit/>
          </a:bodyPr>
          <a:lstStyle/>
          <a:p>
            <a:r>
              <a:rPr lang="en-US" sz="2800" b="1" dirty="0" smtClean="0">
                <a:solidFill>
                  <a:srgbClr val="C00000"/>
                </a:solidFill>
                <a:latin typeface="Arial" pitchFamily="34" charset="0"/>
                <a:ea typeface="+mj-ea"/>
                <a:cs typeface="Arial" pitchFamily="34" charset="0"/>
              </a:rPr>
              <a:t>After</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09600"/>
          </a:xfrm>
        </p:spPr>
        <p:txBody>
          <a:bodyPr/>
          <a:lstStyle/>
          <a:p>
            <a:pPr eaLnBrk="1" hangingPunct="1"/>
            <a:r>
              <a:rPr lang="en-US" dirty="0" smtClean="0">
                <a:latin typeface="Arial" pitchFamily="34" charset="0"/>
              </a:rPr>
              <a:t>Bad economic news stimulates demand</a:t>
            </a:r>
            <a:endParaRPr lang="en-US" dirty="0" smtClean="0">
              <a:latin typeface="Arial" pitchFamily="34" charset="0"/>
              <a:cs typeface="Arial" pitchFamily="34" charset="0"/>
            </a:endParaRPr>
          </a:p>
        </p:txBody>
      </p:sp>
      <p:sp>
        <p:nvSpPr>
          <p:cNvPr id="9219" name="Content Placeholder 2"/>
          <p:cNvSpPr>
            <a:spLocks noGrp="1"/>
          </p:cNvSpPr>
          <p:nvPr>
            <p:ph idx="1"/>
          </p:nvPr>
        </p:nvSpPr>
        <p:spPr>
          <a:xfrm>
            <a:off x="457200" y="914400"/>
            <a:ext cx="8229600" cy="5257800"/>
          </a:xfrm>
        </p:spPr>
        <p:txBody>
          <a:bodyPr>
            <a:normAutofit lnSpcReduction="10000"/>
          </a:bodyPr>
          <a:lstStyle/>
          <a:p>
            <a:pPr eaLnBrk="1" hangingPunct="1">
              <a:spcBef>
                <a:spcPct val="0"/>
              </a:spcBef>
            </a:pPr>
            <a:r>
              <a:rPr lang="en-US" sz="2000" dirty="0" smtClean="0">
                <a:latin typeface="+mj-lt"/>
              </a:rPr>
              <a:t>Governments dependent on tax revenues see their tax base shrinking </a:t>
            </a:r>
            <a:br>
              <a:rPr lang="en-US" sz="2000" dirty="0" smtClean="0">
                <a:latin typeface="+mj-lt"/>
              </a:rPr>
            </a:br>
            <a:r>
              <a:rPr lang="en-US" sz="2000" dirty="0" smtClean="0">
                <a:latin typeface="+mj-lt"/>
              </a:rPr>
              <a:t>in a down economy.</a:t>
            </a:r>
          </a:p>
          <a:p>
            <a:pPr eaLnBrk="1" hangingPunct="1">
              <a:spcBef>
                <a:spcPct val="0"/>
              </a:spcBef>
            </a:pPr>
            <a:r>
              <a:rPr lang="en-US" sz="2000" dirty="0" smtClean="0">
                <a:latin typeface="+mj-lt"/>
              </a:rPr>
              <a:t>Voters, also feeling the pressures of the economy, demonstrate strong anti-tax sentiments.</a:t>
            </a:r>
          </a:p>
          <a:p>
            <a:pPr eaLnBrk="1" hangingPunct="1">
              <a:spcBef>
                <a:spcPct val="0"/>
              </a:spcBef>
            </a:pPr>
            <a:r>
              <a:rPr lang="en-US" sz="2000" dirty="0" smtClean="0">
                <a:latin typeface="+mj-lt"/>
              </a:rPr>
              <a:t>Meanwhile, rising caseloads actually increase the demand for </a:t>
            </a:r>
            <a:br>
              <a:rPr lang="en-US" sz="2000" dirty="0" smtClean="0">
                <a:latin typeface="+mj-lt"/>
              </a:rPr>
            </a:br>
            <a:r>
              <a:rPr lang="en-US" sz="2000" dirty="0" smtClean="0">
                <a:latin typeface="+mj-lt"/>
              </a:rPr>
              <a:t>government services.</a:t>
            </a:r>
          </a:p>
          <a:p>
            <a:pPr eaLnBrk="1" hangingPunct="1">
              <a:spcBef>
                <a:spcPct val="0"/>
              </a:spcBef>
            </a:pPr>
            <a:r>
              <a:rPr lang="en-US" sz="2000" dirty="0" smtClean="0">
                <a:latin typeface="+mj-lt"/>
              </a:rPr>
              <a:t>Unprecedented levels of fiscal austerity cause leaders to ask: Have we </a:t>
            </a:r>
            <a:br>
              <a:rPr lang="en-US" sz="2000" dirty="0" smtClean="0">
                <a:latin typeface="+mj-lt"/>
              </a:rPr>
            </a:br>
            <a:r>
              <a:rPr lang="en-US" sz="2000" dirty="0" smtClean="0">
                <a:latin typeface="+mj-lt"/>
              </a:rPr>
              <a:t>cut all we can?  What do we do now?  Is it possible to do more with less?  </a:t>
            </a:r>
            <a:br>
              <a:rPr lang="en-US" sz="2000" dirty="0" smtClean="0">
                <a:latin typeface="+mj-lt"/>
              </a:rPr>
            </a:br>
            <a:r>
              <a:rPr lang="en-US" sz="2000" dirty="0" smtClean="0">
                <a:latin typeface="+mj-lt"/>
              </a:rPr>
              <a:t>How can we do </a:t>
            </a:r>
            <a:r>
              <a:rPr lang="en-US" sz="2000" b="1" i="1" dirty="0" smtClean="0">
                <a:latin typeface="+mj-lt"/>
              </a:rPr>
              <a:t>less</a:t>
            </a:r>
            <a:r>
              <a:rPr lang="en-US" sz="2000" dirty="0" smtClean="0">
                <a:latin typeface="+mj-lt"/>
              </a:rPr>
              <a:t> with less – what choices and tradeoffs must be made?</a:t>
            </a:r>
          </a:p>
          <a:p>
            <a:pPr eaLnBrk="1" hangingPunct="1">
              <a:spcBef>
                <a:spcPct val="0"/>
              </a:spcBef>
            </a:pPr>
            <a:r>
              <a:rPr lang="en-US" sz="2000" dirty="0" smtClean="0">
                <a:latin typeface="+mj-lt"/>
              </a:rPr>
              <a:t>Using performance data to inform tough budget decisions sounds like a good route . . . but it’s not as easy as it sounds.</a:t>
            </a:r>
          </a:p>
          <a:p>
            <a:pPr eaLnBrk="1" hangingPunct="1">
              <a:spcBef>
                <a:spcPct val="0"/>
              </a:spcBef>
            </a:pPr>
            <a:r>
              <a:rPr lang="en-US" sz="2000" dirty="0" smtClean="0">
                <a:solidFill>
                  <a:srgbClr val="000000"/>
                </a:solidFill>
                <a:latin typeface="+mj-lt"/>
              </a:rPr>
              <a:t>Could the tools and techniques that performance auditors use help local government leaders make more informed decisions and use the opportunity in the crisis to improve government services?</a:t>
            </a:r>
          </a:p>
          <a:p>
            <a:pPr eaLnBrk="1" hangingPunct="1">
              <a:spcBef>
                <a:spcPct val="0"/>
              </a:spcBef>
            </a:pPr>
            <a:endParaRPr lang="en-US" sz="2000" dirty="0" smtClean="0">
              <a:latin typeface="+mj-lt"/>
            </a:endParaRPr>
          </a:p>
        </p:txBody>
      </p:sp>
      <p:sp>
        <p:nvSpPr>
          <p:cNvPr id="4" name="Slide Number Placeholder 3"/>
          <p:cNvSpPr>
            <a:spLocks noGrp="1"/>
          </p:cNvSpPr>
          <p:nvPr>
            <p:ph type="sldNum" sz="quarter" idx="4294967295"/>
          </p:nvPr>
        </p:nvSpPr>
        <p:spPr>
          <a:xfrm>
            <a:off x="8382000" y="6553200"/>
            <a:ext cx="762000" cy="304800"/>
          </a:xfrm>
          <a:prstGeom prst="rect">
            <a:avLst/>
          </a:prstGeom>
        </p:spPr>
        <p:txBody>
          <a:bodyPr/>
          <a:lstStyle/>
          <a:p>
            <a:pPr>
              <a:defRPr/>
            </a:pPr>
            <a:fld id="{83EFA90B-17A7-48E1-A3F7-1CCE14D78252}"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ctr">
            <a:noAutofit/>
          </a:bodyPr>
          <a:lstStyle/>
          <a:p>
            <a:pPr algn="ctr"/>
            <a:r>
              <a:rPr lang="en-US" sz="2200" dirty="0" smtClean="0"/>
              <a:t>Example 4: Burglaries per month by sector</a:t>
            </a:r>
            <a:endParaRPr lang="en-US" sz="2200" dirty="0"/>
          </a:p>
        </p:txBody>
      </p:sp>
      <p:sp>
        <p:nvSpPr>
          <p:cNvPr id="5" name="Slide Number Placeholder 4"/>
          <p:cNvSpPr>
            <a:spLocks noGrp="1"/>
          </p:cNvSpPr>
          <p:nvPr>
            <p:ph type="sldNum" sz="quarter" idx="12"/>
          </p:nvPr>
        </p:nvSpPr>
        <p:spPr/>
        <p:txBody>
          <a:bodyPr/>
          <a:lstStyle/>
          <a:p>
            <a:fld id="{713421B0-1868-455F-8926-CA697BB3C2B7}" type="slidenum">
              <a:rPr lang="en-US" smtClean="0"/>
              <a:pPr/>
              <a:t>20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914400" y="838200"/>
            <a:ext cx="7315200" cy="5410200"/>
          </a:xfrm>
          <a:prstGeom prst="rect">
            <a:avLst/>
          </a:prstGeom>
          <a:noFill/>
          <a:ln w="9525">
            <a:noFill/>
            <a:miter lim="800000"/>
            <a:headEnd/>
            <a:tailEnd/>
          </a:ln>
          <a:effectLst/>
        </p:spPr>
      </p:pic>
      <p:sp>
        <p:nvSpPr>
          <p:cNvPr id="7" name="Rectangle 6"/>
          <p:cNvSpPr/>
          <p:nvPr/>
        </p:nvSpPr>
        <p:spPr>
          <a:xfrm rot="20343364">
            <a:off x="354564" y="905224"/>
            <a:ext cx="1324402" cy="523220"/>
          </a:xfrm>
          <a:prstGeom prst="rect">
            <a:avLst/>
          </a:prstGeom>
        </p:spPr>
        <p:txBody>
          <a:bodyPr wrap="none">
            <a:spAutoFit/>
          </a:bodyPr>
          <a:lstStyle/>
          <a:p>
            <a:r>
              <a:rPr lang="en-US" sz="2800" b="1" dirty="0" smtClean="0">
                <a:solidFill>
                  <a:srgbClr val="C00000"/>
                </a:solidFill>
                <a:latin typeface="Arial" pitchFamily="34" charset="0"/>
                <a:ea typeface="+mj-ea"/>
                <a:cs typeface="Arial" pitchFamily="34" charset="0"/>
              </a:rPr>
              <a:t>Before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2500" dirty="0" smtClean="0"/>
              <a:t>Example 4: Burglary data presented another way </a:t>
            </a:r>
            <a:endParaRPr lang="en-US" sz="2500" dirty="0"/>
          </a:p>
        </p:txBody>
      </p:sp>
      <p:sp>
        <p:nvSpPr>
          <p:cNvPr id="3" name="Slide Number Placeholder 2"/>
          <p:cNvSpPr>
            <a:spLocks noGrp="1"/>
          </p:cNvSpPr>
          <p:nvPr>
            <p:ph type="sldNum" sz="quarter" idx="12"/>
          </p:nvPr>
        </p:nvSpPr>
        <p:spPr/>
        <p:txBody>
          <a:bodyPr/>
          <a:lstStyle/>
          <a:p>
            <a:fld id="{713421B0-1868-455F-8926-CA697BB3C2B7}" type="slidenum">
              <a:rPr lang="en-US" smtClean="0"/>
              <a:pPr/>
              <a:t>21</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304800" y="914400"/>
            <a:ext cx="8686800" cy="5064286"/>
          </a:xfrm>
          <a:prstGeom prst="rect">
            <a:avLst/>
          </a:prstGeom>
          <a:noFill/>
          <a:ln w="9525">
            <a:noFill/>
            <a:miter lim="800000"/>
            <a:headEnd/>
            <a:tailEnd/>
          </a:ln>
          <a:effectLst/>
        </p:spPr>
      </p:pic>
      <p:sp>
        <p:nvSpPr>
          <p:cNvPr id="7" name="Rectangle 6"/>
          <p:cNvSpPr/>
          <p:nvPr/>
        </p:nvSpPr>
        <p:spPr>
          <a:xfrm rot="20343364">
            <a:off x="504445" y="905224"/>
            <a:ext cx="1024639" cy="523220"/>
          </a:xfrm>
          <a:prstGeom prst="rect">
            <a:avLst/>
          </a:prstGeom>
        </p:spPr>
        <p:txBody>
          <a:bodyPr wrap="none">
            <a:spAutoFit/>
          </a:bodyPr>
          <a:lstStyle/>
          <a:p>
            <a:r>
              <a:rPr lang="en-US" sz="2800" b="1" dirty="0" smtClean="0">
                <a:solidFill>
                  <a:srgbClr val="C00000"/>
                </a:solidFill>
                <a:latin typeface="Arial" pitchFamily="34" charset="0"/>
                <a:ea typeface="+mj-ea"/>
                <a:cs typeface="Arial" pitchFamily="34" charset="0"/>
              </a:rPr>
              <a:t>After</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mj-lt"/>
              </a:rPr>
              <a:t>Kitsap County redesigned their permit process for Single Family Residences using lean management techniques.</a:t>
            </a:r>
          </a:p>
          <a:p>
            <a:pPr lvl="1"/>
            <a:r>
              <a:rPr lang="en-US" sz="2400" dirty="0" smtClean="0">
                <a:latin typeface="+mj-lt"/>
              </a:rPr>
              <a:t>Front line employees involved in redesign effort</a:t>
            </a:r>
          </a:p>
          <a:p>
            <a:pPr lvl="1"/>
            <a:r>
              <a:rPr lang="en-US" sz="2400" dirty="0" smtClean="0">
                <a:latin typeface="+mj-lt"/>
              </a:rPr>
              <a:t>Extensive on-site training assistance</a:t>
            </a:r>
          </a:p>
          <a:p>
            <a:pPr lvl="1"/>
            <a:r>
              <a:rPr lang="en-US" sz="2400" dirty="0" smtClean="0">
                <a:latin typeface="+mj-lt"/>
              </a:rPr>
              <a:t>Their new process reduces the time it takes to make a permitting decision by 77% (down to 6 days)</a:t>
            </a:r>
          </a:p>
          <a:p>
            <a:r>
              <a:rPr lang="en-US" dirty="0" smtClean="0">
                <a:latin typeface="+mj-lt"/>
              </a:rPr>
              <a:t>Clark and Island Counties have  now completed our “Lean Academy” to help streamline their permitting offices and Whatcom and Douglas are beginning this month.</a:t>
            </a:r>
          </a:p>
          <a:p>
            <a:r>
              <a:rPr lang="en-US" dirty="0" smtClean="0">
                <a:latin typeface="+mj-lt"/>
              </a:rPr>
              <a:t>Case studies, videos, and “how-to” tools will be posted on our website, and more training will be offered this year.</a:t>
            </a:r>
            <a:endParaRPr lang="en-US" dirty="0">
              <a:latin typeface="+mj-lt"/>
            </a:endParaRPr>
          </a:p>
        </p:txBody>
      </p:sp>
      <p:sp>
        <p:nvSpPr>
          <p:cNvPr id="3" name="Slide Number Placeholder 2"/>
          <p:cNvSpPr>
            <a:spLocks noGrp="1"/>
          </p:cNvSpPr>
          <p:nvPr>
            <p:ph type="sldNum" sz="quarter" idx="12"/>
          </p:nvPr>
        </p:nvSpPr>
        <p:spPr/>
        <p:txBody>
          <a:bodyPr/>
          <a:lstStyle/>
          <a:p>
            <a:fld id="{A85F6288-2281-4162-8032-03A991EC6D7B}" type="slidenum">
              <a:rPr lang="en-US" smtClean="0"/>
              <a:pPr/>
              <a:t>22</a:t>
            </a:fld>
            <a:endParaRPr lang="en-US" dirty="0"/>
          </a:p>
        </p:txBody>
      </p:sp>
      <p:sp>
        <p:nvSpPr>
          <p:cNvPr id="4" name="Title 3"/>
          <p:cNvSpPr>
            <a:spLocks noGrp="1"/>
          </p:cNvSpPr>
          <p:nvPr>
            <p:ph type="title"/>
          </p:nvPr>
        </p:nvSpPr>
        <p:spPr/>
        <p:txBody>
          <a:bodyPr>
            <a:normAutofit/>
          </a:bodyPr>
          <a:lstStyle/>
          <a:p>
            <a:r>
              <a:rPr lang="en-US" dirty="0" smtClean="0">
                <a:latin typeface="Arial" pitchFamily="34" charset="0"/>
              </a:rPr>
              <a:t>Example 5: Using Lean principles </a:t>
            </a:r>
            <a:endParaRPr lang="en-US" dirty="0">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23</a:t>
            </a:fld>
            <a:endParaRPr lang="en-US" dirty="0"/>
          </a:p>
        </p:txBody>
      </p:sp>
      <p:sp>
        <p:nvSpPr>
          <p:cNvPr id="4" name="Title 3"/>
          <p:cNvSpPr>
            <a:spLocks noGrp="1"/>
          </p:cNvSpPr>
          <p:nvPr>
            <p:ph type="title"/>
          </p:nvPr>
        </p:nvSpPr>
        <p:spPr/>
        <p:txBody>
          <a:bodyPr/>
          <a:lstStyle/>
          <a:p>
            <a:r>
              <a:rPr lang="en-US" dirty="0" smtClean="0">
                <a:latin typeface="Arial" pitchFamily="34" charset="0"/>
              </a:rPr>
              <a:t>Example 5: Lean Academy in Kitsap County</a:t>
            </a:r>
            <a:endParaRPr lang="en-US" dirty="0">
              <a:latin typeface="Arial" pitchFamily="34" charset="0"/>
            </a:endParaRPr>
          </a:p>
        </p:txBody>
      </p:sp>
      <p:pic>
        <p:nvPicPr>
          <p:cNvPr id="5" name="Picture 4"/>
          <p:cNvPicPr/>
          <p:nvPr/>
        </p:nvPicPr>
        <p:blipFill>
          <a:blip r:embed="rId2" cstate="print"/>
          <a:srcRect/>
          <a:stretch>
            <a:fillRect/>
          </a:stretch>
        </p:blipFill>
        <p:spPr bwMode="auto">
          <a:xfrm>
            <a:off x="1600200" y="1295400"/>
            <a:ext cx="6781800" cy="4704127"/>
          </a:xfrm>
          <a:prstGeom prst="rect">
            <a:avLst/>
          </a:prstGeom>
          <a:noFill/>
          <a:ln w="9525">
            <a:noFill/>
            <a:miter lim="800000"/>
            <a:headEnd/>
            <a:tailEnd/>
          </a:ln>
        </p:spPr>
      </p:pic>
      <p:sp>
        <p:nvSpPr>
          <p:cNvPr id="7" name="Rectangle 6"/>
          <p:cNvSpPr/>
          <p:nvPr/>
        </p:nvSpPr>
        <p:spPr>
          <a:xfrm rot="20343364">
            <a:off x="735562" y="829021"/>
            <a:ext cx="1324402" cy="523220"/>
          </a:xfrm>
          <a:prstGeom prst="rect">
            <a:avLst/>
          </a:prstGeom>
        </p:spPr>
        <p:txBody>
          <a:bodyPr wrap="none">
            <a:spAutoFit/>
          </a:bodyPr>
          <a:lstStyle/>
          <a:p>
            <a:r>
              <a:rPr lang="en-US" sz="2800" b="1" dirty="0" smtClean="0">
                <a:solidFill>
                  <a:srgbClr val="C00000"/>
                </a:solidFill>
                <a:latin typeface="Arial" pitchFamily="34" charset="0"/>
                <a:ea typeface="+mj-ea"/>
                <a:cs typeface="Arial" pitchFamily="34" charset="0"/>
              </a:rPr>
              <a:t>Before</a:t>
            </a:r>
            <a:endParaRPr lang="en-US"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24</a:t>
            </a:fld>
            <a:endParaRPr lang="en-US" dirty="0"/>
          </a:p>
        </p:txBody>
      </p:sp>
      <p:pic>
        <p:nvPicPr>
          <p:cNvPr id="5" name="Picture 4"/>
          <p:cNvPicPr/>
          <p:nvPr/>
        </p:nvPicPr>
        <p:blipFill>
          <a:blip r:embed="rId2" cstate="print"/>
          <a:srcRect/>
          <a:stretch>
            <a:fillRect/>
          </a:stretch>
        </p:blipFill>
        <p:spPr bwMode="auto">
          <a:xfrm>
            <a:off x="1219200" y="1371600"/>
            <a:ext cx="7010400" cy="4876800"/>
          </a:xfrm>
          <a:prstGeom prst="rect">
            <a:avLst/>
          </a:prstGeom>
          <a:noFill/>
          <a:ln w="9525">
            <a:noFill/>
            <a:miter lim="800000"/>
            <a:headEnd/>
            <a:tailEnd/>
          </a:ln>
        </p:spPr>
      </p:pic>
      <p:sp>
        <p:nvSpPr>
          <p:cNvPr id="7" name="Rectangle 6"/>
          <p:cNvSpPr/>
          <p:nvPr/>
        </p:nvSpPr>
        <p:spPr>
          <a:xfrm rot="20343364">
            <a:off x="504445" y="905224"/>
            <a:ext cx="1024639" cy="523220"/>
          </a:xfrm>
          <a:prstGeom prst="rect">
            <a:avLst/>
          </a:prstGeom>
        </p:spPr>
        <p:txBody>
          <a:bodyPr wrap="none">
            <a:spAutoFit/>
          </a:bodyPr>
          <a:lstStyle/>
          <a:p>
            <a:r>
              <a:rPr lang="en-US" sz="2800" b="1" dirty="0" smtClean="0">
                <a:solidFill>
                  <a:srgbClr val="C00000"/>
                </a:solidFill>
                <a:latin typeface="Arial" pitchFamily="34" charset="0"/>
                <a:ea typeface="+mj-ea"/>
                <a:cs typeface="Arial" pitchFamily="34" charset="0"/>
              </a:rPr>
              <a:t>After</a:t>
            </a:r>
            <a:endParaRPr lang="en-US" dirty="0">
              <a:solidFill>
                <a:srgbClr val="C00000"/>
              </a:solidFill>
            </a:endParaRPr>
          </a:p>
        </p:txBody>
      </p:sp>
      <p:sp>
        <p:nvSpPr>
          <p:cNvPr id="8" name="Title 3"/>
          <p:cNvSpPr>
            <a:spLocks noGrp="1"/>
          </p:cNvSpPr>
          <p:nvPr>
            <p:ph type="title"/>
          </p:nvPr>
        </p:nvSpPr>
        <p:spPr/>
        <p:txBody>
          <a:bodyPr/>
          <a:lstStyle/>
          <a:p>
            <a:r>
              <a:rPr lang="en-US" dirty="0" smtClean="0">
                <a:latin typeface="Arial" pitchFamily="34" charset="0"/>
              </a:rPr>
              <a:t>Example 5: Lean Academy in Kitsap County</a:t>
            </a:r>
            <a:endParaRPr lang="en-US" dirty="0">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mn-lt"/>
              </a:rPr>
              <a:t>Our vision is to create a place where government leaders who are committed to achieving cost savings and better results can learn from and support one another.  </a:t>
            </a:r>
          </a:p>
          <a:p>
            <a:pPr marL="0" indent="0">
              <a:buNone/>
            </a:pPr>
            <a:r>
              <a:rPr lang="en-US" b="1" dirty="0" smtClean="0">
                <a:latin typeface="+mn-lt"/>
              </a:rPr>
              <a:t>By participating, local governments can:</a:t>
            </a:r>
          </a:p>
          <a:p>
            <a:pPr lvl="1"/>
            <a:r>
              <a:rPr lang="en-US" sz="2400" dirty="0" smtClean="0">
                <a:latin typeface="+mn-lt"/>
              </a:rPr>
              <a:t>Learn new ways to deliver better results and give citizens a better return on their tax dollars.</a:t>
            </a:r>
          </a:p>
          <a:p>
            <a:pPr lvl="1"/>
            <a:r>
              <a:rPr lang="en-US" sz="2400" dirty="0" smtClean="0">
                <a:latin typeface="+mn-lt"/>
              </a:rPr>
              <a:t>Receive information and technical assistance from performance experts at no cost to their organization.</a:t>
            </a:r>
          </a:p>
          <a:p>
            <a:pPr lvl="1"/>
            <a:r>
              <a:rPr lang="en-US" sz="2400" dirty="0" smtClean="0">
                <a:latin typeface="+mn-lt"/>
              </a:rPr>
              <a:t>Share ideas, challenges, and resources with other government leaders who face similar challenges.</a:t>
            </a:r>
          </a:p>
          <a:p>
            <a:endParaRPr lang="en-US" sz="2200" dirty="0">
              <a:latin typeface="+mn-lt"/>
            </a:endParaRPr>
          </a:p>
          <a:p>
            <a:endParaRPr lang="en-US" sz="2200" dirty="0">
              <a:latin typeface="+mn-lt"/>
            </a:endParaRPr>
          </a:p>
        </p:txBody>
      </p:sp>
      <p:sp>
        <p:nvSpPr>
          <p:cNvPr id="3" name="Slide Number Placeholder 2"/>
          <p:cNvSpPr>
            <a:spLocks noGrp="1"/>
          </p:cNvSpPr>
          <p:nvPr>
            <p:ph type="sldNum" sz="quarter" idx="12"/>
          </p:nvPr>
        </p:nvSpPr>
        <p:spPr/>
        <p:txBody>
          <a:bodyPr/>
          <a:lstStyle/>
          <a:p>
            <a:fld id="{A85F6288-2281-4162-8032-03A991EC6D7B}" type="slidenum">
              <a:rPr lang="en-US" smtClean="0"/>
              <a:pPr/>
              <a:t>25</a:t>
            </a:fld>
            <a:endParaRPr lang="en-US" dirty="0"/>
          </a:p>
        </p:txBody>
      </p:sp>
      <p:sp>
        <p:nvSpPr>
          <p:cNvPr id="4" name="Title 3"/>
          <p:cNvSpPr>
            <a:spLocks noGrp="1"/>
          </p:cNvSpPr>
          <p:nvPr>
            <p:ph type="title"/>
          </p:nvPr>
        </p:nvSpPr>
        <p:spPr/>
        <p:txBody>
          <a:bodyPr/>
          <a:lstStyle/>
          <a:p>
            <a:r>
              <a:rPr lang="en-US" dirty="0" smtClean="0">
                <a:latin typeface="Arial" pitchFamily="34" charset="0"/>
              </a:rPr>
              <a:t>Why should we do this?</a:t>
            </a:r>
            <a:endParaRPr lang="en-US" dirty="0">
              <a:latin typeface="Arial" pitchFamily="34" charset="0"/>
            </a:endParaRPr>
          </a:p>
        </p:txBody>
      </p:sp>
    </p:spTree>
    <p:extLst>
      <p:ext uri="{BB962C8B-B14F-4D97-AF65-F5344CB8AC3E}">
        <p14:creationId xmlns:p14="http://schemas.microsoft.com/office/powerpoint/2010/main" xmlns="" val="357785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Owner\AppData\Local\Microsoft\Windows\Temporary Internet Files\Content.IE5\D7FYPJLO\MP900398829[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4500" r="13682" b="11383"/>
          <a:stretch/>
        </p:blipFill>
        <p:spPr bwMode="auto">
          <a:xfrm>
            <a:off x="4724400" y="4495800"/>
            <a:ext cx="4267200"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304800" y="990600"/>
            <a:ext cx="8610600" cy="2819400"/>
          </a:xfrm>
        </p:spPr>
        <p:txBody>
          <a:bodyPr>
            <a:noAutofit/>
          </a:bodyPr>
          <a:lstStyle/>
          <a:p>
            <a:r>
              <a:rPr lang="en-US" dirty="0" smtClean="0">
                <a:latin typeface="+mn-lt"/>
              </a:rPr>
              <a:t>The Center is funded through the state performance audit program, which was established in the Auditor’s Office following voters’ approval of Initiative 900 in 2005.  </a:t>
            </a:r>
          </a:p>
          <a:p>
            <a:r>
              <a:rPr lang="en-US" dirty="0" smtClean="0">
                <a:latin typeface="+mn-lt"/>
              </a:rPr>
              <a:t>A small fraction of the performance audit budget is dedicated to this effort.</a:t>
            </a:r>
          </a:p>
          <a:p>
            <a:r>
              <a:rPr lang="en-US" dirty="0" smtClean="0">
                <a:latin typeface="+mn-lt"/>
              </a:rPr>
              <a:t>There is no charge to governments.</a:t>
            </a:r>
          </a:p>
          <a:p>
            <a:r>
              <a:rPr lang="en-US" dirty="0" smtClean="0">
                <a:latin typeface="+mn-lt"/>
              </a:rPr>
              <a:t>This is a pilot effort – we will be evaluating whether it’s working or not, and whether we can meet demand.</a:t>
            </a:r>
          </a:p>
          <a:p>
            <a:endParaRPr lang="en-US" dirty="0">
              <a:latin typeface="+mn-lt"/>
            </a:endParaRPr>
          </a:p>
        </p:txBody>
      </p:sp>
      <p:sp>
        <p:nvSpPr>
          <p:cNvPr id="3" name="Slide Number Placeholder 2"/>
          <p:cNvSpPr>
            <a:spLocks noGrp="1"/>
          </p:cNvSpPr>
          <p:nvPr>
            <p:ph type="sldNum" sz="quarter" idx="12"/>
          </p:nvPr>
        </p:nvSpPr>
        <p:spPr/>
        <p:txBody>
          <a:bodyPr/>
          <a:lstStyle/>
          <a:p>
            <a:fld id="{A85F6288-2281-4162-8032-03A991EC6D7B}" type="slidenum">
              <a:rPr lang="en-US" smtClean="0"/>
              <a:pPr/>
              <a:t>26</a:t>
            </a:fld>
            <a:endParaRPr lang="en-US" dirty="0"/>
          </a:p>
        </p:txBody>
      </p:sp>
      <p:sp>
        <p:nvSpPr>
          <p:cNvPr id="4" name="Title 3"/>
          <p:cNvSpPr>
            <a:spLocks noGrp="1"/>
          </p:cNvSpPr>
          <p:nvPr>
            <p:ph type="title"/>
          </p:nvPr>
        </p:nvSpPr>
        <p:spPr/>
        <p:txBody>
          <a:bodyPr/>
          <a:lstStyle/>
          <a:p>
            <a:r>
              <a:rPr lang="en-US" dirty="0" smtClean="0">
                <a:latin typeface="Arial" pitchFamily="34" charset="0"/>
              </a:rPr>
              <a:t>What does it cost?</a:t>
            </a:r>
            <a:endParaRPr lang="en-US" dirty="0">
              <a:latin typeface="Arial" pitchFamily="34" charset="0"/>
            </a:endParaRPr>
          </a:p>
        </p:txBody>
      </p:sp>
    </p:spTree>
    <p:extLst>
      <p:ext uri="{BB962C8B-B14F-4D97-AF65-F5344CB8AC3E}">
        <p14:creationId xmlns:p14="http://schemas.microsoft.com/office/powerpoint/2010/main" xmlns="" val="3497658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27</a:t>
            </a:fld>
            <a:endParaRPr lang="en-US" dirty="0"/>
          </a:p>
        </p:txBody>
      </p:sp>
      <p:sp>
        <p:nvSpPr>
          <p:cNvPr id="4" name="Title 3"/>
          <p:cNvSpPr>
            <a:spLocks noGrp="1"/>
          </p:cNvSpPr>
          <p:nvPr>
            <p:ph type="title"/>
          </p:nvPr>
        </p:nvSpPr>
        <p:spPr/>
        <p:txBody>
          <a:bodyPr>
            <a:normAutofit/>
          </a:bodyPr>
          <a:lstStyle/>
          <a:p>
            <a:r>
              <a:rPr lang="en-US" sz="2400" dirty="0" smtClean="0">
                <a:latin typeface="Arial" pitchFamily="34" charset="0"/>
              </a:rPr>
              <a:t>Local Government Performance Center trainings in 2012</a:t>
            </a:r>
            <a:endParaRPr lang="en-US" sz="2400" dirty="0">
              <a:latin typeface="Arial" pitchFamily="34" charset="0"/>
            </a:endParaRPr>
          </a:p>
        </p:txBody>
      </p:sp>
      <p:pic>
        <p:nvPicPr>
          <p:cNvPr id="5" name="Picture 4" descr="LGPC_PPTMap.jpg"/>
          <p:cNvPicPr>
            <a:picLocks noChangeAspect="1"/>
          </p:cNvPicPr>
          <p:nvPr/>
        </p:nvPicPr>
        <p:blipFill>
          <a:blip r:embed="rId2" cstate="print"/>
          <a:stretch>
            <a:fillRect/>
          </a:stretch>
        </p:blipFill>
        <p:spPr>
          <a:xfrm>
            <a:off x="914400" y="1143000"/>
            <a:ext cx="7315200" cy="4419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28</a:t>
            </a:fld>
            <a:endParaRPr lang="en-US" dirty="0"/>
          </a:p>
        </p:txBody>
      </p:sp>
      <p:sp>
        <p:nvSpPr>
          <p:cNvPr id="4" name="Title 3"/>
          <p:cNvSpPr>
            <a:spLocks noGrp="1"/>
          </p:cNvSpPr>
          <p:nvPr>
            <p:ph type="title"/>
          </p:nvPr>
        </p:nvSpPr>
        <p:spPr/>
        <p:txBody>
          <a:bodyPr>
            <a:normAutofit/>
          </a:bodyPr>
          <a:lstStyle/>
          <a:p>
            <a:r>
              <a:rPr lang="en-US" sz="2500" dirty="0" smtClean="0">
                <a:latin typeface="Arial" pitchFamily="34" charset="0"/>
              </a:rPr>
              <a:t>Upcoming 2013 Performance Center Trainings</a:t>
            </a:r>
            <a:endParaRPr lang="en-US" sz="2500" dirty="0">
              <a:latin typeface="Arial" pitchFamily="34" charset="0"/>
            </a:endParaRPr>
          </a:p>
        </p:txBody>
      </p:sp>
      <p:graphicFrame>
        <p:nvGraphicFramePr>
          <p:cNvPr id="6" name="Table 5"/>
          <p:cNvGraphicFramePr>
            <a:graphicFrameLocks noGrp="1"/>
          </p:cNvGraphicFramePr>
          <p:nvPr/>
        </p:nvGraphicFramePr>
        <p:xfrm>
          <a:off x="609600" y="1143000"/>
          <a:ext cx="7848600" cy="3876040"/>
        </p:xfrm>
        <a:graphic>
          <a:graphicData uri="http://schemas.openxmlformats.org/drawingml/2006/table">
            <a:tbl>
              <a:tblPr firstRow="1" bandRow="1">
                <a:tableStyleId>{5C22544A-7EE6-4342-B048-85BDC9FD1C3A}</a:tableStyleId>
              </a:tblPr>
              <a:tblGrid>
                <a:gridCol w="3276600"/>
                <a:gridCol w="2286000"/>
                <a:gridCol w="2286000"/>
              </a:tblGrid>
              <a:tr h="370840">
                <a:tc>
                  <a:txBody>
                    <a:bodyPr/>
                    <a:lstStyle/>
                    <a:p>
                      <a:r>
                        <a:rPr lang="en-US" dirty="0" smtClean="0"/>
                        <a:t>Training</a:t>
                      </a:r>
                      <a:endParaRPr lang="en-US" dirty="0"/>
                    </a:p>
                  </a:txBody>
                  <a:tcPr>
                    <a:solidFill>
                      <a:srgbClr val="002060"/>
                    </a:solidFill>
                  </a:tcPr>
                </a:tc>
                <a:tc>
                  <a:txBody>
                    <a:bodyPr/>
                    <a:lstStyle/>
                    <a:p>
                      <a:r>
                        <a:rPr lang="en-US" dirty="0" smtClean="0"/>
                        <a:t>Where</a:t>
                      </a:r>
                      <a:endParaRPr lang="en-US" dirty="0"/>
                    </a:p>
                  </a:txBody>
                  <a:tcPr>
                    <a:solidFill>
                      <a:srgbClr val="002060"/>
                    </a:solidFill>
                  </a:tcPr>
                </a:tc>
                <a:tc>
                  <a:txBody>
                    <a:bodyPr/>
                    <a:lstStyle/>
                    <a:p>
                      <a:r>
                        <a:rPr lang="en-US" dirty="0" smtClean="0"/>
                        <a:t>When</a:t>
                      </a:r>
                      <a:endParaRPr lang="en-US" dirty="0"/>
                    </a:p>
                  </a:txBody>
                  <a:tcPr>
                    <a:solidFill>
                      <a:srgbClr val="002060"/>
                    </a:solidFill>
                  </a:tcPr>
                </a:tc>
              </a:tr>
              <a:tr h="370840">
                <a:tc>
                  <a:txBody>
                    <a:bodyPr/>
                    <a:lstStyle/>
                    <a:p>
                      <a:r>
                        <a:rPr lang="en-US" dirty="0" smtClean="0"/>
                        <a:t>Lean Academy – Team Leader Training</a:t>
                      </a:r>
                      <a:endParaRPr lang="en-US" dirty="0"/>
                    </a:p>
                  </a:txBody>
                  <a:tcPr/>
                </a:tc>
                <a:tc>
                  <a:txBody>
                    <a:bodyPr/>
                    <a:lstStyle/>
                    <a:p>
                      <a:r>
                        <a:rPr lang="en-US" dirty="0" smtClean="0"/>
                        <a:t>Olympia</a:t>
                      </a:r>
                      <a:endParaRPr lang="en-US" dirty="0"/>
                    </a:p>
                  </a:txBody>
                  <a:tcPr/>
                </a:tc>
                <a:tc>
                  <a:txBody>
                    <a:bodyPr/>
                    <a:lstStyle/>
                    <a:p>
                      <a:r>
                        <a:rPr lang="en-US" dirty="0" smtClean="0"/>
                        <a:t>March 11, 12</a:t>
                      </a:r>
                      <a:endParaRPr lang="en-US" dirty="0"/>
                    </a:p>
                  </a:txBody>
                  <a:tcPr/>
                </a:tc>
              </a:tr>
              <a:tr h="370840">
                <a:tc>
                  <a:txBody>
                    <a:bodyPr/>
                    <a:lstStyle/>
                    <a:p>
                      <a:r>
                        <a:rPr lang="en-US" dirty="0" smtClean="0"/>
                        <a:t>Performance Measure Training</a:t>
                      </a:r>
                      <a:endParaRPr lang="en-US" dirty="0"/>
                    </a:p>
                  </a:txBody>
                  <a:tcPr/>
                </a:tc>
                <a:tc>
                  <a:txBody>
                    <a:bodyPr/>
                    <a:lstStyle/>
                    <a:p>
                      <a:r>
                        <a:rPr lang="en-US" dirty="0" smtClean="0"/>
                        <a:t>Bellevue City Hall</a:t>
                      </a:r>
                      <a:endParaRPr lang="en-US" dirty="0"/>
                    </a:p>
                  </a:txBody>
                  <a:tcPr/>
                </a:tc>
                <a:tc>
                  <a:txBody>
                    <a:bodyPr/>
                    <a:lstStyle/>
                    <a:p>
                      <a:r>
                        <a:rPr lang="en-US" dirty="0" smtClean="0"/>
                        <a:t>March 12</a:t>
                      </a:r>
                      <a:endParaRPr lang="en-US" dirty="0"/>
                    </a:p>
                  </a:txBody>
                  <a:tcPr/>
                </a:tc>
              </a:tr>
              <a:tr h="370840">
                <a:tc>
                  <a:txBody>
                    <a:bodyPr/>
                    <a:lstStyle/>
                    <a:p>
                      <a:r>
                        <a:rPr lang="en-US" dirty="0" smtClean="0"/>
                        <a:t>Understanding</a:t>
                      </a:r>
                      <a:r>
                        <a:rPr lang="en-US" baseline="0" dirty="0" smtClean="0"/>
                        <a:t> the Language of Performance Measures Training</a:t>
                      </a:r>
                      <a:endParaRPr lang="en-US" dirty="0"/>
                    </a:p>
                  </a:txBody>
                  <a:tcPr/>
                </a:tc>
                <a:tc>
                  <a:txBody>
                    <a:bodyPr/>
                    <a:lstStyle/>
                    <a:p>
                      <a:r>
                        <a:rPr lang="en-US" dirty="0" smtClean="0"/>
                        <a:t>Bellevue</a:t>
                      </a:r>
                      <a:r>
                        <a:rPr lang="en-US" baseline="0" dirty="0" smtClean="0"/>
                        <a:t> </a:t>
                      </a:r>
                      <a:r>
                        <a:rPr lang="en-US" dirty="0" smtClean="0"/>
                        <a:t>City Hall</a:t>
                      </a:r>
                      <a:endParaRPr lang="en-US" dirty="0"/>
                    </a:p>
                  </a:txBody>
                  <a:tcPr/>
                </a:tc>
                <a:tc>
                  <a:txBody>
                    <a:bodyPr/>
                    <a:lstStyle/>
                    <a:p>
                      <a:r>
                        <a:rPr lang="en-US" dirty="0" smtClean="0"/>
                        <a:t>March 21</a:t>
                      </a:r>
                      <a:endParaRPr lang="en-US" dirty="0"/>
                    </a:p>
                  </a:txBody>
                  <a:tcPr/>
                </a:tc>
              </a:tr>
              <a:tr h="370840">
                <a:tc>
                  <a:txBody>
                    <a:bodyPr/>
                    <a:lstStyle/>
                    <a:p>
                      <a:r>
                        <a:rPr lang="en-US" dirty="0" smtClean="0"/>
                        <a:t>Lean Overview</a:t>
                      </a:r>
                      <a:r>
                        <a:rPr lang="en-US" baseline="0" dirty="0" smtClean="0"/>
                        <a:t> Training</a:t>
                      </a:r>
                      <a:endParaRPr lang="en-US" dirty="0"/>
                    </a:p>
                  </a:txBody>
                  <a:tcPr/>
                </a:tc>
                <a:tc>
                  <a:txBody>
                    <a:bodyPr/>
                    <a:lstStyle/>
                    <a:p>
                      <a:r>
                        <a:rPr lang="en-US" dirty="0" smtClean="0"/>
                        <a:t>Renton City Hall</a:t>
                      </a:r>
                      <a:endParaRPr lang="en-US" dirty="0"/>
                    </a:p>
                  </a:txBody>
                  <a:tcPr/>
                </a:tc>
                <a:tc>
                  <a:txBody>
                    <a:bodyPr/>
                    <a:lstStyle/>
                    <a:p>
                      <a:r>
                        <a:rPr lang="en-US" dirty="0" smtClean="0"/>
                        <a:t>April 9</a:t>
                      </a:r>
                      <a:endParaRPr lang="en-US" dirty="0"/>
                    </a:p>
                  </a:txBody>
                  <a:tcPr/>
                </a:tc>
              </a:tr>
              <a:tr h="370840">
                <a:tc>
                  <a:txBody>
                    <a:bodyPr/>
                    <a:lstStyle/>
                    <a:p>
                      <a:r>
                        <a:rPr lang="en-US" dirty="0" smtClean="0"/>
                        <a:t>Communicating with Data</a:t>
                      </a:r>
                      <a:endParaRPr lang="en-US" dirty="0"/>
                    </a:p>
                  </a:txBody>
                  <a:tcPr/>
                </a:tc>
                <a:tc>
                  <a:txBody>
                    <a:bodyPr/>
                    <a:lstStyle/>
                    <a:p>
                      <a:r>
                        <a:rPr lang="en-US" dirty="0" smtClean="0"/>
                        <a:t>Bellevue City Hall</a:t>
                      </a:r>
                      <a:endParaRPr lang="en-US" dirty="0"/>
                    </a:p>
                  </a:txBody>
                  <a:tcPr/>
                </a:tc>
                <a:tc>
                  <a:txBody>
                    <a:bodyPr/>
                    <a:lstStyle/>
                    <a:p>
                      <a:r>
                        <a:rPr lang="en-US" dirty="0" smtClean="0"/>
                        <a:t>April - TBD</a:t>
                      </a:r>
                      <a:endParaRPr lang="en-US" dirty="0"/>
                    </a:p>
                  </a:txBody>
                  <a:tcPr/>
                </a:tc>
              </a:tr>
              <a:tr h="370840">
                <a:tc>
                  <a:txBody>
                    <a:bodyPr/>
                    <a:lstStyle/>
                    <a:p>
                      <a:r>
                        <a:rPr lang="en-US" dirty="0" smtClean="0"/>
                        <a:t>Understanding Data</a:t>
                      </a:r>
                      <a:endParaRPr lang="en-US" dirty="0"/>
                    </a:p>
                  </a:txBody>
                  <a:tcPr/>
                </a:tc>
                <a:tc>
                  <a:txBody>
                    <a:bodyPr/>
                    <a:lstStyle/>
                    <a:p>
                      <a:r>
                        <a:rPr lang="en-US" dirty="0" smtClean="0"/>
                        <a:t>Bellevue City Hall</a:t>
                      </a:r>
                      <a:endParaRPr lang="en-US" dirty="0"/>
                    </a:p>
                  </a:txBody>
                  <a:tcPr/>
                </a:tc>
                <a:tc>
                  <a:txBody>
                    <a:bodyPr/>
                    <a:lstStyle/>
                    <a:p>
                      <a:r>
                        <a:rPr lang="en-US" dirty="0" smtClean="0"/>
                        <a:t>April - TBD</a:t>
                      </a:r>
                      <a:endParaRPr lang="en-US" dirty="0"/>
                    </a:p>
                  </a:txBody>
                  <a:tcPr/>
                </a:tc>
              </a:tr>
              <a:tr h="370840">
                <a:tc>
                  <a:txBody>
                    <a:bodyPr/>
                    <a:lstStyle/>
                    <a:p>
                      <a:r>
                        <a:rPr lang="en-US" dirty="0" smtClean="0"/>
                        <a:t>Lean Academy</a:t>
                      </a:r>
                      <a:endParaRPr lang="en-US" dirty="0"/>
                    </a:p>
                  </a:txBody>
                  <a:tcPr/>
                </a:tc>
                <a:tc>
                  <a:txBody>
                    <a:bodyPr/>
                    <a:lstStyle/>
                    <a:p>
                      <a:r>
                        <a:rPr lang="en-US" dirty="0" smtClean="0"/>
                        <a:t>Whatcom County</a:t>
                      </a:r>
                      <a:endParaRPr lang="en-US" dirty="0"/>
                    </a:p>
                  </a:txBody>
                  <a:tcPr/>
                </a:tc>
                <a:tc>
                  <a:txBody>
                    <a:bodyPr/>
                    <a:lstStyle/>
                    <a:p>
                      <a:r>
                        <a:rPr lang="en-US" dirty="0" smtClean="0"/>
                        <a:t>April 15-19</a:t>
                      </a:r>
                      <a:endParaRPr lang="en-US" dirty="0"/>
                    </a:p>
                  </a:txBody>
                  <a:tcPr/>
                </a:tc>
              </a:tr>
              <a:tr h="370840">
                <a:tc>
                  <a:txBody>
                    <a:bodyPr/>
                    <a:lstStyle/>
                    <a:p>
                      <a:r>
                        <a:rPr lang="en-US" dirty="0" smtClean="0"/>
                        <a:t>Lean Academy</a:t>
                      </a:r>
                      <a:endParaRPr lang="en-US" dirty="0"/>
                    </a:p>
                  </a:txBody>
                  <a:tcPr/>
                </a:tc>
                <a:tc>
                  <a:txBody>
                    <a:bodyPr/>
                    <a:lstStyle/>
                    <a:p>
                      <a:r>
                        <a:rPr lang="en-US" dirty="0" smtClean="0"/>
                        <a:t>Douglas County</a:t>
                      </a:r>
                      <a:endParaRPr lang="en-US" dirty="0"/>
                    </a:p>
                  </a:txBody>
                  <a:tcPr/>
                </a:tc>
                <a:tc>
                  <a:txBody>
                    <a:bodyPr/>
                    <a:lstStyle/>
                    <a:p>
                      <a:r>
                        <a:rPr lang="en-US" dirty="0" smtClean="0"/>
                        <a:t>April 22-26</a:t>
                      </a:r>
                      <a:endParaRPr lang="en-US"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2500" dirty="0" smtClean="0"/>
              <a:t>Other assistance we can provide: Dashboards</a:t>
            </a:r>
            <a:endParaRPr lang="en-US" sz="2500" dirty="0"/>
          </a:p>
        </p:txBody>
      </p:sp>
      <p:sp>
        <p:nvSpPr>
          <p:cNvPr id="3" name="Slide Number Placeholder 2"/>
          <p:cNvSpPr>
            <a:spLocks noGrp="1"/>
          </p:cNvSpPr>
          <p:nvPr>
            <p:ph type="sldNum" sz="quarter" idx="12"/>
          </p:nvPr>
        </p:nvSpPr>
        <p:spPr/>
        <p:txBody>
          <a:bodyPr/>
          <a:lstStyle/>
          <a:p>
            <a:fld id="{713421B0-1868-455F-8926-CA697BB3C2B7}" type="slidenum">
              <a:rPr lang="en-US" smtClean="0"/>
              <a:pPr/>
              <a:t>29</a:t>
            </a:fld>
            <a:endParaRPr lang="en-US"/>
          </a:p>
        </p:txBody>
      </p:sp>
      <p:pic>
        <p:nvPicPr>
          <p:cNvPr id="6" name="Picture 5" descr="HowAIMSHiWorks-1.png"/>
          <p:cNvPicPr>
            <a:picLocks noChangeAspect="1"/>
          </p:cNvPicPr>
          <p:nvPr/>
        </p:nvPicPr>
        <p:blipFill>
          <a:blip r:embed="rId2" cstate="print"/>
          <a:stretch>
            <a:fillRect/>
          </a:stretch>
        </p:blipFill>
        <p:spPr>
          <a:xfrm>
            <a:off x="457200" y="990600"/>
            <a:ext cx="3530282" cy="4474633"/>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352439" y="1676400"/>
            <a:ext cx="4281431"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a:bodyPr>
          <a:lstStyle/>
          <a:p>
            <a:r>
              <a:rPr lang="en-US" sz="2000" dirty="0" smtClean="0">
                <a:latin typeface="+mn-lt"/>
              </a:rPr>
              <a:t>As performance auditors, we conduct research and use tools that, if shared more broadly, could help many local governments reduce their costs and improve performance.  </a:t>
            </a:r>
          </a:p>
          <a:p>
            <a:r>
              <a:rPr lang="en-US" sz="2000" dirty="0" smtClean="0">
                <a:latin typeface="+mn-lt"/>
              </a:rPr>
              <a:t>Sometimes an independent perspective and expertise from outside the organization can help you see and do things differently.</a:t>
            </a:r>
          </a:p>
          <a:p>
            <a:r>
              <a:rPr lang="en-US" sz="2000" dirty="0" smtClean="0">
                <a:latin typeface="+mn-lt"/>
              </a:rPr>
              <a:t>We believe that by sharing what we know through this project, we can reach more governments faster and cheaper than by doing one local government audit at a time. </a:t>
            </a:r>
          </a:p>
        </p:txBody>
      </p:sp>
      <p:sp>
        <p:nvSpPr>
          <p:cNvPr id="3" name="Slide Number Placeholder 2"/>
          <p:cNvSpPr>
            <a:spLocks noGrp="1"/>
          </p:cNvSpPr>
          <p:nvPr>
            <p:ph type="sldNum" sz="quarter" idx="12"/>
          </p:nvPr>
        </p:nvSpPr>
        <p:spPr/>
        <p:txBody>
          <a:bodyPr/>
          <a:lstStyle/>
          <a:p>
            <a:fld id="{A85F6288-2281-4162-8032-03A991EC6D7B}" type="slidenum">
              <a:rPr lang="en-US" smtClean="0"/>
              <a:pPr/>
              <a:t>3</a:t>
            </a:fld>
            <a:endParaRPr lang="en-US" dirty="0"/>
          </a:p>
        </p:txBody>
      </p:sp>
      <p:sp>
        <p:nvSpPr>
          <p:cNvPr id="4" name="Title 3"/>
          <p:cNvSpPr>
            <a:spLocks noGrp="1"/>
          </p:cNvSpPr>
          <p:nvPr>
            <p:ph type="title"/>
          </p:nvPr>
        </p:nvSpPr>
        <p:spPr/>
        <p:txBody>
          <a:bodyPr/>
          <a:lstStyle/>
          <a:p>
            <a:r>
              <a:rPr lang="en-US" dirty="0" smtClean="0">
                <a:latin typeface="Arial" pitchFamily="34" charset="0"/>
              </a:rPr>
              <a:t>Why the State Auditor’s Office?</a:t>
            </a:r>
            <a:endParaRPr lang="en-US" dirty="0">
              <a:latin typeface="Arial" pitchFamily="34" charset="0"/>
            </a:endParaRPr>
          </a:p>
        </p:txBody>
      </p:sp>
      <p:pic>
        <p:nvPicPr>
          <p:cNvPr id="4098" name="Picture 2" descr="C:\Users\Owner\AppData\Local\Microsoft\Windows\Temporary Internet Files\Content.IE5\XBP0EGDR\MP90043292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9023" b="17532"/>
          <a:stretch/>
        </p:blipFill>
        <p:spPr bwMode="auto">
          <a:xfrm>
            <a:off x="1295400" y="4343400"/>
            <a:ext cx="6400800" cy="17373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0095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410200"/>
          </a:xfrm>
        </p:spPr>
        <p:txBody>
          <a:bodyPr>
            <a:normAutofit/>
          </a:bodyPr>
          <a:lstStyle/>
          <a:p>
            <a:pPr marL="457200" indent="-457200"/>
            <a:r>
              <a:rPr lang="en-US" dirty="0" smtClean="0">
                <a:latin typeface="+mj-lt"/>
                <a:cs typeface="Arial" pitchFamily="34" charset="0"/>
              </a:rPr>
              <a:t>Maintaining our </a:t>
            </a:r>
            <a:r>
              <a:rPr lang="en-US" b="1" u="sng" dirty="0" smtClean="0">
                <a:latin typeface="+mj-lt"/>
                <a:cs typeface="Arial" pitchFamily="34" charset="0"/>
              </a:rPr>
              <a:t>independence</a:t>
            </a:r>
            <a:r>
              <a:rPr lang="en-US" dirty="0" smtClean="0">
                <a:latin typeface="+mj-lt"/>
                <a:cs typeface="Arial" pitchFamily="34" charset="0"/>
              </a:rPr>
              <a:t>: We have developed an extensive intake procedure that evaluates any potential compromise of our independence.</a:t>
            </a:r>
          </a:p>
          <a:p>
            <a:pPr marL="457200" indent="-457200"/>
            <a:r>
              <a:rPr lang="en-US" dirty="0" smtClean="0">
                <a:latin typeface="+mj-lt"/>
                <a:cs typeface="Arial" pitchFamily="34" charset="0"/>
              </a:rPr>
              <a:t>We are scrupulously clear with local governments that we don’t do the work for them – we provide tools, training and technical assistance.</a:t>
            </a:r>
          </a:p>
          <a:p>
            <a:pPr marL="457200" indent="-457200"/>
            <a:r>
              <a:rPr lang="en-US" dirty="0" smtClean="0">
                <a:latin typeface="+mj-lt"/>
                <a:cs typeface="Arial" pitchFamily="34" charset="0"/>
              </a:rPr>
              <a:t>Auditors who work on assistance engagements do not audit those entities; but we do share information with the audit teams and they share information with us.</a:t>
            </a:r>
            <a:endParaRPr lang="en-US" dirty="0">
              <a:latin typeface="+mj-lt"/>
              <a:cs typeface="Arial" pitchFamily="34" charset="0"/>
            </a:endParaRPr>
          </a:p>
        </p:txBody>
      </p:sp>
      <p:sp>
        <p:nvSpPr>
          <p:cNvPr id="3" name="Slide Number Placeholder 2"/>
          <p:cNvSpPr>
            <a:spLocks noGrp="1"/>
          </p:cNvSpPr>
          <p:nvPr>
            <p:ph type="sldNum" sz="quarter" idx="12"/>
          </p:nvPr>
        </p:nvSpPr>
        <p:spPr/>
        <p:txBody>
          <a:bodyPr/>
          <a:lstStyle/>
          <a:p>
            <a:fld id="{A85F6288-2281-4162-8032-03A991EC6D7B}" type="slidenum">
              <a:rPr lang="en-US" smtClean="0"/>
              <a:pPr/>
              <a:t>30</a:t>
            </a:fld>
            <a:endParaRPr lang="en-US" dirty="0"/>
          </a:p>
        </p:txBody>
      </p:sp>
      <p:sp>
        <p:nvSpPr>
          <p:cNvPr id="4" name="Title 3"/>
          <p:cNvSpPr>
            <a:spLocks noGrp="1"/>
          </p:cNvSpPr>
          <p:nvPr>
            <p:ph type="title"/>
          </p:nvPr>
        </p:nvSpPr>
        <p:spPr/>
        <p:txBody>
          <a:bodyPr/>
          <a:lstStyle/>
          <a:p>
            <a:r>
              <a:rPr lang="en-US" dirty="0" smtClean="0">
                <a:latin typeface="Arial" pitchFamily="34" charset="0"/>
              </a:rPr>
              <a:t>New roles bring new challenges</a:t>
            </a:r>
            <a:endParaRPr lang="en-US" dirty="0">
              <a:latin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800"/>
              </a:spcAft>
            </a:pPr>
            <a:r>
              <a:rPr lang="en-US" sz="2800" dirty="0" smtClean="0">
                <a:latin typeface="+mj-lt"/>
              </a:rPr>
              <a:t>Email </a:t>
            </a:r>
            <a:r>
              <a:rPr lang="en-US" sz="2800" dirty="0" smtClean="0">
                <a:latin typeface="+mj-lt"/>
                <a:hlinkClick r:id="rId2"/>
              </a:rPr>
              <a:t>performance@sao.wa.gov</a:t>
            </a:r>
            <a:endParaRPr lang="en-US" sz="2800" dirty="0" smtClean="0">
              <a:latin typeface="+mj-lt"/>
            </a:endParaRPr>
          </a:p>
          <a:p>
            <a:pPr>
              <a:spcAft>
                <a:spcPts val="1800"/>
              </a:spcAft>
            </a:pPr>
            <a:r>
              <a:rPr lang="en-US" sz="2800" dirty="0" smtClean="0">
                <a:latin typeface="+mj-lt"/>
              </a:rPr>
              <a:t>Sheri Sawyer, Assistant Director (360) 725-9745</a:t>
            </a:r>
          </a:p>
          <a:p>
            <a:pPr>
              <a:spcAft>
                <a:spcPts val="1800"/>
              </a:spcAft>
            </a:pPr>
            <a:r>
              <a:rPr lang="en-US" sz="2800" dirty="0" smtClean="0">
                <a:latin typeface="+mj-lt"/>
              </a:rPr>
              <a:t/>
            </a:r>
            <a:br>
              <a:rPr lang="en-US" sz="2800" dirty="0" smtClean="0">
                <a:latin typeface="+mj-lt"/>
              </a:rPr>
            </a:br>
            <a:r>
              <a:rPr lang="en-US" sz="2800" dirty="0" smtClean="0">
                <a:latin typeface="+mj-lt"/>
              </a:rPr>
              <a:t>Get real-time updates – and offer your input </a:t>
            </a:r>
            <a:r>
              <a:rPr lang="en-US" sz="2800" dirty="0" smtClean="0"/>
              <a:t>–</a:t>
            </a:r>
            <a:r>
              <a:rPr lang="en-US" sz="2800" dirty="0" smtClean="0">
                <a:latin typeface="+mj-lt"/>
              </a:rPr>
              <a:t> on Center development through </a:t>
            </a:r>
            <a:r>
              <a:rPr lang="en-US" sz="2800" b="1" dirty="0" smtClean="0">
                <a:solidFill>
                  <a:schemeClr val="tx2"/>
                </a:solidFill>
                <a:latin typeface="+mj-lt"/>
              </a:rPr>
              <a:t>@</a:t>
            </a:r>
            <a:r>
              <a:rPr lang="en-US" sz="2800" b="1" dirty="0" err="1" smtClean="0">
                <a:solidFill>
                  <a:schemeClr val="tx2"/>
                </a:solidFill>
                <a:latin typeface="+mj-lt"/>
              </a:rPr>
              <a:t>LocalGovPerform</a:t>
            </a:r>
            <a:r>
              <a:rPr lang="en-US" sz="2800" b="1" dirty="0" smtClean="0">
                <a:latin typeface="+mj-lt"/>
              </a:rPr>
              <a:t>.</a:t>
            </a:r>
            <a:r>
              <a:rPr lang="en-US" sz="2800" dirty="0" smtClean="0">
                <a:latin typeface="+mj-lt"/>
              </a:rPr>
              <a:t> (Twitter account facilitated by FLT Consulting.)</a:t>
            </a:r>
          </a:p>
          <a:p>
            <a:pPr>
              <a:spcAft>
                <a:spcPts val="1800"/>
              </a:spcAft>
            </a:pPr>
            <a:endParaRPr lang="en-US" sz="2200" dirty="0">
              <a:latin typeface="+mj-lt"/>
            </a:endParaRPr>
          </a:p>
        </p:txBody>
      </p:sp>
      <p:sp>
        <p:nvSpPr>
          <p:cNvPr id="3" name="Slide Number Placeholder 2"/>
          <p:cNvSpPr>
            <a:spLocks noGrp="1"/>
          </p:cNvSpPr>
          <p:nvPr>
            <p:ph type="sldNum" sz="quarter" idx="12"/>
          </p:nvPr>
        </p:nvSpPr>
        <p:spPr/>
        <p:txBody>
          <a:bodyPr/>
          <a:lstStyle/>
          <a:p>
            <a:fld id="{A85F6288-2281-4162-8032-03A991EC6D7B}" type="slidenum">
              <a:rPr lang="en-US" smtClean="0"/>
              <a:pPr/>
              <a:t>31</a:t>
            </a:fld>
            <a:endParaRPr lang="en-US" dirty="0"/>
          </a:p>
        </p:txBody>
      </p:sp>
      <p:sp>
        <p:nvSpPr>
          <p:cNvPr id="4" name="Title 3"/>
          <p:cNvSpPr>
            <a:spLocks noGrp="1"/>
          </p:cNvSpPr>
          <p:nvPr>
            <p:ph type="title"/>
          </p:nvPr>
        </p:nvSpPr>
        <p:spPr/>
        <p:txBody>
          <a:bodyPr/>
          <a:lstStyle/>
          <a:p>
            <a:r>
              <a:rPr lang="en-US" dirty="0" smtClean="0">
                <a:latin typeface="Arial" pitchFamily="34" charset="0"/>
              </a:rPr>
              <a:t>How can you stay informed?</a:t>
            </a:r>
            <a:endParaRPr lang="en-US" dirty="0">
              <a:latin typeface="Arial" pitchFamily="34" charset="0"/>
            </a:endParaRPr>
          </a:p>
        </p:txBody>
      </p:sp>
      <p:pic>
        <p:nvPicPr>
          <p:cNvPr id="5122" name="Picture 2" descr="Follow WAStateAuditor on Twitter">
            <a:hlinkClick r:id="rId3"/>
          </p:cNvPr>
          <p:cNvPicPr>
            <a:picLocks noChangeAspect="1" noChangeArrowheads="1"/>
          </p:cNvPicPr>
          <p:nvPr/>
        </p:nvPicPr>
        <p:blipFill>
          <a:blip r:embed="rId4" cstate="print"/>
          <a:srcRect/>
          <a:stretch>
            <a:fillRect/>
          </a:stretch>
        </p:blipFill>
        <p:spPr bwMode="auto">
          <a:xfrm>
            <a:off x="876299" y="2362200"/>
            <a:ext cx="1164167" cy="419100"/>
          </a:xfrm>
          <a:prstGeom prst="rect">
            <a:avLst/>
          </a:prstGeom>
          <a:noFill/>
        </p:spPr>
      </p:pic>
    </p:spTree>
    <p:extLst>
      <p:ext uri="{BB962C8B-B14F-4D97-AF65-F5344CB8AC3E}">
        <p14:creationId xmlns:p14="http://schemas.microsoft.com/office/powerpoint/2010/main" xmlns="" val="1304572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32</a:t>
            </a:fld>
            <a:endParaRPr lang="en-US" dirty="0"/>
          </a:p>
        </p:txBody>
      </p:sp>
      <p:sp>
        <p:nvSpPr>
          <p:cNvPr id="4" name="Title 3"/>
          <p:cNvSpPr>
            <a:spLocks noGrp="1"/>
          </p:cNvSpPr>
          <p:nvPr>
            <p:ph type="title"/>
          </p:nvPr>
        </p:nvSpPr>
        <p:spPr bwMode="white"/>
        <p:txBody>
          <a:bodyPr/>
          <a:lstStyle/>
          <a:p>
            <a:r>
              <a:rPr lang="en-US" dirty="0" smtClean="0">
                <a:latin typeface="Arial" pitchFamily="34" charset="0"/>
              </a:rPr>
              <a:t>Contacts</a:t>
            </a:r>
            <a:endParaRPr lang="en-US" dirty="0">
              <a:latin typeface="Arial" pitchFamily="34" charset="0"/>
            </a:endParaRPr>
          </a:p>
        </p:txBody>
      </p:sp>
      <p:sp>
        <p:nvSpPr>
          <p:cNvPr id="12" name="Text Placeholder 8"/>
          <p:cNvSpPr txBox="1">
            <a:spLocks/>
          </p:cNvSpPr>
          <p:nvPr/>
        </p:nvSpPr>
        <p:spPr>
          <a:xfrm>
            <a:off x="1676400" y="2590800"/>
            <a:ext cx="5715000" cy="1295400"/>
          </a:xfrm>
          <a:prstGeom prst="rect">
            <a:avLst/>
          </a:prstGeom>
        </p:spPr>
        <p:txBody>
          <a:bodyPr/>
          <a:lstStyle/>
          <a:p>
            <a:pPr marL="342900" marR="0" lvl="0" indent="-342900" algn="ctr" defTabSz="914400" rtl="0" eaLnBrk="1" fontAlgn="auto" latinLnBrk="0" hangingPunct="1">
              <a:lnSpc>
                <a:spcPct val="100000"/>
              </a:lnSpc>
              <a:spcAft>
                <a:spcPts val="0"/>
              </a:spcAft>
              <a:buClrTx/>
              <a:buSzTx/>
              <a:tabLst/>
              <a:defRPr/>
            </a:pPr>
            <a:r>
              <a:rPr kumimoji="0" lang="en-US" b="1" i="0" u="none" strike="noStrike" kern="1200" cap="none" spc="0" normalizeH="0" baseline="0" noProof="0" dirty="0" smtClean="0">
                <a:ln>
                  <a:noFill/>
                </a:ln>
                <a:solidFill>
                  <a:schemeClr val="tx1"/>
                </a:solidFill>
                <a:effectLst/>
                <a:uLnTx/>
                <a:uFillTx/>
                <a:latin typeface="+mj-lt"/>
              </a:rPr>
              <a:t>Sheri</a:t>
            </a:r>
            <a:r>
              <a:rPr kumimoji="0" lang="en-US" b="1" i="0" u="none" strike="noStrike" kern="1200" cap="none" spc="0" normalizeH="0" noProof="0" dirty="0" smtClean="0">
                <a:ln>
                  <a:noFill/>
                </a:ln>
                <a:solidFill>
                  <a:schemeClr val="tx1"/>
                </a:solidFill>
                <a:effectLst/>
                <a:uLnTx/>
                <a:uFillTx/>
                <a:latin typeface="+mj-lt"/>
              </a:rPr>
              <a:t> Sawyer</a:t>
            </a:r>
            <a:endParaRPr kumimoji="0" lang="en-US" b="1" i="0" u="none" strike="noStrike" kern="1200" cap="none" spc="0" normalizeH="0" baseline="0" noProof="0" dirty="0" smtClean="0">
              <a:ln>
                <a:noFill/>
              </a:ln>
              <a:solidFill>
                <a:schemeClr val="tx1"/>
              </a:solidFill>
              <a:effectLst/>
              <a:uLnTx/>
              <a:uFillTx/>
              <a:latin typeface="+mj-lt"/>
            </a:endParaRPr>
          </a:p>
          <a:p>
            <a:pPr marL="342900" marR="0" lvl="0" indent="-342900" algn="ctr" defTabSz="914400" rtl="0" eaLnBrk="1" fontAlgn="auto" latinLnBrk="0" hangingPunct="1">
              <a:lnSpc>
                <a:spcPct val="100000"/>
              </a:lnSpc>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j-lt"/>
              </a:rPr>
              <a:t>Assistant Director, Local Government</a:t>
            </a:r>
            <a:r>
              <a:rPr kumimoji="0" lang="en-US" b="0" i="0" u="none" strike="noStrike" kern="1200" cap="none" spc="0" normalizeH="0" noProof="0" dirty="0" smtClean="0">
                <a:ln>
                  <a:noFill/>
                </a:ln>
                <a:solidFill>
                  <a:schemeClr val="tx1"/>
                </a:solidFill>
                <a:effectLst/>
                <a:uLnTx/>
                <a:uFillTx/>
                <a:latin typeface="+mj-lt"/>
              </a:rPr>
              <a:t> Performance Center</a:t>
            </a:r>
            <a:endParaRPr kumimoji="0" lang="en-US" b="0" i="0" u="none" strike="noStrike" kern="1200" cap="none" spc="0" normalizeH="0" baseline="0" noProof="0" dirty="0" smtClean="0">
              <a:ln>
                <a:noFill/>
              </a:ln>
              <a:solidFill>
                <a:schemeClr val="tx1"/>
              </a:solidFill>
              <a:effectLst/>
              <a:uLnTx/>
              <a:uFillTx/>
              <a:latin typeface="+mj-lt"/>
            </a:endParaRPr>
          </a:p>
          <a:p>
            <a:pPr marL="342900" marR="0" lvl="0" indent="-342900" algn="ctr" defTabSz="914400" rtl="0" eaLnBrk="1" fontAlgn="auto" latinLnBrk="0" hangingPunct="1">
              <a:lnSpc>
                <a:spcPct val="100000"/>
              </a:lnSpc>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j-lt"/>
              </a:rPr>
              <a:t>(360) 725-9745</a:t>
            </a:r>
          </a:p>
          <a:p>
            <a:pPr marL="342900" marR="0" lvl="0" indent="-342900" algn="ctr" defTabSz="914400" rtl="0" eaLnBrk="1" fontAlgn="auto" latinLnBrk="0" hangingPunct="1">
              <a:lnSpc>
                <a:spcPct val="100000"/>
              </a:lnSpc>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j-lt"/>
                <a:hlinkClick r:id="rId2"/>
              </a:rPr>
              <a:t>Sheri.Sawyer@sao.wa.gov</a:t>
            </a:r>
            <a:endParaRPr kumimoji="0" lang="en-US" b="0" i="0" u="none" strike="noStrike" kern="1200" cap="none" spc="0" normalizeH="0" baseline="0" noProof="0" dirty="0">
              <a:ln>
                <a:noFill/>
              </a:ln>
              <a:solidFill>
                <a:schemeClr val="tx1"/>
              </a:solidFill>
              <a:effectLst/>
              <a:uLnTx/>
              <a:uFillTx/>
              <a:latin typeface="+mj-lt"/>
            </a:endParaRPr>
          </a:p>
        </p:txBody>
      </p:sp>
      <p:sp>
        <p:nvSpPr>
          <p:cNvPr id="13" name="Rectangle 12"/>
          <p:cNvSpPr/>
          <p:nvPr/>
        </p:nvSpPr>
        <p:spPr>
          <a:xfrm>
            <a:off x="228600" y="5638800"/>
            <a:ext cx="5257800" cy="630942"/>
          </a:xfrm>
          <a:prstGeom prst="rect">
            <a:avLst/>
          </a:prstGeom>
        </p:spPr>
        <p:txBody>
          <a:bodyPr wrap="square">
            <a:spAutoFit/>
          </a:bodyPr>
          <a:lstStyle/>
          <a:p>
            <a:pPr>
              <a:lnSpc>
                <a:spcPct val="150000"/>
              </a:lnSpc>
            </a:pPr>
            <a:r>
              <a:rPr lang="en-US" sz="1400" b="1" dirty="0" smtClean="0">
                <a:latin typeface="+mj-lt"/>
              </a:rPr>
              <a:t>Website:</a:t>
            </a:r>
            <a:r>
              <a:rPr lang="en-US" sz="1400" dirty="0" smtClean="0">
                <a:latin typeface="+mj-lt"/>
              </a:rPr>
              <a:t> </a:t>
            </a:r>
            <a:r>
              <a:rPr lang="en-US" sz="1400" b="1" dirty="0" smtClean="0">
                <a:latin typeface="+mj-lt"/>
                <a:hlinkClick r:id="rId3"/>
              </a:rPr>
              <a:t>www.sao.wa.gov</a:t>
            </a:r>
            <a:endParaRPr lang="en-US" sz="1400" b="1" dirty="0" smtClean="0">
              <a:latin typeface="+mj-lt"/>
            </a:endParaRPr>
          </a:p>
          <a:p>
            <a:r>
              <a:rPr lang="en-US" sz="1400" b="1" dirty="0" smtClean="0">
                <a:latin typeface="+mj-lt"/>
              </a:rPr>
              <a:t>Twitter: </a:t>
            </a:r>
            <a:r>
              <a:rPr lang="en-US" sz="1400" b="1" dirty="0" smtClean="0">
                <a:latin typeface="+mj-lt"/>
                <a:hlinkClick r:id="rId4"/>
              </a:rPr>
              <a:t>www.twitter.com/LocalGovPerform</a:t>
            </a:r>
            <a:r>
              <a:rPr lang="en-US" sz="1400" b="1" dirty="0" smtClean="0">
                <a:latin typeface="+mj-lt"/>
              </a:rPr>
              <a:t> </a:t>
            </a:r>
          </a:p>
        </p:txBody>
      </p:sp>
      <p:sp>
        <p:nvSpPr>
          <p:cNvPr id="16" name="Rectangle 15"/>
          <p:cNvSpPr/>
          <p:nvPr/>
        </p:nvSpPr>
        <p:spPr>
          <a:xfrm>
            <a:off x="2286000" y="990600"/>
            <a:ext cx="4572000" cy="1323439"/>
          </a:xfrm>
          <a:prstGeom prst="rect">
            <a:avLst/>
          </a:prstGeom>
        </p:spPr>
        <p:txBody>
          <a:bodyPr>
            <a:spAutoFit/>
          </a:bodyPr>
          <a:lstStyle/>
          <a:p>
            <a:pPr marL="342900" lvl="0" indent="-342900" algn="ctr">
              <a:defRPr/>
            </a:pPr>
            <a:r>
              <a:rPr lang="en-US" sz="2000" b="1" dirty="0" smtClean="0">
                <a:latin typeface="+mj-lt"/>
              </a:rPr>
              <a:t>Larisa Benson</a:t>
            </a:r>
          </a:p>
          <a:p>
            <a:pPr marL="342900" lvl="0" indent="-342900" algn="ctr">
              <a:defRPr/>
            </a:pPr>
            <a:r>
              <a:rPr lang="en-US" sz="2000" dirty="0" smtClean="0">
                <a:latin typeface="+mj-lt"/>
              </a:rPr>
              <a:t>Director of Performance Audit</a:t>
            </a:r>
          </a:p>
          <a:p>
            <a:pPr marL="342900" lvl="0" indent="-342900" algn="ctr">
              <a:defRPr/>
            </a:pPr>
            <a:r>
              <a:rPr lang="en-US" sz="2000" dirty="0" smtClean="0">
                <a:latin typeface="+mj-lt"/>
              </a:rPr>
              <a:t>(360) 725-9720</a:t>
            </a:r>
          </a:p>
          <a:p>
            <a:pPr marL="342900" lvl="0" indent="-342900" algn="ctr">
              <a:defRPr/>
            </a:pPr>
            <a:r>
              <a:rPr lang="en-US" sz="2000" dirty="0" smtClean="0">
                <a:latin typeface="+mj-lt"/>
                <a:hlinkClick r:id="rId5"/>
              </a:rPr>
              <a:t>Larisa.Benson@sao.wa.gov</a:t>
            </a:r>
            <a:endParaRPr lang="en-US" sz="2000" dirty="0" smtClean="0">
              <a:latin typeface="+mj-lt"/>
            </a:endParaRPr>
          </a:p>
        </p:txBody>
      </p:sp>
      <p:sp>
        <p:nvSpPr>
          <p:cNvPr id="7" name="Text Placeholder 8"/>
          <p:cNvSpPr txBox="1">
            <a:spLocks/>
          </p:cNvSpPr>
          <p:nvPr/>
        </p:nvSpPr>
        <p:spPr>
          <a:xfrm>
            <a:off x="2590800" y="4114800"/>
            <a:ext cx="4038600" cy="1295400"/>
          </a:xfrm>
          <a:prstGeom prst="rect">
            <a:avLst/>
          </a:prstGeom>
        </p:spPr>
        <p:txBody>
          <a:bodyPr/>
          <a:lstStyle/>
          <a:p>
            <a:pPr marL="342900" marR="0" lvl="0" indent="-342900" algn="ctr" defTabSz="914400" rtl="0" eaLnBrk="1" fontAlgn="auto" latinLnBrk="0" hangingPunct="1">
              <a:lnSpc>
                <a:spcPct val="100000"/>
              </a:lnSpc>
              <a:spcAft>
                <a:spcPts val="0"/>
              </a:spcAft>
              <a:buClrTx/>
              <a:buSzTx/>
              <a:tabLst/>
              <a:defRPr/>
            </a:pPr>
            <a:r>
              <a:rPr kumimoji="0" lang="en-US" b="1" i="0" u="none" strike="noStrike" kern="1200" cap="none" spc="0" normalizeH="0" baseline="0" noProof="0" dirty="0" smtClean="0">
                <a:ln>
                  <a:noFill/>
                </a:ln>
                <a:solidFill>
                  <a:schemeClr val="tx1"/>
                </a:solidFill>
                <a:effectLst/>
                <a:uLnTx/>
                <a:uFillTx/>
                <a:latin typeface="+mj-lt"/>
              </a:rPr>
              <a:t>Roxanne Lowe</a:t>
            </a:r>
          </a:p>
          <a:p>
            <a:pPr marL="342900" marR="0" lvl="0" indent="-342900" algn="ctr" defTabSz="914400" rtl="0" eaLnBrk="1" fontAlgn="auto" latinLnBrk="0" hangingPunct="1">
              <a:lnSpc>
                <a:spcPct val="100000"/>
              </a:lnSpc>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j-lt"/>
              </a:rPr>
              <a:t>Project Coordinator</a:t>
            </a:r>
          </a:p>
          <a:p>
            <a:pPr marL="342900" marR="0" lvl="0" indent="-342900" algn="ctr" defTabSz="914400" rtl="0" eaLnBrk="1" fontAlgn="auto" latinLnBrk="0" hangingPunct="1">
              <a:lnSpc>
                <a:spcPct val="100000"/>
              </a:lnSpc>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j-lt"/>
              </a:rPr>
              <a:t>(360) 725-9722</a:t>
            </a:r>
            <a:r>
              <a:rPr kumimoji="0" lang="en-US" b="0" i="0" u="none" strike="noStrike" kern="1200" cap="none" spc="0" normalizeH="0" noProof="0" dirty="0" smtClean="0">
                <a:ln>
                  <a:noFill/>
                </a:ln>
                <a:solidFill>
                  <a:schemeClr val="tx1"/>
                </a:solidFill>
                <a:effectLst/>
                <a:uLnTx/>
                <a:uFillTx/>
                <a:latin typeface="+mj-lt"/>
              </a:rPr>
              <a:t> </a:t>
            </a:r>
            <a:endParaRPr lang="en-US" dirty="0" smtClean="0">
              <a:latin typeface="+mj-lt"/>
            </a:endParaRPr>
          </a:p>
          <a:p>
            <a:pPr marL="342900" marR="0" lvl="0" indent="-342900" algn="ctr" defTabSz="914400" rtl="0" eaLnBrk="1" fontAlgn="auto" latinLnBrk="0" hangingPunct="1">
              <a:lnSpc>
                <a:spcPct val="100000"/>
              </a:lnSpc>
              <a:spcAft>
                <a:spcPts val="0"/>
              </a:spcAft>
              <a:buClrTx/>
              <a:buSzTx/>
              <a:tabLst/>
              <a:defRPr/>
            </a:pPr>
            <a:r>
              <a:rPr lang="en-US" dirty="0" smtClean="0">
                <a:latin typeface="+mj-lt"/>
                <a:hlinkClick r:id="rId6"/>
              </a:rPr>
              <a:t>Roxanne.Lowe@sao.wa.gov</a:t>
            </a:r>
            <a:endParaRPr lang="en-US" dirty="0" smtClean="0">
              <a:latin typeface="+mj-lt"/>
            </a:endParaRPr>
          </a:p>
          <a:p>
            <a:pPr marL="342900" marR="0" lvl="0" indent="-342900" algn="ctr" defTabSz="914400" rtl="0" eaLnBrk="1" fontAlgn="auto" latinLnBrk="0" hangingPunct="1">
              <a:lnSpc>
                <a:spcPct val="100000"/>
              </a:lnSpc>
              <a:spcAft>
                <a:spcPts val="0"/>
              </a:spcAft>
              <a:buClrTx/>
              <a:buSzTx/>
              <a:tabLst/>
              <a:defRPr/>
            </a:pPr>
            <a:endParaRPr kumimoji="0" lang="en-US" b="0" i="0" u="none" strike="noStrike" kern="1200" cap="none" spc="0" normalizeH="0" baseline="0" noProof="0" dirty="0">
              <a:ln>
                <a:noFill/>
              </a:ln>
              <a:solidFill>
                <a:schemeClr val="tx1"/>
              </a:solidFill>
              <a:effectLst/>
              <a:uLnTx/>
              <a:uFillTx/>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p:txBody>
      </p:sp>
      <p:sp>
        <p:nvSpPr>
          <p:cNvPr id="3" name="Slide Number Placeholder 2"/>
          <p:cNvSpPr>
            <a:spLocks noGrp="1"/>
          </p:cNvSpPr>
          <p:nvPr>
            <p:ph type="sldNum" sz="quarter" idx="12"/>
          </p:nvPr>
        </p:nvSpPr>
        <p:spPr/>
        <p:txBody>
          <a:bodyPr/>
          <a:lstStyle/>
          <a:p>
            <a:fld id="{A85F6288-2281-4162-8032-03A991EC6D7B}" type="slidenum">
              <a:rPr lang="en-US" smtClean="0"/>
              <a:pPr/>
              <a:t>4</a:t>
            </a:fld>
            <a:endParaRPr lang="en-US" dirty="0"/>
          </a:p>
        </p:txBody>
      </p:sp>
      <p:sp>
        <p:nvSpPr>
          <p:cNvPr id="4" name="Title 3"/>
          <p:cNvSpPr>
            <a:spLocks noGrp="1"/>
          </p:cNvSpPr>
          <p:nvPr>
            <p:ph type="title"/>
          </p:nvPr>
        </p:nvSpPr>
        <p:spPr/>
        <p:txBody>
          <a:bodyPr/>
          <a:lstStyle/>
          <a:p>
            <a:r>
              <a:rPr lang="en-US" dirty="0" smtClean="0">
                <a:latin typeface="Arial" pitchFamily="34" charset="0"/>
              </a:rPr>
              <a:t>Auditor roles in Performance Management</a:t>
            </a:r>
            <a:endParaRPr lang="en-US" dirty="0">
              <a:latin typeface="Arial" pitchFamily="34" charset="0"/>
            </a:endParaRPr>
          </a:p>
        </p:txBody>
      </p:sp>
      <p:pic>
        <p:nvPicPr>
          <p:cNvPr id="5" name="Picture 4" descr="AuditorRoles-Graphic.gif"/>
          <p:cNvPicPr>
            <a:picLocks noChangeAspect="1"/>
          </p:cNvPicPr>
          <p:nvPr/>
        </p:nvPicPr>
        <p:blipFill>
          <a:blip r:embed="rId2" cstate="print"/>
          <a:stretch>
            <a:fillRect/>
          </a:stretch>
        </p:blipFill>
        <p:spPr>
          <a:xfrm>
            <a:off x="5257800" y="2133600"/>
            <a:ext cx="3429000" cy="3429000"/>
          </a:xfrm>
          <a:prstGeom prst="rect">
            <a:avLst/>
          </a:prstGeom>
        </p:spPr>
      </p:pic>
      <p:sp>
        <p:nvSpPr>
          <p:cNvPr id="6" name="TextBox 5"/>
          <p:cNvSpPr txBox="1"/>
          <p:nvPr/>
        </p:nvSpPr>
        <p:spPr>
          <a:xfrm>
            <a:off x="1143000" y="5943600"/>
            <a:ext cx="7696200" cy="276999"/>
          </a:xfrm>
          <a:prstGeom prst="rect">
            <a:avLst/>
          </a:prstGeom>
          <a:noFill/>
        </p:spPr>
        <p:txBody>
          <a:bodyPr wrap="square" rtlCol="0">
            <a:spAutoFit/>
          </a:bodyPr>
          <a:lstStyle/>
          <a:p>
            <a:r>
              <a:rPr lang="en-US" sz="1200" i="1" dirty="0" smtClean="0"/>
              <a:t>Source: Framework of Auditor Roles and Practices, </a:t>
            </a:r>
            <a:r>
              <a:rPr lang="en-US" sz="1200" i="1" dirty="0" smtClean="0">
                <a:hlinkClick r:id="rId3"/>
              </a:rPr>
              <a:t>www.auditorroles.org</a:t>
            </a:r>
            <a:r>
              <a:rPr lang="en-US" sz="1200" i="1" dirty="0" smtClean="0"/>
              <a:t>  (Paul Epstein, Stuart </a:t>
            </a:r>
            <a:r>
              <a:rPr lang="en-US" sz="1200" i="1" dirty="0" err="1" smtClean="0"/>
              <a:t>Grifel</a:t>
            </a:r>
            <a:r>
              <a:rPr lang="en-US" sz="1200" i="1" dirty="0" smtClean="0"/>
              <a:t>, Stephen Morgan)</a:t>
            </a:r>
            <a:endParaRPr lang="en-US" i="1" dirty="0"/>
          </a:p>
        </p:txBody>
      </p:sp>
      <p:sp>
        <p:nvSpPr>
          <p:cNvPr id="8" name="TextBox 7"/>
          <p:cNvSpPr txBox="1"/>
          <p:nvPr/>
        </p:nvSpPr>
        <p:spPr>
          <a:xfrm>
            <a:off x="762000" y="1066800"/>
            <a:ext cx="7848600" cy="2985433"/>
          </a:xfrm>
          <a:prstGeom prst="rect">
            <a:avLst/>
          </a:prstGeom>
          <a:noFill/>
        </p:spPr>
        <p:txBody>
          <a:bodyPr wrap="square" rtlCol="0">
            <a:spAutoFit/>
          </a:bodyPr>
          <a:lstStyle/>
          <a:p>
            <a:pPr marL="342900" indent="-342900">
              <a:spcAft>
                <a:spcPts val="1200"/>
              </a:spcAft>
              <a:buAutoNum type="arabicParenR"/>
            </a:pPr>
            <a:r>
              <a:rPr lang="en-US" sz="2400" dirty="0" smtClean="0"/>
              <a:t>Audit performance or performance management systems</a:t>
            </a:r>
          </a:p>
          <a:p>
            <a:pPr marL="342900" indent="-342900">
              <a:spcAft>
                <a:spcPts val="1200"/>
              </a:spcAft>
              <a:buAutoNum type="arabicParenR"/>
            </a:pPr>
            <a:r>
              <a:rPr lang="en-US" sz="2400" dirty="0" smtClean="0"/>
              <a:t>Assess performance information and reports</a:t>
            </a:r>
          </a:p>
          <a:p>
            <a:pPr marL="342900" indent="-342900">
              <a:spcAft>
                <a:spcPts val="1200"/>
              </a:spcAft>
              <a:buAutoNum type="arabicParenR"/>
            </a:pPr>
            <a:r>
              <a:rPr lang="en-US" sz="2400" dirty="0" smtClean="0"/>
              <a:t>Define or measure performance</a:t>
            </a:r>
          </a:p>
          <a:p>
            <a:pPr marL="342900" indent="-342900">
              <a:spcAft>
                <a:spcPts val="1200"/>
              </a:spcAft>
              <a:buAutoNum type="arabicParenR"/>
            </a:pPr>
            <a:r>
              <a:rPr lang="en-US" sz="2400" dirty="0" smtClean="0"/>
              <a:t>Encourage or assist management</a:t>
            </a:r>
          </a:p>
          <a:p>
            <a:pPr marL="342900" indent="-342900">
              <a:spcAft>
                <a:spcPts val="1200"/>
              </a:spcAft>
              <a:buAutoNum type="arabicParenR"/>
            </a:pPr>
            <a:r>
              <a:rPr lang="en-US" sz="2400" dirty="0" smtClean="0"/>
              <a:t>Assist elected officials or citizens</a:t>
            </a:r>
          </a:p>
          <a:p>
            <a:pPr marL="342900" indent="-342900">
              <a:buAutoNum type="arabicParen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05400"/>
          </a:xfrm>
        </p:spPr>
        <p:txBody>
          <a:bodyPr>
            <a:normAutofit fontScale="62500" lnSpcReduction="20000"/>
          </a:bodyPr>
          <a:lstStyle/>
          <a:p>
            <a:pPr>
              <a:lnSpc>
                <a:spcPct val="120000"/>
              </a:lnSpc>
              <a:buNone/>
            </a:pPr>
            <a:r>
              <a:rPr lang="en-US" sz="3800" dirty="0" smtClean="0"/>
              <a:t>	</a:t>
            </a:r>
            <a:r>
              <a:rPr lang="en-US" sz="3800" dirty="0" smtClean="0">
                <a:latin typeface="+mn-lt"/>
              </a:rPr>
              <a:t>The Local Government Performance Center within the State Auditor’s Office offers tools and training to help local leaders who want their governments to work better, cost less, and improve the value of their services to citizens.</a:t>
            </a:r>
            <a:r>
              <a:rPr lang="en-US" sz="4000" dirty="0" smtClean="0">
                <a:latin typeface="+mn-lt"/>
              </a:rPr>
              <a:t/>
            </a:r>
            <a:br>
              <a:rPr lang="en-US" sz="4000" dirty="0" smtClean="0">
                <a:latin typeface="+mn-lt"/>
              </a:rPr>
            </a:br>
            <a:endParaRPr lang="en-US" sz="2200" dirty="0" smtClean="0">
              <a:latin typeface="+mn-lt"/>
            </a:endParaRPr>
          </a:p>
          <a:p>
            <a:pPr marL="917575" lvl="1" indent="-401638">
              <a:lnSpc>
                <a:spcPct val="120000"/>
              </a:lnSpc>
              <a:buFont typeface="+mj-lt"/>
              <a:buAutoNum type="arabicParenR"/>
            </a:pPr>
            <a:r>
              <a:rPr lang="en-US" sz="3800" dirty="0" smtClean="0">
                <a:latin typeface="+mn-lt"/>
              </a:rPr>
              <a:t>An online resource center with tools and examples.</a:t>
            </a:r>
          </a:p>
          <a:p>
            <a:pPr marL="917575" lvl="1" indent="-401638">
              <a:lnSpc>
                <a:spcPct val="120000"/>
              </a:lnSpc>
              <a:buFont typeface="+mj-lt"/>
              <a:buAutoNum type="arabicParenR"/>
            </a:pPr>
            <a:r>
              <a:rPr lang="en-US" sz="3800" dirty="0" smtClean="0">
                <a:latin typeface="+mn-lt"/>
              </a:rPr>
              <a:t>Training on how to improve government services.</a:t>
            </a:r>
          </a:p>
          <a:p>
            <a:pPr marL="917575" lvl="1" indent="-401638">
              <a:lnSpc>
                <a:spcPct val="120000"/>
              </a:lnSpc>
              <a:buFont typeface="+mj-lt"/>
              <a:buAutoNum type="arabicParenR"/>
            </a:pPr>
            <a:r>
              <a:rPr lang="en-US" sz="3800" dirty="0" smtClean="0">
                <a:latin typeface="+mn-lt"/>
              </a:rPr>
              <a:t>Customized on-site training sessions (on request and within available resources).</a:t>
            </a:r>
          </a:p>
          <a:p>
            <a:pPr marL="0" indent="0" algn="ctr">
              <a:lnSpc>
                <a:spcPct val="120000"/>
              </a:lnSpc>
              <a:spcBef>
                <a:spcPts val="2400"/>
              </a:spcBef>
              <a:buNone/>
            </a:pPr>
            <a:r>
              <a:rPr lang="en-US" sz="4600" b="1" dirty="0" smtClean="0">
                <a:latin typeface="+mj-lt"/>
              </a:rPr>
              <a:t>Our goal: better results for citizens and customers at lower cost to government and taxpayers</a:t>
            </a:r>
          </a:p>
        </p:txBody>
      </p:sp>
      <p:sp>
        <p:nvSpPr>
          <p:cNvPr id="3" name="Slide Number Placeholder 2"/>
          <p:cNvSpPr>
            <a:spLocks noGrp="1"/>
          </p:cNvSpPr>
          <p:nvPr>
            <p:ph type="sldNum" sz="quarter" idx="12"/>
          </p:nvPr>
        </p:nvSpPr>
        <p:spPr/>
        <p:txBody>
          <a:bodyPr/>
          <a:lstStyle/>
          <a:p>
            <a:fld id="{A85F6288-2281-4162-8032-03A991EC6D7B}" type="slidenum">
              <a:rPr lang="en-US" smtClean="0"/>
              <a:pPr/>
              <a:t>5</a:t>
            </a:fld>
            <a:endParaRPr lang="en-US" dirty="0"/>
          </a:p>
        </p:txBody>
      </p:sp>
      <p:sp>
        <p:nvSpPr>
          <p:cNvPr id="4" name="Title 3"/>
          <p:cNvSpPr>
            <a:spLocks noGrp="1"/>
          </p:cNvSpPr>
          <p:nvPr>
            <p:ph type="title"/>
          </p:nvPr>
        </p:nvSpPr>
        <p:spPr/>
        <p:txBody>
          <a:bodyPr>
            <a:normAutofit/>
          </a:bodyPr>
          <a:lstStyle/>
          <a:p>
            <a:r>
              <a:rPr lang="en-US" dirty="0" smtClean="0">
                <a:latin typeface="Arial" pitchFamily="34" charset="0"/>
              </a:rPr>
              <a:t>Improved government performance: A shared goal</a:t>
            </a:r>
            <a:endParaRPr lang="en-US" dirty="0">
              <a:latin typeface="Arial" pitchFamily="34" charset="0"/>
            </a:endParaRPr>
          </a:p>
        </p:txBody>
      </p:sp>
    </p:spTree>
    <p:extLst>
      <p:ext uri="{BB962C8B-B14F-4D97-AF65-F5344CB8AC3E}">
        <p14:creationId xmlns:p14="http://schemas.microsoft.com/office/powerpoint/2010/main" xmlns="" val="127787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6</a:t>
            </a:fld>
            <a:endParaRPr lang="en-US" dirty="0"/>
          </a:p>
        </p:txBody>
      </p:sp>
      <p:sp>
        <p:nvSpPr>
          <p:cNvPr id="4" name="Title 3"/>
          <p:cNvSpPr>
            <a:spLocks noGrp="1"/>
          </p:cNvSpPr>
          <p:nvPr>
            <p:ph type="title"/>
          </p:nvPr>
        </p:nvSpPr>
        <p:spPr/>
        <p:txBody>
          <a:bodyPr/>
          <a:lstStyle/>
          <a:p>
            <a:r>
              <a:rPr lang="en-US" dirty="0" smtClean="0"/>
              <a:t>Leadership &amp; technical experts group membership</a:t>
            </a:r>
            <a:endParaRPr lang="en-US" dirty="0"/>
          </a:p>
        </p:txBody>
      </p:sp>
      <p:graphicFrame>
        <p:nvGraphicFramePr>
          <p:cNvPr id="6" name="Table 5"/>
          <p:cNvGraphicFramePr>
            <a:graphicFrameLocks noGrp="1"/>
          </p:cNvGraphicFramePr>
          <p:nvPr/>
        </p:nvGraphicFramePr>
        <p:xfrm>
          <a:off x="762001" y="992765"/>
          <a:ext cx="7619999" cy="3139442"/>
        </p:xfrm>
        <a:graphic>
          <a:graphicData uri="http://schemas.openxmlformats.org/drawingml/2006/table">
            <a:tbl>
              <a:tblPr firstRow="1" bandRow="1">
                <a:tableStyleId>{5C22544A-7EE6-4342-B048-85BDC9FD1C3A}</a:tableStyleId>
              </a:tblPr>
              <a:tblGrid>
                <a:gridCol w="1492578"/>
                <a:gridCol w="2165022"/>
                <a:gridCol w="1448585"/>
                <a:gridCol w="2513814"/>
              </a:tblGrid>
              <a:tr h="278865">
                <a:tc>
                  <a:txBody>
                    <a:bodyPr/>
                    <a:lstStyle/>
                    <a:p>
                      <a:r>
                        <a:rPr lang="en-US" sz="1400" dirty="0" smtClean="0">
                          <a:latin typeface="+mn-lt"/>
                        </a:rPr>
                        <a:t>Name</a:t>
                      </a:r>
                      <a:endParaRPr lang="en-US" sz="1400" dirty="0">
                        <a:latin typeface="+mn-lt"/>
                      </a:endParaRPr>
                    </a:p>
                  </a:txBody>
                  <a:tcPr/>
                </a:tc>
                <a:tc>
                  <a:txBody>
                    <a:bodyPr/>
                    <a:lstStyle/>
                    <a:p>
                      <a:r>
                        <a:rPr lang="en-US" sz="1400" dirty="0" smtClean="0">
                          <a:latin typeface="+mn-lt"/>
                        </a:rPr>
                        <a:t>Affiliation</a:t>
                      </a:r>
                      <a:endParaRPr lang="en-US" sz="1400" dirty="0">
                        <a:latin typeface="+mn-lt"/>
                      </a:endParaRPr>
                    </a:p>
                  </a:txBody>
                  <a:tcPr/>
                </a:tc>
                <a:tc>
                  <a:txBody>
                    <a:bodyPr/>
                    <a:lstStyle/>
                    <a:p>
                      <a:r>
                        <a:rPr lang="en-US" sz="1400" dirty="0" smtClean="0">
                          <a:latin typeface="+mn-lt"/>
                        </a:rPr>
                        <a:t>Name</a:t>
                      </a:r>
                      <a:endParaRPr lang="en-US" sz="1400" dirty="0">
                        <a:latin typeface="+mn-lt"/>
                      </a:endParaRPr>
                    </a:p>
                  </a:txBody>
                  <a:tcPr/>
                </a:tc>
                <a:tc>
                  <a:txBody>
                    <a:bodyPr/>
                    <a:lstStyle/>
                    <a:p>
                      <a:r>
                        <a:rPr lang="en-US" sz="1400" dirty="0" smtClean="0">
                          <a:latin typeface="+mn-lt"/>
                        </a:rPr>
                        <a:t>Affiliation</a:t>
                      </a:r>
                      <a:endParaRPr lang="en-US" sz="1400" dirty="0">
                        <a:latin typeface="+mn-lt"/>
                      </a:endParaRPr>
                    </a:p>
                  </a:txBody>
                  <a:tcPr/>
                </a:tc>
              </a:tr>
              <a:tr h="264248">
                <a:tc>
                  <a:txBody>
                    <a:bodyPr/>
                    <a:lstStyle/>
                    <a:p>
                      <a:pPr>
                        <a:spcAft>
                          <a:spcPts val="0"/>
                        </a:spcAft>
                      </a:pPr>
                      <a:r>
                        <a:rPr lang="en-US" sz="1400" b="1" dirty="0">
                          <a:latin typeface="+mn-lt"/>
                          <a:ea typeface="Times New Roman"/>
                          <a:cs typeface="Calibri"/>
                        </a:rPr>
                        <a:t>Mike Doherty</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Clallam</a:t>
                      </a:r>
                      <a:r>
                        <a:rPr lang="en-US" sz="1400" baseline="0" dirty="0" smtClean="0">
                          <a:latin typeface="+mn-lt"/>
                          <a:ea typeface="Times New Roman"/>
                          <a:cs typeface="Calibri"/>
                        </a:rPr>
                        <a:t> County</a:t>
                      </a:r>
                      <a:endParaRPr lang="en-US" sz="1400" dirty="0">
                        <a:latin typeface="+mn-lt"/>
                        <a:ea typeface="Times New Roman"/>
                        <a:cs typeface="Times New Roman"/>
                      </a:endParaRPr>
                    </a:p>
                  </a:txBody>
                  <a:tcPr marL="68580" marR="68580" marT="0" marB="0" anchor="ctr"/>
                </a:tc>
                <a:tc>
                  <a:txBody>
                    <a:bodyPr/>
                    <a:lstStyle/>
                    <a:p>
                      <a:pPr>
                        <a:spcAft>
                          <a:spcPts val="0"/>
                        </a:spcAft>
                      </a:pPr>
                      <a:r>
                        <a:rPr lang="en-US" sz="1400" b="1" dirty="0">
                          <a:latin typeface="+mn-lt"/>
                          <a:ea typeface="Times New Roman"/>
                          <a:cs typeface="Calibri"/>
                        </a:rPr>
                        <a:t>Charlie Bush</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a:latin typeface="+mn-lt"/>
                          <a:ea typeface="Times New Roman"/>
                          <a:cs typeface="Calibri"/>
                        </a:rPr>
                        <a:t>City </a:t>
                      </a:r>
                      <a:r>
                        <a:rPr lang="en-US" sz="1400" dirty="0" smtClean="0">
                          <a:latin typeface="+mn-lt"/>
                          <a:ea typeface="Times New Roman"/>
                          <a:cs typeface="Calibri"/>
                        </a:rPr>
                        <a:t>of Issaquah</a:t>
                      </a:r>
                      <a:endParaRPr lang="en-US" sz="1400" dirty="0">
                        <a:latin typeface="+mn-lt"/>
                        <a:ea typeface="Times New Roman"/>
                        <a:cs typeface="Times New Roman"/>
                      </a:endParaRPr>
                    </a:p>
                  </a:txBody>
                  <a:tcPr marL="68580" marR="68580" marT="0" marB="0" anchor="ctr"/>
                </a:tc>
              </a:tr>
              <a:tr h="482200">
                <a:tc>
                  <a:txBody>
                    <a:bodyPr/>
                    <a:lstStyle/>
                    <a:p>
                      <a:pPr>
                        <a:spcAft>
                          <a:spcPts val="0"/>
                        </a:spcAft>
                      </a:pPr>
                      <a:r>
                        <a:rPr lang="en-US" sz="1400" b="1" dirty="0">
                          <a:latin typeface="+mn-lt"/>
                          <a:ea typeface="Times New Roman"/>
                          <a:cs typeface="Calibri"/>
                        </a:rPr>
                        <a:t>Helen Price Johnson</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Island</a:t>
                      </a:r>
                      <a:r>
                        <a:rPr lang="en-US" sz="1400" baseline="0" dirty="0" smtClean="0">
                          <a:latin typeface="+mn-lt"/>
                          <a:ea typeface="Times New Roman"/>
                          <a:cs typeface="Calibri"/>
                        </a:rPr>
                        <a:t> County</a:t>
                      </a:r>
                      <a:endParaRPr lang="en-US" sz="1400" dirty="0">
                        <a:latin typeface="+mn-lt"/>
                        <a:ea typeface="Times New Roman"/>
                        <a:cs typeface="Times New Roman"/>
                      </a:endParaRPr>
                    </a:p>
                  </a:txBody>
                  <a:tcPr marL="68580" marR="68580" marT="0" marB="0" anchor="ctr"/>
                </a:tc>
                <a:tc>
                  <a:txBody>
                    <a:bodyPr/>
                    <a:lstStyle/>
                    <a:p>
                      <a:pPr>
                        <a:spcAft>
                          <a:spcPts val="0"/>
                        </a:spcAft>
                      </a:pPr>
                      <a:r>
                        <a:rPr lang="en-US" sz="1400" b="1" dirty="0">
                          <a:latin typeface="+mn-lt"/>
                          <a:ea typeface="Times New Roman"/>
                          <a:cs typeface="Calibri"/>
                        </a:rPr>
                        <a:t>Stacy </a:t>
                      </a:r>
                      <a:r>
                        <a:rPr lang="en-US" sz="1400" b="1" dirty="0" err="1">
                          <a:latin typeface="+mn-lt"/>
                          <a:ea typeface="Times New Roman"/>
                          <a:cs typeface="Calibri"/>
                        </a:rPr>
                        <a:t>Wenzl</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Spokane County</a:t>
                      </a:r>
                      <a:endParaRPr lang="en-US" sz="1400" dirty="0">
                        <a:latin typeface="+mn-lt"/>
                        <a:ea typeface="Times New Roman"/>
                        <a:cs typeface="Times New Roman"/>
                      </a:endParaRPr>
                    </a:p>
                  </a:txBody>
                  <a:tcPr marL="68580" marR="68580" marT="0" marB="0" anchor="ctr"/>
                </a:tc>
              </a:tr>
              <a:tr h="190802">
                <a:tc>
                  <a:txBody>
                    <a:bodyPr/>
                    <a:lstStyle/>
                    <a:p>
                      <a:pPr>
                        <a:spcAft>
                          <a:spcPts val="0"/>
                        </a:spcAft>
                      </a:pPr>
                      <a:r>
                        <a:rPr lang="en-US" sz="1400" b="1" dirty="0">
                          <a:latin typeface="+mn-lt"/>
                          <a:ea typeface="Times New Roman"/>
                          <a:cs typeface="Calibri"/>
                        </a:rPr>
                        <a:t>Kim Krause</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City of Burien</a:t>
                      </a:r>
                      <a:endParaRPr lang="en-US" sz="1400" dirty="0">
                        <a:latin typeface="+mn-lt"/>
                        <a:ea typeface="Times New Roman"/>
                        <a:cs typeface="Times New Roman"/>
                      </a:endParaRPr>
                    </a:p>
                  </a:txBody>
                  <a:tcPr marL="68580" marR="68580" marT="0" marB="0" anchor="ctr"/>
                </a:tc>
                <a:tc>
                  <a:txBody>
                    <a:bodyPr/>
                    <a:lstStyle/>
                    <a:p>
                      <a:pPr>
                        <a:spcAft>
                          <a:spcPts val="0"/>
                        </a:spcAft>
                      </a:pPr>
                      <a:r>
                        <a:rPr lang="en-US" sz="1400" b="1" dirty="0">
                          <a:latin typeface="+mn-lt"/>
                          <a:ea typeface="Times New Roman"/>
                          <a:cs typeface="Calibri"/>
                        </a:rPr>
                        <a:t>Randy </a:t>
                      </a:r>
                      <a:r>
                        <a:rPr lang="en-US" sz="1400" b="1" dirty="0" err="1">
                          <a:latin typeface="+mn-lt"/>
                          <a:ea typeface="Times New Roman"/>
                          <a:cs typeface="Calibri"/>
                        </a:rPr>
                        <a:t>Beehler</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City of Yakima</a:t>
                      </a:r>
                      <a:endParaRPr lang="en-US" sz="1400" dirty="0">
                        <a:latin typeface="+mn-lt"/>
                        <a:ea typeface="Times New Roman"/>
                        <a:cs typeface="Times New Roman"/>
                      </a:endParaRPr>
                    </a:p>
                  </a:txBody>
                  <a:tcPr marL="68580" marR="68580" marT="0" marB="0" anchor="ctr"/>
                </a:tc>
              </a:tr>
              <a:tr h="338149">
                <a:tc>
                  <a:txBody>
                    <a:bodyPr/>
                    <a:lstStyle/>
                    <a:p>
                      <a:pPr>
                        <a:spcAft>
                          <a:spcPts val="0"/>
                        </a:spcAft>
                      </a:pPr>
                      <a:r>
                        <a:rPr lang="en-US" sz="1400" b="1" dirty="0" smtClean="0">
                          <a:latin typeface="+mn-lt"/>
                          <a:ea typeface="Times New Roman"/>
                          <a:cs typeface="Calibri"/>
                        </a:rPr>
                        <a:t>Sheila</a:t>
                      </a:r>
                      <a:r>
                        <a:rPr lang="en-US" sz="1400" b="1" baseline="0" dirty="0" smtClean="0">
                          <a:latin typeface="+mn-lt"/>
                          <a:ea typeface="Times New Roman"/>
                          <a:cs typeface="Calibri"/>
                        </a:rPr>
                        <a:t> Gall</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Assoc.</a:t>
                      </a:r>
                      <a:r>
                        <a:rPr lang="en-US" sz="1400" baseline="0" dirty="0" smtClean="0">
                          <a:latin typeface="+mn-lt"/>
                          <a:ea typeface="Times New Roman"/>
                          <a:cs typeface="Calibri"/>
                        </a:rPr>
                        <a:t> WA Cities</a:t>
                      </a:r>
                      <a:endParaRPr lang="en-US" sz="1400" dirty="0">
                        <a:latin typeface="+mn-lt"/>
                        <a:ea typeface="Times New Roman"/>
                        <a:cs typeface="Times New Roman"/>
                      </a:endParaRPr>
                    </a:p>
                  </a:txBody>
                  <a:tcPr marL="68580" marR="68580" marT="0" marB="0" anchor="ctr"/>
                </a:tc>
                <a:tc>
                  <a:txBody>
                    <a:bodyPr/>
                    <a:lstStyle/>
                    <a:p>
                      <a:pPr>
                        <a:spcAft>
                          <a:spcPts val="0"/>
                        </a:spcAft>
                      </a:pPr>
                      <a:r>
                        <a:rPr lang="en-US" sz="1400" b="1" dirty="0" err="1">
                          <a:latin typeface="+mn-lt"/>
                          <a:ea typeface="Times New Roman"/>
                          <a:cs typeface="Calibri"/>
                        </a:rPr>
                        <a:t>Iwen</a:t>
                      </a:r>
                      <a:r>
                        <a:rPr lang="en-US" sz="1400" b="1" dirty="0">
                          <a:latin typeface="+mn-lt"/>
                          <a:ea typeface="Times New Roman"/>
                          <a:cs typeface="Calibri"/>
                        </a:rPr>
                        <a:t> Wang</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City of Renton</a:t>
                      </a:r>
                      <a:endParaRPr lang="en-US" sz="1400" dirty="0">
                        <a:latin typeface="+mn-lt"/>
                        <a:ea typeface="Times New Roman"/>
                        <a:cs typeface="Times New Roman"/>
                      </a:endParaRPr>
                    </a:p>
                  </a:txBody>
                  <a:tcPr marL="68580" marR="68580" marT="0" marB="0" anchor="ctr"/>
                </a:tc>
              </a:tr>
              <a:tr h="234888">
                <a:tc>
                  <a:txBody>
                    <a:bodyPr/>
                    <a:lstStyle/>
                    <a:p>
                      <a:pPr>
                        <a:spcAft>
                          <a:spcPts val="0"/>
                        </a:spcAft>
                      </a:pPr>
                      <a:r>
                        <a:rPr lang="en-US" sz="1400" b="1" dirty="0">
                          <a:latin typeface="+mn-lt"/>
                          <a:ea typeface="Times New Roman"/>
                          <a:cs typeface="Calibri"/>
                        </a:rPr>
                        <a:t>Cheryl Grant</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City of Chelan</a:t>
                      </a:r>
                      <a:endParaRPr lang="en-US" sz="1400" dirty="0">
                        <a:latin typeface="+mn-lt"/>
                        <a:ea typeface="Times New Roman"/>
                        <a:cs typeface="Times New Roman"/>
                      </a:endParaRPr>
                    </a:p>
                  </a:txBody>
                  <a:tcPr marL="68580" marR="68580" marT="0" marB="0" anchor="ctr"/>
                </a:tc>
                <a:tc>
                  <a:txBody>
                    <a:bodyPr/>
                    <a:lstStyle/>
                    <a:p>
                      <a:pPr>
                        <a:spcAft>
                          <a:spcPts val="0"/>
                        </a:spcAft>
                      </a:pPr>
                      <a:r>
                        <a:rPr lang="en-US" sz="1400" b="1" dirty="0">
                          <a:latin typeface="+mn-lt"/>
                          <a:ea typeface="Times New Roman"/>
                          <a:cs typeface="Calibri"/>
                        </a:rPr>
                        <a:t>Kevin Phelps</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Pierce County</a:t>
                      </a:r>
                      <a:endParaRPr lang="en-US" sz="1400" dirty="0">
                        <a:latin typeface="+mn-lt"/>
                        <a:ea typeface="Times New Roman"/>
                        <a:cs typeface="Times New Roman"/>
                      </a:endParaRPr>
                    </a:p>
                  </a:txBody>
                  <a:tcPr marL="68580" marR="68580" marT="0" marB="0" anchor="ctr"/>
                </a:tc>
              </a:tr>
              <a:tr h="338149">
                <a:tc>
                  <a:txBody>
                    <a:bodyPr/>
                    <a:lstStyle/>
                    <a:p>
                      <a:pPr>
                        <a:spcAft>
                          <a:spcPts val="0"/>
                        </a:spcAft>
                      </a:pPr>
                      <a:r>
                        <a:rPr lang="en-US" sz="1400" b="1" dirty="0">
                          <a:latin typeface="+mn-lt"/>
                          <a:ea typeface="Times New Roman"/>
                          <a:cs typeface="Calibri"/>
                        </a:rPr>
                        <a:t>Marie Mosley</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a:latin typeface="+mn-lt"/>
                          <a:ea typeface="Times New Roman"/>
                          <a:cs typeface="Calibri"/>
                        </a:rPr>
                        <a:t>City </a:t>
                      </a:r>
                      <a:r>
                        <a:rPr lang="en-US" sz="1400" dirty="0" smtClean="0">
                          <a:latin typeface="+mn-lt"/>
                          <a:ea typeface="Times New Roman"/>
                          <a:cs typeface="Calibri"/>
                        </a:rPr>
                        <a:t>of Kennewick</a:t>
                      </a:r>
                      <a:endParaRPr lang="en-US" sz="1400" dirty="0">
                        <a:latin typeface="+mn-lt"/>
                        <a:ea typeface="Times New Roman"/>
                        <a:cs typeface="Times New Roman"/>
                      </a:endParaRPr>
                    </a:p>
                  </a:txBody>
                  <a:tcPr marL="68580" marR="68580" marT="0" marB="0" anchor="ctr"/>
                </a:tc>
                <a:tc>
                  <a:txBody>
                    <a:bodyPr/>
                    <a:lstStyle/>
                    <a:p>
                      <a:pPr>
                        <a:spcAft>
                          <a:spcPts val="0"/>
                        </a:spcAft>
                      </a:pPr>
                      <a:r>
                        <a:rPr lang="en-US" sz="1400" b="1" dirty="0">
                          <a:latin typeface="+mn-lt"/>
                          <a:ea typeface="Times New Roman"/>
                          <a:cs typeface="Calibri"/>
                        </a:rPr>
                        <a:t>Larry Keeton</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Kitsap</a:t>
                      </a:r>
                      <a:r>
                        <a:rPr lang="en-US" sz="1400" baseline="0" dirty="0" smtClean="0">
                          <a:latin typeface="+mn-lt"/>
                          <a:ea typeface="Times New Roman"/>
                          <a:cs typeface="Calibri"/>
                        </a:rPr>
                        <a:t> County</a:t>
                      </a:r>
                      <a:endParaRPr lang="en-US" sz="1400" dirty="0">
                        <a:latin typeface="+mn-lt"/>
                        <a:ea typeface="Times New Roman"/>
                        <a:cs typeface="Times New Roman"/>
                      </a:endParaRPr>
                    </a:p>
                  </a:txBody>
                  <a:tcPr marL="68580" marR="68580" marT="0" marB="0" anchor="ctr"/>
                </a:tc>
              </a:tr>
              <a:tr h="319546">
                <a:tc>
                  <a:txBody>
                    <a:bodyPr/>
                    <a:lstStyle/>
                    <a:p>
                      <a:pPr>
                        <a:spcAft>
                          <a:spcPts val="0"/>
                        </a:spcAft>
                      </a:pPr>
                      <a:r>
                        <a:rPr lang="en-US" sz="1400" b="1" dirty="0">
                          <a:latin typeface="+mn-lt"/>
                          <a:ea typeface="Times New Roman"/>
                          <a:cs typeface="Calibri"/>
                        </a:rPr>
                        <a:t>Doug Schulze</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a:latin typeface="+mn-lt"/>
                          <a:ea typeface="Times New Roman"/>
                          <a:cs typeface="Calibri"/>
                        </a:rPr>
                        <a:t>City </a:t>
                      </a:r>
                      <a:r>
                        <a:rPr lang="en-US" sz="1400" dirty="0" smtClean="0">
                          <a:latin typeface="+mn-lt"/>
                          <a:ea typeface="Times New Roman"/>
                          <a:cs typeface="Calibri"/>
                        </a:rPr>
                        <a:t>of Bainbridge Island</a:t>
                      </a:r>
                      <a:endParaRPr lang="en-US" sz="1400" dirty="0">
                        <a:latin typeface="+mn-lt"/>
                        <a:ea typeface="Times New Roman"/>
                        <a:cs typeface="Times New Roman"/>
                      </a:endParaRPr>
                    </a:p>
                  </a:txBody>
                  <a:tcPr marL="68580" marR="68580" marT="0" marB="0" anchor="ctr"/>
                </a:tc>
                <a:tc>
                  <a:txBody>
                    <a:bodyPr/>
                    <a:lstStyle/>
                    <a:p>
                      <a:pPr>
                        <a:spcAft>
                          <a:spcPts val="0"/>
                        </a:spcAft>
                      </a:pPr>
                      <a:r>
                        <a:rPr lang="en-US" sz="1400" b="1" dirty="0">
                          <a:latin typeface="+mn-lt"/>
                          <a:ea typeface="Times New Roman"/>
                          <a:cs typeface="Calibri"/>
                        </a:rPr>
                        <a:t>Lloyd Tyler</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City</a:t>
                      </a:r>
                      <a:r>
                        <a:rPr lang="en-US" sz="1400" baseline="0" dirty="0" smtClean="0">
                          <a:latin typeface="+mn-lt"/>
                          <a:ea typeface="Times New Roman"/>
                          <a:cs typeface="Calibri"/>
                        </a:rPr>
                        <a:t> of Vancouver</a:t>
                      </a:r>
                      <a:endParaRPr lang="en-US" sz="1400" dirty="0">
                        <a:latin typeface="+mn-lt"/>
                        <a:ea typeface="Times New Roman"/>
                        <a:cs typeface="Times New Roman"/>
                      </a:endParaRPr>
                    </a:p>
                  </a:txBody>
                  <a:tcPr marL="68580" marR="68580" marT="0" marB="0" anchor="ctr"/>
                </a:tc>
              </a:tr>
              <a:tr h="190802">
                <a:tc>
                  <a:txBody>
                    <a:bodyPr/>
                    <a:lstStyle/>
                    <a:p>
                      <a:pPr>
                        <a:spcAft>
                          <a:spcPts val="0"/>
                        </a:spcAft>
                      </a:pPr>
                      <a:r>
                        <a:rPr lang="en-US" sz="1400" b="1" dirty="0">
                          <a:latin typeface="+mn-lt"/>
                          <a:ea typeface="Times New Roman"/>
                          <a:cs typeface="Calibri"/>
                        </a:rPr>
                        <a:t>Kent Cash</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Cowlitz County</a:t>
                      </a:r>
                      <a:endParaRPr lang="en-US" sz="1400" dirty="0">
                        <a:latin typeface="+mn-lt"/>
                        <a:ea typeface="Times New Roman"/>
                        <a:cs typeface="Times New Roman"/>
                      </a:endParaRPr>
                    </a:p>
                  </a:txBody>
                  <a:tcPr marL="68580" marR="68580" marT="0" marB="0" anchor="ctr"/>
                </a:tc>
                <a:tc>
                  <a:txBody>
                    <a:bodyPr/>
                    <a:lstStyle/>
                    <a:p>
                      <a:pPr>
                        <a:spcAft>
                          <a:spcPts val="0"/>
                        </a:spcAft>
                      </a:pPr>
                      <a:r>
                        <a:rPr lang="en-US" sz="1400" b="1" dirty="0">
                          <a:latin typeface="+mn-lt"/>
                          <a:ea typeface="Times New Roman"/>
                          <a:cs typeface="Calibri"/>
                        </a:rPr>
                        <a:t>Chuck Johnson</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a:latin typeface="+mn-lt"/>
                          <a:ea typeface="Times New Roman"/>
                          <a:cs typeface="Calibri"/>
                        </a:rPr>
                        <a:t>Councilmember</a:t>
                      </a:r>
                      <a:endParaRPr lang="en-US" sz="1400" dirty="0">
                        <a:latin typeface="+mn-lt"/>
                        <a:ea typeface="Times New Roman"/>
                        <a:cs typeface="Times New Roman"/>
                      </a:endParaRPr>
                    </a:p>
                  </a:txBody>
                  <a:tcPr marL="68580" marR="68580" marT="0" marB="0" anchor="ctr"/>
                </a:tc>
              </a:tr>
              <a:tr h="190802">
                <a:tc>
                  <a:txBody>
                    <a:bodyPr/>
                    <a:lstStyle/>
                    <a:p>
                      <a:pPr>
                        <a:spcAft>
                          <a:spcPts val="0"/>
                        </a:spcAft>
                      </a:pPr>
                      <a:r>
                        <a:rPr lang="en-US" sz="1400" b="1" dirty="0">
                          <a:latin typeface="+mn-lt"/>
                          <a:ea typeface="Times New Roman"/>
                          <a:cs typeface="Calibri"/>
                        </a:rPr>
                        <a:t>Henry Hash</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Skagit County</a:t>
                      </a:r>
                      <a:endParaRPr lang="en-US" sz="1400" dirty="0">
                        <a:latin typeface="+mn-lt"/>
                        <a:ea typeface="Times New Roman"/>
                        <a:cs typeface="Times New Roman"/>
                      </a:endParaRPr>
                    </a:p>
                  </a:txBody>
                  <a:tcPr marL="68580" marR="68580" marT="0" marB="0" anchor="ctr"/>
                </a:tc>
                <a:tc>
                  <a:txBody>
                    <a:bodyPr/>
                    <a:lstStyle/>
                    <a:p>
                      <a:pPr>
                        <a:spcAft>
                          <a:spcPts val="0"/>
                        </a:spcAft>
                      </a:pPr>
                      <a:r>
                        <a:rPr lang="en-US" sz="1400" b="1" dirty="0">
                          <a:latin typeface="+mn-lt"/>
                          <a:ea typeface="Times New Roman"/>
                          <a:cs typeface="Calibri"/>
                        </a:rPr>
                        <a:t>Dean Maxwell</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City of Anacortes</a:t>
                      </a:r>
                      <a:endParaRPr lang="en-US" sz="1400" dirty="0">
                        <a:latin typeface="+mn-lt"/>
                        <a:ea typeface="Times New Roman"/>
                        <a:cs typeface="Times New Roman"/>
                      </a:endParaRPr>
                    </a:p>
                  </a:txBody>
                  <a:tcPr marL="68580" marR="68580" marT="0" marB="0" anchor="ctr"/>
                </a:tc>
              </a:tr>
              <a:tr h="217382">
                <a:tc>
                  <a:txBody>
                    <a:bodyPr/>
                    <a:lstStyle/>
                    <a:p>
                      <a:pPr>
                        <a:spcAft>
                          <a:spcPts val="0"/>
                        </a:spcAft>
                      </a:pPr>
                      <a:r>
                        <a:rPr lang="en-US" sz="1400" b="1" dirty="0">
                          <a:latin typeface="+mn-lt"/>
                          <a:ea typeface="Times New Roman"/>
                          <a:cs typeface="Calibri"/>
                        </a:rPr>
                        <a:t>Bud Hover</a:t>
                      </a:r>
                      <a:endParaRPr lang="en-US" sz="1400" b="1" dirty="0">
                        <a:latin typeface="+mn-lt"/>
                        <a:ea typeface="Times New Roman"/>
                        <a:cs typeface="Times New Roman"/>
                      </a:endParaRPr>
                    </a:p>
                  </a:txBody>
                  <a:tcPr marL="68580" marR="68580" marT="0" marB="0" anchor="ctr"/>
                </a:tc>
                <a:tc>
                  <a:txBody>
                    <a:bodyPr/>
                    <a:lstStyle/>
                    <a:p>
                      <a:pPr>
                        <a:spcAft>
                          <a:spcPts val="0"/>
                        </a:spcAft>
                      </a:pPr>
                      <a:r>
                        <a:rPr lang="en-US" sz="1400" dirty="0" smtClean="0">
                          <a:latin typeface="+mn-lt"/>
                          <a:ea typeface="Times New Roman"/>
                          <a:cs typeface="Calibri"/>
                        </a:rPr>
                        <a:t>Okanogan County</a:t>
                      </a:r>
                      <a:endParaRPr lang="en-US" sz="1400" dirty="0">
                        <a:latin typeface="+mn-lt"/>
                        <a:ea typeface="Times New Roman"/>
                        <a:cs typeface="Times New Roman"/>
                      </a:endParaRPr>
                    </a:p>
                  </a:txBody>
                  <a:tcPr marL="68580" marR="68580" marT="0" marB="0" anchor="ctr"/>
                </a:tc>
                <a:tc>
                  <a:txBody>
                    <a:bodyPr/>
                    <a:lstStyle/>
                    <a:p>
                      <a:endParaRPr lang="en-US" sz="1400" dirty="0"/>
                    </a:p>
                  </a:txBody>
                  <a:tcPr marL="68580" marR="68580" marT="0" marB="0" anchor="ctr"/>
                </a:tc>
                <a:tc>
                  <a:txBody>
                    <a:bodyPr/>
                    <a:lstStyle/>
                    <a:p>
                      <a:endParaRPr lang="en-US" sz="1400" dirty="0"/>
                    </a:p>
                  </a:txBody>
                  <a:tcPr marL="68580" marR="68580" marT="0" marB="0" anchor="ctr"/>
                </a:tc>
              </a:tr>
            </a:tbl>
          </a:graphicData>
        </a:graphic>
      </p:graphicFrame>
      <p:graphicFrame>
        <p:nvGraphicFramePr>
          <p:cNvPr id="7" name="Table 6"/>
          <p:cNvGraphicFramePr>
            <a:graphicFrameLocks noGrp="1"/>
          </p:cNvGraphicFramePr>
          <p:nvPr/>
        </p:nvGraphicFramePr>
        <p:xfrm>
          <a:off x="762000" y="4387683"/>
          <a:ext cx="7619999" cy="1811306"/>
        </p:xfrm>
        <a:graphic>
          <a:graphicData uri="http://schemas.openxmlformats.org/drawingml/2006/table">
            <a:tbl>
              <a:tblPr firstRow="1" bandRow="1">
                <a:tableStyleId>{5C22544A-7EE6-4342-B048-85BDC9FD1C3A}</a:tableStyleId>
              </a:tblPr>
              <a:tblGrid>
                <a:gridCol w="1492577"/>
                <a:gridCol w="2241223"/>
                <a:gridCol w="1372385"/>
                <a:gridCol w="2513814"/>
              </a:tblGrid>
              <a:tr h="277669">
                <a:tc>
                  <a:txBody>
                    <a:bodyPr/>
                    <a:lstStyle/>
                    <a:p>
                      <a:r>
                        <a:rPr lang="en-US" sz="1300" dirty="0" smtClean="0">
                          <a:latin typeface="+mn-lt"/>
                        </a:rPr>
                        <a:t>Name</a:t>
                      </a:r>
                      <a:endParaRPr lang="en-US" sz="1300" dirty="0">
                        <a:latin typeface="+mn-lt"/>
                      </a:endParaRPr>
                    </a:p>
                  </a:txBody>
                  <a:tcPr/>
                </a:tc>
                <a:tc>
                  <a:txBody>
                    <a:bodyPr/>
                    <a:lstStyle/>
                    <a:p>
                      <a:r>
                        <a:rPr lang="en-US" sz="1300" dirty="0" smtClean="0">
                          <a:latin typeface="+mn-lt"/>
                        </a:rPr>
                        <a:t>Affiliation</a:t>
                      </a:r>
                      <a:endParaRPr lang="en-US" sz="1300" dirty="0">
                        <a:latin typeface="+mn-lt"/>
                      </a:endParaRPr>
                    </a:p>
                  </a:txBody>
                  <a:tcPr/>
                </a:tc>
                <a:tc>
                  <a:txBody>
                    <a:bodyPr/>
                    <a:lstStyle/>
                    <a:p>
                      <a:r>
                        <a:rPr lang="en-US" sz="1300" dirty="0" smtClean="0">
                          <a:latin typeface="+mn-lt"/>
                        </a:rPr>
                        <a:t>Name</a:t>
                      </a:r>
                      <a:endParaRPr lang="en-US" sz="1300" dirty="0">
                        <a:latin typeface="+mn-lt"/>
                      </a:endParaRPr>
                    </a:p>
                  </a:txBody>
                  <a:tcPr/>
                </a:tc>
                <a:tc>
                  <a:txBody>
                    <a:bodyPr/>
                    <a:lstStyle/>
                    <a:p>
                      <a:r>
                        <a:rPr lang="en-US" sz="1300" dirty="0" smtClean="0">
                          <a:latin typeface="+mn-lt"/>
                        </a:rPr>
                        <a:t>Affiliation</a:t>
                      </a:r>
                      <a:endParaRPr lang="en-US" sz="1300" dirty="0">
                        <a:latin typeface="+mn-lt"/>
                      </a:endParaRPr>
                    </a:p>
                  </a:txBody>
                  <a:tcPr/>
                </a:tc>
              </a:tr>
              <a:tr h="303358">
                <a:tc>
                  <a:txBody>
                    <a:bodyPr/>
                    <a:lstStyle/>
                    <a:p>
                      <a:pPr>
                        <a:spcAft>
                          <a:spcPts val="0"/>
                        </a:spcAft>
                      </a:pPr>
                      <a:r>
                        <a:rPr lang="en-US" sz="1300" b="1" dirty="0">
                          <a:latin typeface="+mn-lt"/>
                          <a:ea typeface="Times New Roman"/>
                          <a:cs typeface="Calibri"/>
                        </a:rPr>
                        <a:t>Mike Bailey</a:t>
                      </a:r>
                      <a:endParaRPr lang="en-US" sz="1300" b="1" dirty="0">
                        <a:latin typeface="+mn-lt"/>
                        <a:ea typeface="Times New Roman"/>
                        <a:cs typeface="Times New Roman"/>
                      </a:endParaRPr>
                    </a:p>
                  </a:txBody>
                  <a:tcPr marL="68580" marR="68580" marT="0" marB="0" anchor="ctr"/>
                </a:tc>
                <a:tc>
                  <a:txBody>
                    <a:bodyPr/>
                    <a:lstStyle/>
                    <a:p>
                      <a:pPr>
                        <a:spcAft>
                          <a:spcPts val="0"/>
                        </a:spcAft>
                      </a:pPr>
                      <a:r>
                        <a:rPr lang="en-US" sz="1300" dirty="0" smtClean="0">
                          <a:latin typeface="+mn-lt"/>
                          <a:ea typeface="Times New Roman"/>
                          <a:cs typeface="Calibri"/>
                        </a:rPr>
                        <a:t>City of Redmond</a:t>
                      </a:r>
                      <a:endParaRPr lang="en-US" sz="1300" dirty="0">
                        <a:latin typeface="+mn-lt"/>
                        <a:ea typeface="Times New Roman"/>
                        <a:cs typeface="Times New Roman"/>
                      </a:endParaRPr>
                    </a:p>
                  </a:txBody>
                  <a:tcPr marL="68580" marR="68580" marT="0" marB="0" anchor="ctr"/>
                </a:tc>
                <a:tc>
                  <a:txBody>
                    <a:bodyPr/>
                    <a:lstStyle/>
                    <a:p>
                      <a:pPr>
                        <a:spcAft>
                          <a:spcPts val="0"/>
                        </a:spcAft>
                      </a:pPr>
                      <a:r>
                        <a:rPr lang="en-US" sz="1300" b="1" dirty="0">
                          <a:latin typeface="+mn-lt"/>
                          <a:ea typeface="Times New Roman"/>
                          <a:cs typeface="Calibri"/>
                        </a:rPr>
                        <a:t>Patrick Jones</a:t>
                      </a:r>
                      <a:endParaRPr lang="en-US" sz="1300" b="1" dirty="0">
                        <a:latin typeface="+mn-lt"/>
                        <a:ea typeface="Times New Roman"/>
                        <a:cs typeface="Times New Roman"/>
                      </a:endParaRPr>
                    </a:p>
                  </a:txBody>
                  <a:tcPr marL="68580" marR="68580" marT="0" marB="0" anchor="ctr"/>
                </a:tc>
                <a:tc>
                  <a:txBody>
                    <a:bodyPr/>
                    <a:lstStyle/>
                    <a:p>
                      <a:pPr>
                        <a:spcAft>
                          <a:spcPts val="0"/>
                        </a:spcAft>
                      </a:pPr>
                      <a:r>
                        <a:rPr lang="en-US" sz="1300" dirty="0" smtClean="0">
                          <a:latin typeface="+mn-lt"/>
                          <a:ea typeface="Times New Roman"/>
                          <a:cs typeface="Calibri"/>
                        </a:rPr>
                        <a:t>Eastern Washington University</a:t>
                      </a:r>
                      <a:endParaRPr lang="en-US" sz="1300" dirty="0">
                        <a:latin typeface="+mn-lt"/>
                        <a:ea typeface="Times New Roman"/>
                        <a:cs typeface="Times New Roman"/>
                      </a:endParaRPr>
                    </a:p>
                  </a:txBody>
                  <a:tcPr marL="68580" marR="68580" marT="0" marB="0" anchor="ctr"/>
                </a:tc>
              </a:tr>
              <a:tr h="303358">
                <a:tc>
                  <a:txBody>
                    <a:bodyPr/>
                    <a:lstStyle/>
                    <a:p>
                      <a:pPr>
                        <a:spcAft>
                          <a:spcPts val="0"/>
                        </a:spcAft>
                      </a:pPr>
                      <a:r>
                        <a:rPr lang="en-US" sz="1300" b="1" dirty="0">
                          <a:latin typeface="+mn-lt"/>
                          <a:ea typeface="Times New Roman"/>
                          <a:cs typeface="Calibri"/>
                        </a:rPr>
                        <a:t>Ken Smith</a:t>
                      </a:r>
                      <a:endParaRPr lang="en-US" sz="1300" b="1" dirty="0">
                        <a:latin typeface="+mn-lt"/>
                        <a:ea typeface="Times New Roman"/>
                        <a:cs typeface="Times New Roman"/>
                      </a:endParaRPr>
                    </a:p>
                  </a:txBody>
                  <a:tcPr marL="68580" marR="68580" marT="0" marB="0" anchor="ctr"/>
                </a:tc>
                <a:tc>
                  <a:txBody>
                    <a:bodyPr/>
                    <a:lstStyle/>
                    <a:p>
                      <a:pPr>
                        <a:spcAft>
                          <a:spcPts val="0"/>
                        </a:spcAft>
                      </a:pPr>
                      <a:r>
                        <a:rPr lang="en-US" sz="1300" dirty="0" smtClean="0">
                          <a:latin typeface="+mn-lt"/>
                          <a:ea typeface="Times New Roman"/>
                          <a:cs typeface="Times New Roman"/>
                        </a:rPr>
                        <a:t>University</a:t>
                      </a:r>
                      <a:r>
                        <a:rPr lang="en-US" sz="1300" baseline="0" dirty="0" smtClean="0">
                          <a:latin typeface="+mn-lt"/>
                          <a:ea typeface="Times New Roman"/>
                          <a:cs typeface="Times New Roman"/>
                        </a:rPr>
                        <a:t> of Washington</a:t>
                      </a:r>
                      <a:endParaRPr lang="en-US" sz="1300" dirty="0">
                        <a:latin typeface="+mn-lt"/>
                        <a:ea typeface="Times New Roman"/>
                        <a:cs typeface="Times New Roman"/>
                      </a:endParaRPr>
                    </a:p>
                  </a:txBody>
                  <a:tcPr marL="68580" marR="68580" marT="0" marB="0" anchor="ctr"/>
                </a:tc>
                <a:tc>
                  <a:txBody>
                    <a:bodyPr/>
                    <a:lstStyle/>
                    <a:p>
                      <a:pPr>
                        <a:spcAft>
                          <a:spcPts val="0"/>
                        </a:spcAft>
                      </a:pPr>
                      <a:r>
                        <a:rPr lang="en-US" sz="1300" b="1" dirty="0">
                          <a:latin typeface="+mn-lt"/>
                          <a:ea typeface="Times New Roman"/>
                          <a:cs typeface="Calibri"/>
                        </a:rPr>
                        <a:t>Rich Siegel</a:t>
                      </a:r>
                      <a:endParaRPr lang="en-US" sz="1300" b="1" dirty="0">
                        <a:latin typeface="+mn-lt"/>
                        <a:ea typeface="Times New Roman"/>
                        <a:cs typeface="Times New Roman"/>
                      </a:endParaRPr>
                    </a:p>
                  </a:txBody>
                  <a:tcPr marL="68580" marR="68580" marT="0" marB="0" anchor="ctr"/>
                </a:tc>
                <a:tc>
                  <a:txBody>
                    <a:bodyPr/>
                    <a:lstStyle/>
                    <a:p>
                      <a:pPr>
                        <a:spcAft>
                          <a:spcPts val="0"/>
                        </a:spcAft>
                      </a:pPr>
                      <a:r>
                        <a:rPr lang="en-US" sz="1300" dirty="0" smtClean="0">
                          <a:latin typeface="+mn-lt"/>
                          <a:ea typeface="Times New Roman"/>
                          <a:cs typeface="Calibri"/>
                        </a:rPr>
                        <a:t>City of Bellevue</a:t>
                      </a:r>
                      <a:endParaRPr lang="en-US" sz="1300" dirty="0">
                        <a:latin typeface="+mn-lt"/>
                        <a:ea typeface="Times New Roman"/>
                        <a:cs typeface="Times New Roman"/>
                      </a:endParaRPr>
                    </a:p>
                  </a:txBody>
                  <a:tcPr marL="68580" marR="68580" marT="0" marB="0" anchor="ctr"/>
                </a:tc>
              </a:tr>
              <a:tr h="427350">
                <a:tc>
                  <a:txBody>
                    <a:bodyPr/>
                    <a:lstStyle/>
                    <a:p>
                      <a:pPr>
                        <a:spcAft>
                          <a:spcPts val="0"/>
                        </a:spcAft>
                      </a:pPr>
                      <a:r>
                        <a:rPr lang="en-US" sz="1300" b="1" dirty="0">
                          <a:latin typeface="+mn-lt"/>
                          <a:ea typeface="Times New Roman"/>
                          <a:cs typeface="Calibri"/>
                        </a:rPr>
                        <a:t>Gavin Cooley</a:t>
                      </a:r>
                      <a:endParaRPr lang="en-US" sz="1300" b="1" dirty="0">
                        <a:latin typeface="+mn-lt"/>
                        <a:ea typeface="Times New Roman"/>
                        <a:cs typeface="Times New Roman"/>
                      </a:endParaRPr>
                    </a:p>
                  </a:txBody>
                  <a:tcPr marL="68580" marR="68580" marT="0" marB="0" anchor="ctr"/>
                </a:tc>
                <a:tc>
                  <a:txBody>
                    <a:bodyPr/>
                    <a:lstStyle/>
                    <a:p>
                      <a:pPr>
                        <a:spcAft>
                          <a:spcPts val="0"/>
                        </a:spcAft>
                      </a:pPr>
                      <a:r>
                        <a:rPr lang="en-US" sz="1300" dirty="0" smtClean="0">
                          <a:latin typeface="+mn-lt"/>
                          <a:ea typeface="Times New Roman"/>
                          <a:cs typeface="Calibri"/>
                        </a:rPr>
                        <a:t>City of Spokane</a:t>
                      </a:r>
                      <a:endParaRPr lang="en-US" sz="1300" dirty="0">
                        <a:latin typeface="+mn-lt"/>
                        <a:ea typeface="Times New Roman"/>
                        <a:cs typeface="Times New Roman"/>
                      </a:endParaRPr>
                    </a:p>
                  </a:txBody>
                  <a:tcPr marL="68580" marR="68580" marT="0" marB="0" anchor="ctr"/>
                </a:tc>
                <a:tc>
                  <a:txBody>
                    <a:bodyPr/>
                    <a:lstStyle/>
                    <a:p>
                      <a:pPr>
                        <a:spcAft>
                          <a:spcPts val="0"/>
                        </a:spcAft>
                      </a:pPr>
                      <a:r>
                        <a:rPr lang="en-US" sz="1300" b="1" dirty="0">
                          <a:latin typeface="+mn-lt"/>
                          <a:ea typeface="Times New Roman"/>
                          <a:cs typeface="Calibri"/>
                        </a:rPr>
                        <a:t>Tom </a:t>
                      </a:r>
                      <a:r>
                        <a:rPr lang="en-US" sz="1300" b="1" dirty="0" err="1">
                          <a:latin typeface="+mn-lt"/>
                          <a:ea typeface="Times New Roman"/>
                          <a:cs typeface="Calibri"/>
                        </a:rPr>
                        <a:t>Nosack</a:t>
                      </a:r>
                      <a:endParaRPr lang="en-US" sz="1300" b="1" dirty="0">
                        <a:latin typeface="+mn-lt"/>
                        <a:ea typeface="Times New Roman"/>
                        <a:cs typeface="Times New Roman"/>
                      </a:endParaRPr>
                    </a:p>
                  </a:txBody>
                  <a:tcPr marL="68580" marR="68580" marT="0" marB="0" anchor="ctr"/>
                </a:tc>
                <a:tc>
                  <a:txBody>
                    <a:bodyPr/>
                    <a:lstStyle/>
                    <a:p>
                      <a:pPr>
                        <a:spcAft>
                          <a:spcPts val="0"/>
                        </a:spcAft>
                      </a:pPr>
                      <a:r>
                        <a:rPr lang="en-US" sz="1300" dirty="0" smtClean="0">
                          <a:latin typeface="+mn-lt"/>
                          <a:ea typeface="Times New Roman"/>
                          <a:cs typeface="Calibri"/>
                        </a:rPr>
                        <a:t>Clark County</a:t>
                      </a:r>
                      <a:endParaRPr lang="en-US" sz="1300" dirty="0">
                        <a:latin typeface="+mn-lt"/>
                        <a:ea typeface="Times New Roman"/>
                        <a:cs typeface="Times New Roman"/>
                      </a:endParaRPr>
                    </a:p>
                  </a:txBody>
                  <a:tcPr marL="68580" marR="68580" marT="0" marB="0" anchor="ctr"/>
                </a:tc>
              </a:tr>
              <a:tr h="189984">
                <a:tc>
                  <a:txBody>
                    <a:bodyPr/>
                    <a:lstStyle/>
                    <a:p>
                      <a:pPr>
                        <a:spcAft>
                          <a:spcPts val="0"/>
                        </a:spcAft>
                      </a:pPr>
                      <a:r>
                        <a:rPr lang="en-US" sz="1300" b="1" dirty="0">
                          <a:latin typeface="+mn-lt"/>
                          <a:ea typeface="Times New Roman"/>
                          <a:cs typeface="Calibri"/>
                        </a:rPr>
                        <a:t>Robin Campbell</a:t>
                      </a:r>
                      <a:endParaRPr lang="en-US" sz="1300" b="1" dirty="0">
                        <a:latin typeface="+mn-lt"/>
                        <a:ea typeface="Times New Roman"/>
                        <a:cs typeface="Times New Roman"/>
                      </a:endParaRPr>
                    </a:p>
                  </a:txBody>
                  <a:tcPr marL="68580" marR="68580" marT="0" marB="0" anchor="ctr"/>
                </a:tc>
                <a:tc>
                  <a:txBody>
                    <a:bodyPr/>
                    <a:lstStyle/>
                    <a:p>
                      <a:pPr>
                        <a:spcAft>
                          <a:spcPts val="0"/>
                        </a:spcAft>
                      </a:pPr>
                      <a:r>
                        <a:rPr lang="en-US" sz="1300" dirty="0" smtClean="0">
                          <a:latin typeface="+mn-lt"/>
                          <a:ea typeface="Times New Roman"/>
                          <a:cs typeface="Calibri"/>
                        </a:rPr>
                        <a:t>Thurston County</a:t>
                      </a:r>
                      <a:endParaRPr lang="en-US" sz="1300" dirty="0">
                        <a:latin typeface="+mn-lt"/>
                        <a:ea typeface="Times New Roman"/>
                        <a:cs typeface="Times New Roman"/>
                      </a:endParaRPr>
                    </a:p>
                  </a:txBody>
                  <a:tcPr marL="68580" marR="68580" marT="0" marB="0" anchor="ctr"/>
                </a:tc>
                <a:tc>
                  <a:txBody>
                    <a:bodyPr/>
                    <a:lstStyle/>
                    <a:p>
                      <a:pPr>
                        <a:spcAft>
                          <a:spcPts val="0"/>
                        </a:spcAft>
                      </a:pPr>
                      <a:r>
                        <a:rPr lang="en-US" sz="1300" b="1" dirty="0">
                          <a:latin typeface="+mn-lt"/>
                          <a:ea typeface="Times New Roman"/>
                          <a:cs typeface="Calibri"/>
                        </a:rPr>
                        <a:t>Steve </a:t>
                      </a:r>
                      <a:r>
                        <a:rPr lang="en-US" sz="1300" b="1" dirty="0" err="1">
                          <a:latin typeface="+mn-lt"/>
                          <a:ea typeface="Times New Roman"/>
                          <a:cs typeface="Calibri"/>
                        </a:rPr>
                        <a:t>Gorcester</a:t>
                      </a:r>
                      <a:endParaRPr lang="en-US" sz="1300" b="1" dirty="0">
                        <a:latin typeface="+mn-lt"/>
                        <a:ea typeface="Times New Roman"/>
                        <a:cs typeface="Times New Roman"/>
                      </a:endParaRPr>
                    </a:p>
                  </a:txBody>
                  <a:tcPr marL="68580" marR="68580" marT="0" marB="0" anchor="ctr"/>
                </a:tc>
                <a:tc>
                  <a:txBody>
                    <a:bodyPr/>
                    <a:lstStyle/>
                    <a:p>
                      <a:pPr>
                        <a:spcAft>
                          <a:spcPts val="0"/>
                        </a:spcAft>
                      </a:pPr>
                      <a:r>
                        <a:rPr lang="en-US" sz="1300" dirty="0" smtClean="0">
                          <a:latin typeface="+mn-lt"/>
                          <a:ea typeface="Times New Roman"/>
                          <a:cs typeface="Calibri"/>
                        </a:rPr>
                        <a:t>Transportation Improvement</a:t>
                      </a:r>
                      <a:r>
                        <a:rPr lang="en-US" sz="1300" baseline="0" dirty="0" smtClean="0">
                          <a:latin typeface="+mn-lt"/>
                          <a:ea typeface="Times New Roman"/>
                          <a:cs typeface="Calibri"/>
                        </a:rPr>
                        <a:t> Board</a:t>
                      </a:r>
                      <a:endParaRPr lang="en-US" sz="1300" dirty="0">
                        <a:latin typeface="+mn-lt"/>
                        <a:ea typeface="Times New Roman"/>
                        <a:cs typeface="Times New Roman"/>
                      </a:endParaRPr>
                    </a:p>
                  </a:txBody>
                  <a:tcPr marL="68580" marR="68580" marT="0" marB="0" anchor="ctr"/>
                </a:tc>
              </a:tr>
              <a:tr h="277669">
                <a:tc>
                  <a:txBody>
                    <a:bodyPr/>
                    <a:lstStyle/>
                    <a:p>
                      <a:pPr>
                        <a:spcAft>
                          <a:spcPts val="0"/>
                        </a:spcAft>
                      </a:pPr>
                      <a:r>
                        <a:rPr lang="en-US" sz="1300" b="1" dirty="0">
                          <a:latin typeface="+mn-lt"/>
                          <a:ea typeface="Times New Roman"/>
                          <a:cs typeface="Calibri"/>
                        </a:rPr>
                        <a:t>Michael Jacobson</a:t>
                      </a:r>
                      <a:endParaRPr lang="en-US" sz="1300" b="1" dirty="0">
                        <a:latin typeface="+mn-lt"/>
                        <a:ea typeface="Times New Roman"/>
                        <a:cs typeface="Times New Roman"/>
                      </a:endParaRPr>
                    </a:p>
                  </a:txBody>
                  <a:tcPr marL="68580" marR="68580" marT="0" marB="0" anchor="ctr"/>
                </a:tc>
                <a:tc>
                  <a:txBody>
                    <a:bodyPr/>
                    <a:lstStyle/>
                    <a:p>
                      <a:pPr>
                        <a:spcAft>
                          <a:spcPts val="0"/>
                        </a:spcAft>
                      </a:pPr>
                      <a:r>
                        <a:rPr lang="en-US" sz="1300" dirty="0" smtClean="0">
                          <a:latin typeface="+mn-lt"/>
                          <a:ea typeface="Times New Roman"/>
                          <a:cs typeface="Calibri"/>
                        </a:rPr>
                        <a:t>King County</a:t>
                      </a:r>
                      <a:endParaRPr lang="en-US" sz="1300" dirty="0">
                        <a:latin typeface="+mn-lt"/>
                        <a:ea typeface="Times New Roman"/>
                        <a:cs typeface="Times New Roman"/>
                      </a:endParaRPr>
                    </a:p>
                  </a:txBody>
                  <a:tcPr marL="68580" marR="68580" marT="0" marB="0" anchor="ctr"/>
                </a:tc>
                <a:tc>
                  <a:txBody>
                    <a:bodyPr/>
                    <a:lstStyle/>
                    <a:p>
                      <a:pPr>
                        <a:spcAft>
                          <a:spcPts val="0"/>
                        </a:spcAft>
                      </a:pPr>
                      <a:r>
                        <a:rPr lang="en-US" sz="1300" b="1" dirty="0">
                          <a:latin typeface="+mn-lt"/>
                          <a:ea typeface="Times New Roman"/>
                          <a:cs typeface="Calibri"/>
                        </a:rPr>
                        <a:t>Jim McIntire</a:t>
                      </a:r>
                      <a:endParaRPr lang="en-US" sz="1300" b="1" dirty="0">
                        <a:latin typeface="+mn-lt"/>
                        <a:ea typeface="Times New Roman"/>
                        <a:cs typeface="Times New Roman"/>
                      </a:endParaRPr>
                    </a:p>
                  </a:txBody>
                  <a:tcPr marL="68580" marR="68580" marT="0" marB="0" anchor="ctr"/>
                </a:tc>
                <a:tc>
                  <a:txBody>
                    <a:bodyPr/>
                    <a:lstStyle/>
                    <a:p>
                      <a:r>
                        <a:rPr lang="en-US" sz="1300" dirty="0" smtClean="0">
                          <a:latin typeface="+mn-lt"/>
                          <a:ea typeface="Calibri"/>
                        </a:rPr>
                        <a:t>Clallam County</a:t>
                      </a:r>
                      <a:endParaRPr lang="en-US" sz="1300" dirty="0">
                        <a:latin typeface="+mn-lt"/>
                      </a:endParaRPr>
                    </a:p>
                  </a:txBody>
                  <a:tcPr/>
                </a:tc>
              </a:tr>
            </a:tbl>
          </a:graphicData>
        </a:graphic>
      </p:graphicFrame>
      <p:sp>
        <p:nvSpPr>
          <p:cNvPr id="8" name="Rectangle 7"/>
          <p:cNvSpPr/>
          <p:nvPr/>
        </p:nvSpPr>
        <p:spPr>
          <a:xfrm>
            <a:off x="762000" y="609600"/>
            <a:ext cx="7620000" cy="400110"/>
          </a:xfrm>
          <a:prstGeom prst="rect">
            <a:avLst/>
          </a:prstGeom>
        </p:spPr>
        <p:txBody>
          <a:bodyPr wrap="square">
            <a:spAutoFit/>
          </a:bodyPr>
          <a:lstStyle/>
          <a:p>
            <a:pPr algn="ctr"/>
            <a:r>
              <a:rPr lang="en-US" sz="2000" b="1" dirty="0" smtClean="0">
                <a:latin typeface="+mj-lt"/>
                <a:ea typeface="+mj-ea"/>
                <a:cs typeface="Arial" pitchFamily="34" charset="0"/>
              </a:rPr>
              <a:t>Leadership Group</a:t>
            </a:r>
            <a:endParaRPr lang="en-US" sz="2000" dirty="0">
              <a:latin typeface="+mj-lt"/>
            </a:endParaRPr>
          </a:p>
        </p:txBody>
      </p:sp>
      <p:sp>
        <p:nvSpPr>
          <p:cNvPr id="9" name="Rectangle 8"/>
          <p:cNvSpPr/>
          <p:nvPr/>
        </p:nvSpPr>
        <p:spPr>
          <a:xfrm>
            <a:off x="762000" y="4038600"/>
            <a:ext cx="7620000" cy="400110"/>
          </a:xfrm>
          <a:prstGeom prst="rect">
            <a:avLst/>
          </a:prstGeom>
        </p:spPr>
        <p:txBody>
          <a:bodyPr wrap="square">
            <a:spAutoFit/>
          </a:bodyPr>
          <a:lstStyle/>
          <a:p>
            <a:pPr algn="ctr"/>
            <a:r>
              <a:rPr lang="en-US" sz="2000" b="1" dirty="0" smtClean="0">
                <a:latin typeface="+mj-lt"/>
                <a:ea typeface="+mj-ea"/>
                <a:cs typeface="Arial" pitchFamily="34" charset="0"/>
              </a:rPr>
              <a:t>Technical Experts Group</a:t>
            </a:r>
            <a:endParaRPr lang="en-US" sz="200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7</a:t>
            </a:fld>
            <a:endParaRPr lang="en-US" dirty="0"/>
          </a:p>
        </p:txBody>
      </p:sp>
      <p:sp>
        <p:nvSpPr>
          <p:cNvPr id="4" name="Title 3"/>
          <p:cNvSpPr>
            <a:spLocks noGrp="1"/>
          </p:cNvSpPr>
          <p:nvPr>
            <p:ph type="title"/>
          </p:nvPr>
        </p:nvSpPr>
        <p:spPr/>
        <p:txBody>
          <a:bodyPr/>
          <a:lstStyle/>
          <a:p>
            <a:r>
              <a:rPr lang="en-US" dirty="0" smtClean="0">
                <a:latin typeface="Arial" pitchFamily="34" charset="0"/>
              </a:rPr>
              <a:t>Where to find us on the website</a:t>
            </a:r>
            <a:endParaRPr lang="en-US" dirty="0">
              <a:latin typeface="Arial" pitchFamily="34" charset="0"/>
            </a:endParaRPr>
          </a:p>
        </p:txBody>
      </p:sp>
      <p:pic>
        <p:nvPicPr>
          <p:cNvPr id="6" name="Picture 5" descr="LGPC_WebScreenShot.jpg">
            <a:hlinkClick r:id="rId2"/>
          </p:cNvPr>
          <p:cNvPicPr>
            <a:picLocks noChangeAspect="1"/>
          </p:cNvPicPr>
          <p:nvPr/>
        </p:nvPicPr>
        <p:blipFill>
          <a:blip r:embed="rId3" cstate="print"/>
          <a:stretch>
            <a:fillRect/>
          </a:stretch>
        </p:blipFill>
        <p:spPr>
          <a:xfrm>
            <a:off x="1524000" y="1143000"/>
            <a:ext cx="6207918" cy="511005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676400" y="609600"/>
            <a:ext cx="5829032" cy="523220"/>
          </a:xfrm>
          <a:prstGeom prst="rect">
            <a:avLst/>
          </a:prstGeom>
        </p:spPr>
        <p:txBody>
          <a:bodyPr wrap="none">
            <a:spAutoFit/>
          </a:bodyPr>
          <a:lstStyle/>
          <a:p>
            <a:r>
              <a:rPr lang="en-US" sz="2800" b="1" dirty="0" smtClean="0">
                <a:latin typeface="+mj-lt"/>
                <a:ea typeface="+mj-ea"/>
                <a:cs typeface="Arial" pitchFamily="34" charset="0"/>
              </a:rPr>
              <a:t>www.sao.wa.gov/performancecenter</a:t>
            </a:r>
            <a:endParaRPr lang="en-US"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F6288-2281-4162-8032-03A991EC6D7B}" type="slidenum">
              <a:rPr lang="en-US" smtClean="0"/>
              <a:pPr/>
              <a:t>8</a:t>
            </a:fld>
            <a:endParaRPr lang="en-US" dirty="0"/>
          </a:p>
        </p:txBody>
      </p:sp>
      <p:sp>
        <p:nvSpPr>
          <p:cNvPr id="4" name="Title 3"/>
          <p:cNvSpPr>
            <a:spLocks noGrp="1"/>
          </p:cNvSpPr>
          <p:nvPr>
            <p:ph type="title"/>
          </p:nvPr>
        </p:nvSpPr>
        <p:spPr/>
        <p:txBody>
          <a:bodyPr>
            <a:normAutofit/>
          </a:bodyPr>
          <a:lstStyle/>
          <a:p>
            <a:r>
              <a:rPr lang="en-US" dirty="0" smtClean="0">
                <a:latin typeface="Arial" pitchFamily="34" charset="0"/>
              </a:rPr>
              <a:t>Five examples of what we’re doing</a:t>
            </a:r>
            <a:endParaRPr lang="en-US" dirty="0">
              <a:latin typeface="Arial" pitchFamily="34" charset="0"/>
            </a:endParaRPr>
          </a:p>
        </p:txBody>
      </p:sp>
      <p:sp>
        <p:nvSpPr>
          <p:cNvPr id="5" name="Content Placeholder 4"/>
          <p:cNvSpPr txBox="1">
            <a:spLocks noGrp="1"/>
          </p:cNvSpPr>
          <p:nvPr>
            <p:ph idx="1"/>
          </p:nvPr>
        </p:nvSpPr>
        <p:spPr>
          <a:xfrm>
            <a:off x="457200" y="838200"/>
            <a:ext cx="8229600" cy="5432256"/>
          </a:xfrm>
          <a:prstGeom prst="rect">
            <a:avLst/>
          </a:prstGeom>
          <a:noFill/>
        </p:spPr>
        <p:txBody>
          <a:bodyPr wrap="square" rtlCol="0">
            <a:spAutoFit/>
          </a:bodyPr>
          <a:lstStyle/>
          <a:p>
            <a:pPr lvl="0">
              <a:spcAft>
                <a:spcPts val="600"/>
              </a:spcAft>
              <a:buNone/>
            </a:pPr>
            <a:r>
              <a:rPr lang="en-US" sz="1800" b="1" dirty="0" smtClean="0">
                <a:latin typeface="+mj-lt"/>
              </a:rPr>
              <a:t>1) Staff analysis training and tools</a:t>
            </a:r>
            <a:endParaRPr lang="en-US" sz="1800" dirty="0" smtClean="0">
              <a:latin typeface="+mj-lt"/>
            </a:endParaRPr>
          </a:p>
          <a:p>
            <a:pPr marL="463550" lvl="0" indent="-347663">
              <a:spcAft>
                <a:spcPts val="600"/>
              </a:spcAft>
              <a:buFont typeface="Arial" pitchFamily="34" charset="0"/>
              <a:buChar char="•"/>
            </a:pPr>
            <a:r>
              <a:rPr lang="en-US" sz="1600" dirty="0" smtClean="0">
                <a:latin typeface="+mj-lt"/>
              </a:rPr>
              <a:t>Help government leaders evaluate costs of overtime versus adding staff.</a:t>
            </a:r>
          </a:p>
          <a:p>
            <a:pPr marL="463550" lvl="0" indent="-347663">
              <a:spcAft>
                <a:spcPts val="600"/>
              </a:spcAft>
              <a:buFont typeface="Arial" pitchFamily="34" charset="0"/>
              <a:buChar char="•"/>
            </a:pPr>
            <a:r>
              <a:rPr lang="en-US" sz="1600" dirty="0" smtClean="0">
                <a:latin typeface="+mj-lt"/>
              </a:rPr>
              <a:t>Training formats include classroom style, webinar, and on-site.</a:t>
            </a:r>
          </a:p>
          <a:p>
            <a:pPr lvl="0">
              <a:spcAft>
                <a:spcPts val="600"/>
              </a:spcAft>
              <a:buNone/>
            </a:pPr>
            <a:r>
              <a:rPr lang="en-US" sz="1800" b="1" dirty="0" smtClean="0">
                <a:latin typeface="+mj-lt"/>
              </a:rPr>
              <a:t>2) Turning a completed audit into a management tool</a:t>
            </a:r>
          </a:p>
          <a:p>
            <a:pPr marL="463550" indent="-347663">
              <a:spcAft>
                <a:spcPts val="600"/>
              </a:spcAft>
            </a:pPr>
            <a:r>
              <a:rPr lang="en-US" sz="1600" dirty="0" smtClean="0">
                <a:latin typeface="+mj-lt"/>
              </a:rPr>
              <a:t>Sharing lessons learned from a recent state audit in a checklist format helps governments save money on cell phone costs.</a:t>
            </a:r>
          </a:p>
          <a:p>
            <a:pPr lvl="0">
              <a:spcAft>
                <a:spcPts val="600"/>
              </a:spcAft>
              <a:buNone/>
            </a:pPr>
            <a:r>
              <a:rPr lang="en-US" sz="1800" b="1" dirty="0" smtClean="0">
                <a:latin typeface="+mj-lt"/>
              </a:rPr>
              <a:t>3) Citizen engagement tools and resources</a:t>
            </a:r>
          </a:p>
          <a:p>
            <a:pPr marL="463550" lvl="0" indent="-347663">
              <a:spcAft>
                <a:spcPts val="600"/>
              </a:spcAft>
            </a:pPr>
            <a:r>
              <a:rPr lang="en-US" sz="1600" dirty="0" smtClean="0">
                <a:latin typeface="+mj-lt"/>
              </a:rPr>
              <a:t>Pilot citizen survey project with Walla Walla, creating a model.</a:t>
            </a:r>
          </a:p>
          <a:p>
            <a:pPr marL="463550" lvl="0" indent="-347663">
              <a:spcAft>
                <a:spcPts val="600"/>
              </a:spcAft>
            </a:pPr>
            <a:r>
              <a:rPr lang="en-US" sz="1600" dirty="0" smtClean="0">
                <a:latin typeface="+mj-lt"/>
              </a:rPr>
              <a:t>Training on how to engage citizens and increase transparency.</a:t>
            </a:r>
            <a:endParaRPr lang="en-US" sz="1600" b="1" dirty="0" smtClean="0">
              <a:latin typeface="+mj-lt"/>
            </a:endParaRPr>
          </a:p>
          <a:p>
            <a:pPr lvl="0">
              <a:spcAft>
                <a:spcPts val="600"/>
              </a:spcAft>
              <a:buNone/>
            </a:pPr>
            <a:r>
              <a:rPr lang="en-US" sz="1800" b="1" dirty="0" smtClean="0">
                <a:latin typeface="+mj-lt"/>
              </a:rPr>
              <a:t>4) Performance measure training and assessments</a:t>
            </a:r>
            <a:endParaRPr lang="en-US" sz="1800" dirty="0" smtClean="0">
              <a:latin typeface="+mj-lt"/>
            </a:endParaRPr>
          </a:p>
          <a:p>
            <a:pPr marL="515938" lvl="0" indent="-400050">
              <a:spcAft>
                <a:spcPts val="600"/>
              </a:spcAft>
            </a:pPr>
            <a:r>
              <a:rPr lang="en-US" sz="1600" dirty="0" smtClean="0">
                <a:latin typeface="+mj-lt"/>
              </a:rPr>
              <a:t>Training on performance measures plus auditor assessments of how local governments use performance data and ways they can improve.</a:t>
            </a:r>
          </a:p>
          <a:p>
            <a:pPr lvl="0">
              <a:spcAft>
                <a:spcPts val="600"/>
              </a:spcAft>
              <a:buNone/>
            </a:pPr>
            <a:r>
              <a:rPr lang="en-US" sz="1800" b="1" dirty="0" smtClean="0">
                <a:latin typeface="+mj-lt"/>
              </a:rPr>
              <a:t>5) Demystifying tools like “lean management” </a:t>
            </a:r>
            <a:endParaRPr lang="en-US" sz="1800" dirty="0" smtClean="0">
              <a:latin typeface="+mj-lt"/>
            </a:endParaRPr>
          </a:p>
          <a:p>
            <a:pPr marL="515938" lvl="0" indent="-400050">
              <a:spcAft>
                <a:spcPts val="600"/>
              </a:spcAft>
            </a:pPr>
            <a:r>
              <a:rPr lang="en-US" sz="1600" dirty="0" smtClean="0">
                <a:latin typeface="+mj-lt"/>
              </a:rPr>
              <a:t>Training plus creating a peer-support network to help governments learn and use process improvement methods to develop faster, cheaper delivery systems.</a:t>
            </a:r>
          </a:p>
          <a:p>
            <a:pPr marL="515938" lvl="0" indent="-400050">
              <a:spcAft>
                <a:spcPts val="600"/>
              </a:spcAft>
            </a:pPr>
            <a:r>
              <a:rPr lang="en-US" sz="1600" dirty="0" smtClean="0">
                <a:latin typeface="+mj-lt"/>
              </a:rPr>
              <a:t>“Lean Academy” with Clark, Island, Whatcom, and </a:t>
            </a:r>
            <a:r>
              <a:rPr lang="en-US" sz="1600" smtClean="0">
                <a:latin typeface="+mj-lt"/>
              </a:rPr>
              <a:t>Douglas Counties</a:t>
            </a:r>
            <a:endParaRPr lang="en-US" sz="1600" dirty="0" smtClean="0">
              <a:latin typeface="+mj-lt"/>
            </a:endParaRPr>
          </a:p>
          <a:p>
            <a:pPr marL="515938" lvl="0" indent="-400050">
              <a:spcAft>
                <a:spcPts val="600"/>
              </a:spcAft>
              <a:buNone/>
            </a:pPr>
            <a:endParaRPr lang="en-US" sz="1600" dirty="0" smtClean="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410200"/>
          </a:xfrm>
        </p:spPr>
        <p:txBody>
          <a:bodyPr/>
          <a:lstStyle/>
          <a:p>
            <a:pPr>
              <a:buNone/>
            </a:pPr>
            <a:r>
              <a:rPr lang="en-US" b="1" dirty="0" smtClean="0">
                <a:latin typeface="+mj-lt"/>
              </a:rPr>
              <a:t>Questions local government leaders ask:</a:t>
            </a:r>
          </a:p>
          <a:p>
            <a:pPr marL="0" indent="0">
              <a:buNone/>
            </a:pPr>
            <a:r>
              <a:rPr lang="en-US" sz="2100" dirty="0" smtClean="0">
                <a:latin typeface="+mj-lt"/>
              </a:rPr>
              <a:t>How do we know if we have the right number of staff to cover a post on a 24/7 schedule?</a:t>
            </a:r>
          </a:p>
          <a:p>
            <a:pPr lvl="1"/>
            <a:r>
              <a:rPr lang="en-US" sz="2000" dirty="0" smtClean="0">
                <a:latin typeface="+mj-lt"/>
              </a:rPr>
              <a:t>Calculating an appropriate relief factor</a:t>
            </a:r>
          </a:p>
          <a:p>
            <a:pPr lvl="1"/>
            <a:r>
              <a:rPr lang="en-US" sz="2000" dirty="0" smtClean="0">
                <a:latin typeface="+mj-lt"/>
              </a:rPr>
              <a:t>Anticipating and budgeting for hidden costs</a:t>
            </a:r>
          </a:p>
          <a:p>
            <a:pPr>
              <a:buNone/>
            </a:pPr>
            <a:r>
              <a:rPr lang="en-US" sz="2100" dirty="0" smtClean="0">
                <a:latin typeface="+mj-lt"/>
              </a:rPr>
              <a:t>How do we know if we’re paying too much in overtime?</a:t>
            </a:r>
          </a:p>
          <a:p>
            <a:pPr lvl="1"/>
            <a:r>
              <a:rPr lang="en-US" sz="2000" dirty="0" smtClean="0">
                <a:latin typeface="+mj-lt"/>
              </a:rPr>
              <a:t>Analyzing overtime data: who is using it, and why?</a:t>
            </a:r>
          </a:p>
          <a:p>
            <a:pPr lvl="1"/>
            <a:r>
              <a:rPr lang="en-US" sz="2000" dirty="0" smtClean="0">
                <a:latin typeface="+mj-lt"/>
              </a:rPr>
              <a:t>Correctly calculate and compare the costs of overtime </a:t>
            </a:r>
            <a:r>
              <a:rPr lang="en-US" sz="2000" dirty="0" err="1" smtClean="0">
                <a:latin typeface="+mj-lt"/>
              </a:rPr>
              <a:t>vs</a:t>
            </a:r>
            <a:r>
              <a:rPr lang="en-US" sz="2000" dirty="0" smtClean="0">
                <a:latin typeface="+mj-lt"/>
              </a:rPr>
              <a:t> adding another full or part-time employee</a:t>
            </a:r>
          </a:p>
          <a:p>
            <a:pPr lvl="1"/>
            <a:r>
              <a:rPr lang="en-US" sz="2000" dirty="0" smtClean="0">
                <a:latin typeface="+mj-lt"/>
              </a:rPr>
              <a:t>Tips for monitoring and managing overtime pay</a:t>
            </a:r>
          </a:p>
          <a:p>
            <a:endParaRPr lang="en-US" dirty="0">
              <a:latin typeface="+mj-lt"/>
            </a:endParaRPr>
          </a:p>
        </p:txBody>
      </p:sp>
      <p:sp>
        <p:nvSpPr>
          <p:cNvPr id="3" name="Slide Number Placeholder 2"/>
          <p:cNvSpPr>
            <a:spLocks noGrp="1"/>
          </p:cNvSpPr>
          <p:nvPr>
            <p:ph type="sldNum" sz="quarter" idx="12"/>
          </p:nvPr>
        </p:nvSpPr>
        <p:spPr/>
        <p:txBody>
          <a:bodyPr/>
          <a:lstStyle/>
          <a:p>
            <a:fld id="{A85F6288-2281-4162-8032-03A991EC6D7B}" type="slidenum">
              <a:rPr lang="en-US" smtClean="0"/>
              <a:pPr/>
              <a:t>9</a:t>
            </a:fld>
            <a:endParaRPr lang="en-US" dirty="0"/>
          </a:p>
        </p:txBody>
      </p:sp>
      <p:sp>
        <p:nvSpPr>
          <p:cNvPr id="4" name="Title 3"/>
          <p:cNvSpPr>
            <a:spLocks noGrp="1"/>
          </p:cNvSpPr>
          <p:nvPr>
            <p:ph type="title"/>
          </p:nvPr>
        </p:nvSpPr>
        <p:spPr/>
        <p:txBody>
          <a:bodyPr>
            <a:normAutofit/>
          </a:bodyPr>
          <a:lstStyle/>
          <a:p>
            <a:r>
              <a:rPr lang="en-US" dirty="0" smtClean="0">
                <a:latin typeface="Arial" pitchFamily="34" charset="0"/>
              </a:rPr>
              <a:t>Example 1: Staffing analysis tools &amp; training</a:t>
            </a:r>
            <a:endParaRPr lang="en-US" dirty="0">
              <a:latin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E06B2FBEC54A4D98842C2AE92F9D48" ma:contentTypeVersion="17" ma:contentTypeDescription="Create a new document." ma:contentTypeScope="" ma:versionID="2730f09903892255ed2779a15553b90f">
  <xsd:schema xmlns:xsd="http://www.w3.org/2001/XMLSchema" xmlns:p="http://schemas.microsoft.com/office/2006/metadata/properties" xmlns:ns2="dbe90682-3131-4b15-880e-1c4d125ce7e7" targetNamespace="http://schemas.microsoft.com/office/2006/metadata/properties" ma:root="true" ma:fieldsID="3051c3208de7786efdc8de6b2ba657ba" ns2:_="">
    <xsd:import namespace="dbe90682-3131-4b15-880e-1c4d125ce7e7"/>
    <xsd:element name="properties">
      <xsd:complexType>
        <xsd:sequence>
          <xsd:element name="documentManagement">
            <xsd:complexType>
              <xsd:all>
                <xsd:element ref="ns2:Scheduled_x0020_Date" minOccurs="0"/>
                <xsd:element ref="ns2:Requestor" minOccurs="0"/>
                <xsd:element ref="ns2:Presenter" minOccurs="0"/>
                <xsd:element ref="ns2:Handouts" minOccurs="0"/>
                <xsd:element ref="ns2:Approved" minOccurs="0"/>
                <xsd:element ref="ns2:Format" minOccurs="0"/>
                <xsd:element ref="ns2:Closed" minOccurs="0"/>
                <xsd:element ref="ns2:Notes0" minOccurs="0"/>
              </xsd:all>
            </xsd:complexType>
          </xsd:element>
        </xsd:sequence>
      </xsd:complexType>
    </xsd:element>
  </xsd:schema>
  <xsd:schema xmlns:xsd="http://www.w3.org/2001/XMLSchema" xmlns:dms="http://schemas.microsoft.com/office/2006/documentManagement/types" targetNamespace="dbe90682-3131-4b15-880e-1c4d125ce7e7" elementFormDefault="qualified">
    <xsd:import namespace="http://schemas.microsoft.com/office/2006/documentManagement/types"/>
    <xsd:element name="Scheduled_x0020_Date" ma:index="2" nillable="true" ma:displayName="Scheduled Date" ma:format="DateOnly" ma:internalName="Scheduled_x0020_Date">
      <xsd:simpleType>
        <xsd:restriction base="dms:DateTime"/>
      </xsd:simpleType>
    </xsd:element>
    <xsd:element name="Requestor" ma:index="3" nillable="true" ma:displayName="Requestor" ma:internalName="Requestor">
      <xsd:simpleType>
        <xsd:restriction base="dms:Note"/>
      </xsd:simpleType>
    </xsd:element>
    <xsd:element name="Presenter" ma:index="4" nillable="true" ma:displayName="Presenter" ma:internalName="Presenter">
      <xsd:simpleType>
        <xsd:restriction base="dms:Note"/>
      </xsd:simpleType>
    </xsd:element>
    <xsd:element name="Handouts" ma:index="5" nillable="true" ma:displayName="Handouts" ma:format="Hyperlink" ma:internalName="Handouts">
      <xsd:complexType>
        <xsd:complexContent>
          <xsd:extension base="dms:URL">
            <xsd:sequence>
              <xsd:element name="Url" type="dms:ValidUrl" minOccurs="0" nillable="true"/>
              <xsd:element name="Description" type="xsd:string" nillable="true"/>
            </xsd:sequence>
          </xsd:extension>
        </xsd:complexContent>
      </xsd:complexType>
    </xsd:element>
    <xsd:element name="Approved" ma:index="6" nillable="true" ma:displayName="Bruce/Laura" ma:default="NO" ma:format="Dropdown" ma:internalName="Approved">
      <xsd:simpleType>
        <xsd:restriction base="dms:Choice">
          <xsd:enumeration value="NO"/>
          <xsd:enumeration value="YES"/>
        </xsd:restriction>
      </xsd:simpleType>
    </xsd:element>
    <xsd:element name="Format" ma:index="7" nillable="true" ma:displayName="Sara" ma:default="NO" ma:format="Dropdown" ma:internalName="Format">
      <xsd:simpleType>
        <xsd:restriction base="dms:Choice">
          <xsd:enumeration value="NO"/>
          <xsd:enumeration value="YES"/>
        </xsd:restriction>
      </xsd:simpleType>
    </xsd:element>
    <xsd:element name="Closed" ma:index="8" nillable="true" ma:displayName="Closed" ma:default="NO" ma:format="Dropdown" ma:internalName="Closed">
      <xsd:simpleType>
        <xsd:restriction base="dms:Choice">
          <xsd:enumeration value="NO"/>
          <xsd:enumeration value="YES"/>
        </xsd:restriction>
      </xsd:simpleType>
    </xsd:element>
    <xsd:element name="Notes0" ma:index="9" nillable="true" ma:displayName="Notes" ma:internalName="Notes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ma:readOnly="true"/>
        <xsd:element ref="dc:title" minOccurs="0" maxOccurs="1" ma:index="1" ma:displayName="Topic"/>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Approved xmlns="dbe90682-3131-4b15-880e-1c4d125ce7e7">YES</Approved>
    <Closed xmlns="dbe90682-3131-4b15-880e-1c4d125ce7e7">NO</Closed>
    <Scheduled_x0020_Date xmlns="dbe90682-3131-4b15-880e-1c4d125ce7e7">2013-01-17T00:00:00-08:00</Scheduled_x0020_Date>
    <Handouts xmlns="dbe90682-3131-4b15-880e-1c4d125ce7e7">
      <Url xsi:nil="true"/>
      <Description xsi:nil="true"/>
    </Handouts>
    <Format xmlns="dbe90682-3131-4b15-880e-1c4d125ce7e7">YES</Format>
    <Notes0 xmlns="dbe90682-3131-4b15-880e-1c4d125ce7e7">This is a presentation to auditors about the services we're providing through the Local Government Performance Center. </Notes0>
    <Requestor xmlns="dbe90682-3131-4b15-880e-1c4d125ce7e7" xsi:nil="true"/>
    <Presenter xmlns="dbe90682-3131-4b15-880e-1c4d125ce7e7">Brian Willett</Presenter>
  </documentManagement>
</p:properties>
</file>

<file path=customXml/itemProps1.xml><?xml version="1.0" encoding="utf-8"?>
<ds:datastoreItem xmlns:ds="http://schemas.openxmlformats.org/officeDocument/2006/customXml" ds:itemID="{AA711465-52BD-4171-A127-726F90D3F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e90682-3131-4b15-880e-1c4d125ce7e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EA93D0-0A28-45CD-A557-F723D2F5A307}">
  <ds:schemaRefs>
    <ds:schemaRef ds:uri="http://schemas.microsoft.com/sharepoint/v3/contenttype/forms"/>
  </ds:schemaRefs>
</ds:datastoreItem>
</file>

<file path=customXml/itemProps3.xml><?xml version="1.0" encoding="utf-8"?>
<ds:datastoreItem xmlns:ds="http://schemas.openxmlformats.org/officeDocument/2006/customXml" ds:itemID="{6E5D75C8-A244-455F-8AE4-D148056051F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dbe90682-3131-4b15-880e-1c4d125ce7e7"/>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18867</TotalTime>
  <Words>1872</Words>
  <Application>Microsoft Office PowerPoint</Application>
  <PresentationFormat>On-screen Show (4:3)</PresentationFormat>
  <Paragraphs>298</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Local Government Performance Center How auditors can help local government work better and cost less  Puget Sound Finance Officer‘s Association March 13, 2013  Larisa Benson, Director of Performance Audit</vt:lpstr>
      <vt:lpstr>Bad economic news stimulates demand</vt:lpstr>
      <vt:lpstr>Why the State Auditor’s Office?</vt:lpstr>
      <vt:lpstr>Auditor roles in Performance Management</vt:lpstr>
      <vt:lpstr>Improved government performance: A shared goal</vt:lpstr>
      <vt:lpstr>Leadership &amp; technical experts group membership</vt:lpstr>
      <vt:lpstr>Where to find us on the website</vt:lpstr>
      <vt:lpstr>Five examples of what we’re doing</vt:lpstr>
      <vt:lpstr>Example 1: Staffing analysis tools &amp; training</vt:lpstr>
      <vt:lpstr>Example 1: Staffing analysis tools</vt:lpstr>
      <vt:lpstr>Example 1: Staffing analysis – Overtime management</vt:lpstr>
      <vt:lpstr>Example 2: From the audit comes the analytic tool</vt:lpstr>
      <vt:lpstr>Example 2: Translating auditor insights into “plain talk”</vt:lpstr>
      <vt:lpstr>Example 3: Helping governments engage citizens</vt:lpstr>
      <vt:lpstr>Example 3: Engaging citizens in setting priorities</vt:lpstr>
      <vt:lpstr>Example 3: What matters most to citizens?</vt:lpstr>
      <vt:lpstr>Example 4: Performance measure assessments</vt:lpstr>
      <vt:lpstr>Example 4: County Sheriff’s Office Assessment</vt:lpstr>
      <vt:lpstr>Example 4: Front desk data presented another way </vt:lpstr>
      <vt:lpstr>Example 4: Burglaries per month by sector</vt:lpstr>
      <vt:lpstr>Example 4: Burglary data presented another way </vt:lpstr>
      <vt:lpstr>Example 5: Using Lean principles </vt:lpstr>
      <vt:lpstr>Example 5: Lean Academy in Kitsap County</vt:lpstr>
      <vt:lpstr>Example 5: Lean Academy in Kitsap County</vt:lpstr>
      <vt:lpstr>Why should we do this?</vt:lpstr>
      <vt:lpstr>What does it cost?</vt:lpstr>
      <vt:lpstr>Local Government Performance Center trainings in 2012</vt:lpstr>
      <vt:lpstr>Upcoming 2013 Performance Center Trainings</vt:lpstr>
      <vt:lpstr>Other assistance we can provide: Dashboards</vt:lpstr>
      <vt:lpstr>New roles bring new challenges</vt:lpstr>
      <vt:lpstr>How can you stay informed?</vt:lpstr>
      <vt:lpstr>Contacts</vt:lpstr>
    </vt:vector>
  </TitlesOfParts>
  <Company>Washington State Auditor's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Brian's LGPC presentation to WA State Chapter - NIGP</dc:title>
  <dc:creator>Sara Bahler</dc:creator>
  <cp:lastModifiedBy>Sheri Sawyer</cp:lastModifiedBy>
  <cp:revision>1336</cp:revision>
  <dcterms:created xsi:type="dcterms:W3CDTF">2009-12-17T00:39:08Z</dcterms:created>
  <dcterms:modified xsi:type="dcterms:W3CDTF">2013-03-11T23:17:03Z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0x010100F1E06B2FBEC54A4D98842C2AE92F9D48</vt:lpwstr>
  </property>
  <property fmtid="{D5CDD505-2E9C-101B-9397-08002B2CF9AE}" pid="3" name="Approved">
    <vt:lpwstr>NO</vt:lpwstr>
  </property>
  <property fmtid="{D5CDD505-2E9C-101B-9397-08002B2CF9AE}" pid="4" name="Handouts">
    <vt:lpwstr/>
  </property>
  <property fmtid="{D5CDD505-2E9C-101B-9397-08002B2CF9AE}" pid="5" name="Format">
    <vt:lpwstr>NO</vt:lpwstr>
  </property>
  <property fmtid="{D5CDD505-2E9C-101B-9397-08002B2CF9AE}" pid="6" name="Notes0">
    <vt:lpwstr>This is the first draft of a standard presentation at conferences and to local government groups for the Local Government Performance Center.</vt:lpwstr>
  </property>
  <property fmtid="{D5CDD505-2E9C-101B-9397-08002B2CF9AE}" pid="7" name="Scheduled Date">
    <vt:filetime>2012-04-12T07:00:00Z</vt:filetime>
  </property>
  <property fmtid="{D5CDD505-2E9C-101B-9397-08002B2CF9AE}" pid="8" name="Presenter">
    <vt:lpwstr>Doug Cochran
</vt:lpwstr>
  </property>
  <property fmtid="{D5CDD505-2E9C-101B-9397-08002B2CF9AE}" pid="9" name="Requestor">
    <vt:lpwstr>LGPC Core Team</vt:lpwstr>
  </property>
  <property fmtid="{D5CDD505-2E9C-101B-9397-08002B2CF9AE}" pid="10" name="Closed">
    <vt:lpwstr>NO</vt:lpwstr>
  </property>
  <property fmtid="{D5CDD505-2E9C-101B-9397-08002B2CF9AE}" pid="11" name="Order">
    <vt:r8>64300</vt:r8>
  </property>
</Properties>
</file>