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4"/>
  </p:sldMasterIdLst>
  <p:notesMasterIdLst>
    <p:notesMasterId r:id="rId58"/>
  </p:notesMasterIdLst>
  <p:handoutMasterIdLst>
    <p:handoutMasterId r:id="rId59"/>
  </p:handoutMasterIdLst>
  <p:sldIdLst>
    <p:sldId id="288" r:id="rId5"/>
    <p:sldId id="277" r:id="rId6"/>
    <p:sldId id="262" r:id="rId7"/>
    <p:sldId id="297" r:id="rId8"/>
    <p:sldId id="264" r:id="rId9"/>
    <p:sldId id="296" r:id="rId10"/>
    <p:sldId id="303" r:id="rId11"/>
    <p:sldId id="263" r:id="rId12"/>
    <p:sldId id="301" r:id="rId13"/>
    <p:sldId id="302" r:id="rId14"/>
    <p:sldId id="406" r:id="rId15"/>
    <p:sldId id="361" r:id="rId16"/>
    <p:sldId id="386" r:id="rId17"/>
    <p:sldId id="388" r:id="rId18"/>
    <p:sldId id="390" r:id="rId19"/>
    <p:sldId id="389" r:id="rId20"/>
    <p:sldId id="391" r:id="rId21"/>
    <p:sldId id="393" r:id="rId22"/>
    <p:sldId id="394" r:id="rId23"/>
    <p:sldId id="397" r:id="rId24"/>
    <p:sldId id="392" r:id="rId25"/>
    <p:sldId id="405" r:id="rId26"/>
    <p:sldId id="399" r:id="rId27"/>
    <p:sldId id="400" r:id="rId28"/>
    <p:sldId id="401" r:id="rId29"/>
    <p:sldId id="398" r:id="rId30"/>
    <p:sldId id="402" r:id="rId31"/>
    <p:sldId id="403" r:id="rId32"/>
    <p:sldId id="407" r:id="rId33"/>
    <p:sldId id="408" r:id="rId34"/>
    <p:sldId id="409" r:id="rId35"/>
    <p:sldId id="410" r:id="rId36"/>
    <p:sldId id="411" r:id="rId37"/>
    <p:sldId id="412" r:id="rId38"/>
    <p:sldId id="413" r:id="rId39"/>
    <p:sldId id="414" r:id="rId40"/>
    <p:sldId id="415" r:id="rId41"/>
    <p:sldId id="416" r:id="rId42"/>
    <p:sldId id="417" r:id="rId43"/>
    <p:sldId id="418" r:id="rId44"/>
    <p:sldId id="419" r:id="rId45"/>
    <p:sldId id="420" r:id="rId46"/>
    <p:sldId id="431" r:id="rId47"/>
    <p:sldId id="384" r:id="rId48"/>
    <p:sldId id="347" r:id="rId49"/>
    <p:sldId id="307" r:id="rId50"/>
    <p:sldId id="432" r:id="rId51"/>
    <p:sldId id="308" r:id="rId52"/>
    <p:sldId id="380" r:id="rId53"/>
    <p:sldId id="381" r:id="rId54"/>
    <p:sldId id="404" r:id="rId55"/>
    <p:sldId id="281" r:id="rId56"/>
    <p:sldId id="433"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Your Slide Deck" id="{8DED5DF0-54F5-4D20-9E03-DDA3C21B61FC}">
          <p14:sldIdLst>
            <p14:sldId id="288"/>
            <p14:sldId id="277"/>
            <p14:sldId id="262"/>
            <p14:sldId id="297"/>
            <p14:sldId id="264"/>
            <p14:sldId id="296"/>
            <p14:sldId id="303"/>
            <p14:sldId id="263"/>
            <p14:sldId id="301"/>
            <p14:sldId id="302"/>
            <p14:sldId id="406"/>
            <p14:sldId id="361"/>
            <p14:sldId id="386"/>
            <p14:sldId id="388"/>
            <p14:sldId id="390"/>
            <p14:sldId id="389"/>
            <p14:sldId id="391"/>
            <p14:sldId id="393"/>
            <p14:sldId id="394"/>
            <p14:sldId id="397"/>
            <p14:sldId id="392"/>
            <p14:sldId id="405"/>
            <p14:sldId id="399"/>
            <p14:sldId id="400"/>
            <p14:sldId id="401"/>
            <p14:sldId id="398"/>
            <p14:sldId id="402"/>
            <p14:sldId id="403"/>
            <p14:sldId id="407"/>
            <p14:sldId id="408"/>
            <p14:sldId id="409"/>
            <p14:sldId id="410"/>
            <p14:sldId id="411"/>
            <p14:sldId id="412"/>
            <p14:sldId id="413"/>
            <p14:sldId id="414"/>
            <p14:sldId id="415"/>
            <p14:sldId id="416"/>
            <p14:sldId id="417"/>
            <p14:sldId id="418"/>
            <p14:sldId id="419"/>
            <p14:sldId id="420"/>
            <p14:sldId id="431"/>
            <p14:sldId id="384"/>
            <p14:sldId id="347"/>
            <p14:sldId id="307"/>
            <p14:sldId id="432"/>
            <p14:sldId id="308"/>
            <p14:sldId id="380"/>
            <p14:sldId id="381"/>
            <p14:sldId id="404"/>
            <p14:sldId id="281"/>
            <p14:sldId id="433"/>
          </p14:sldIdLst>
        </p14:section>
      </p14:sectionLst>
    </p:ext>
    <p:ext uri="{EFAFB233-063F-42B5-8137-9DF3F51BA10A}">
      <p15:sldGuideLst xmlns:p15="http://schemas.microsoft.com/office/powerpoint/2012/main">
        <p15:guide id="1" orient="horz" pos="1014" userDrawn="1">
          <p15:clr>
            <a:srgbClr val="A4A3A4"/>
          </p15:clr>
        </p15:guide>
        <p15:guide id="2" pos="40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CABF47-FBB6-65DA-2AEB-8C9C6DC8318E}" name="Crouch, Olivia (SAO)" initials="CO(" userId="S::croucho@sao.wa.gov::5dea8f19-c5d0-445f-a534-691f8ba7b917" providerId="AD"/>
  <p188:author id="{A7A2589E-11F7-3F5F-4A09-65D11E3CB11B}" name="Sari, Miles (SAO)" initials="SM(" userId="S::miles.sari@sao.wa.gov::ccf07e04-dbda-47d2-9385-4d27c8ff62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ejtps140" initials="de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B8"/>
    <a:srgbClr val="FEDF62"/>
    <a:srgbClr val="ECDC99"/>
    <a:srgbClr val="EDE7CA"/>
    <a:srgbClr val="E9EDF4"/>
    <a:srgbClr val="FFFFFF"/>
    <a:srgbClr val="3291C5"/>
    <a:srgbClr val="1F84AA"/>
    <a:srgbClr val="FDCA27"/>
    <a:srgbClr val="0C7A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C1E71-4044-400D-93FD-1112F07984F9}" v="1" dt="2023-10-11T15:22:53.063"/>
    <p1510:client id="{828B57DA-06FF-C6B4-740C-0FE5F40BA229}" v="2" dt="2023-10-10T22:32:44.386"/>
    <p1510:client id="{CC46B257-A900-AD13-6EC3-F180921A2ABF}" v="5" dt="2023-10-10T17:57:09.407"/>
    <p1510:client id="{D2EC9A1E-D41D-4C74-AD5F-0B7A2D939633}" v="64" dt="2023-10-10T22:51:39.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846" y="60"/>
      </p:cViewPr>
      <p:guideLst>
        <p:guide orient="horz" pos="1014"/>
        <p:guide pos="40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1440" tIns="45720" rIns="91440" bIns="45720" rtlCol="0"/>
          <a:lstStyle>
            <a:lvl1pPr algn="r">
              <a:defRPr sz="1200"/>
            </a:lvl1pPr>
          </a:lstStyle>
          <a:p>
            <a:fld id="{F425FAB2-21C2-439D-B1FF-70D737B2596B}" type="datetimeFigureOut">
              <a:rPr lang="en-US" smtClean="0"/>
              <a:pPr/>
              <a:t>10/11/2023</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40" tIns="45720" rIns="91440" bIns="45720" rtlCol="0" anchor="b"/>
          <a:lstStyle>
            <a:lvl1pPr algn="r">
              <a:defRPr sz="1200"/>
            </a:lvl1pPr>
          </a:lstStyle>
          <a:p>
            <a:fld id="{B8F1F607-4320-46F1-A576-375C385EF401}"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35AB6CA0-AE49-4551-A151-66BF5FC6D555}" type="datetimeFigureOut">
              <a:rPr lang="en-US" smtClean="0"/>
              <a:pPr/>
              <a:t>10/11/2023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01E280C0-BDF8-403E-A4DF-2D20AFB84D7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Vivian</a:t>
            </a:r>
            <a:endParaRPr lang="en-US"/>
          </a:p>
        </p:txBody>
      </p:sp>
      <p:sp>
        <p:nvSpPr>
          <p:cNvPr id="4" name="Slide Number Placeholder 3"/>
          <p:cNvSpPr>
            <a:spLocks noGrp="1"/>
          </p:cNvSpPr>
          <p:nvPr>
            <p:ph type="sldNum" sz="quarter" idx="5"/>
          </p:nvPr>
        </p:nvSpPr>
        <p:spPr/>
        <p:txBody>
          <a:bodyPr/>
          <a:lstStyle/>
          <a:p>
            <a:fld id="{01E280C0-BDF8-403E-A4DF-2D20AFB84D73}" type="slidenum">
              <a:rPr lang="en-US" smtClean="0"/>
              <a:pPr/>
              <a:t>1</a:t>
            </a:fld>
            <a:endParaRPr lang="en-US"/>
          </a:p>
        </p:txBody>
      </p:sp>
    </p:spTree>
    <p:extLst>
      <p:ext uri="{BB962C8B-B14F-4D97-AF65-F5344CB8AC3E}">
        <p14:creationId xmlns:p14="http://schemas.microsoft.com/office/powerpoint/2010/main" val="3784335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a few things to look for when you are trying to identify all of your SBITA contracts. Look at all of your cloud-based arrangements. This includes software as a service, platform as a service, and infrastructure as a service. I highly recommend involving your IT department in the process for identifying your SBITAs. You should also look at any cloud-based ERPs, other online items like conferencing, email and payment tools, and budgeting software.</a:t>
            </a:r>
            <a:endParaRPr lang="en-US" b="1"/>
          </a:p>
        </p:txBody>
      </p:sp>
      <p:sp>
        <p:nvSpPr>
          <p:cNvPr id="4" name="Slide Number Placeholder 3"/>
          <p:cNvSpPr>
            <a:spLocks noGrp="1"/>
          </p:cNvSpPr>
          <p:nvPr>
            <p:ph type="sldNum" sz="quarter" idx="5"/>
          </p:nvPr>
        </p:nvSpPr>
        <p:spPr/>
        <p:txBody>
          <a:bodyPr/>
          <a:lstStyle/>
          <a:p>
            <a:fld id="{01E280C0-BDF8-403E-A4DF-2D20AFB84D73}" type="slidenum">
              <a:rPr lang="en-US" smtClean="0"/>
              <a:pPr/>
              <a:t>14</a:t>
            </a:fld>
            <a:endParaRPr lang="en-US"/>
          </a:p>
        </p:txBody>
      </p:sp>
    </p:spTree>
    <p:extLst>
      <p:ext uri="{BB962C8B-B14F-4D97-AF65-F5344CB8AC3E}">
        <p14:creationId xmlns:p14="http://schemas.microsoft.com/office/powerpoint/2010/main" val="1861698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a few more ideas of examples to consider looking at: 911 or emergency dispatch systems, meter reading and capital asset software, remote learning platforms, data backup/storage. Contracts for things like DocuSign, Laserfiche, Open Gov, Zoom, Microsoft Office 365. Really any software that you pay for, you should add it to your list of contracts to evaluate.</a:t>
            </a:r>
          </a:p>
          <a:p>
            <a:endParaRPr lang="en-US" b="1"/>
          </a:p>
        </p:txBody>
      </p:sp>
      <p:sp>
        <p:nvSpPr>
          <p:cNvPr id="4" name="Slide Number Placeholder 3"/>
          <p:cNvSpPr>
            <a:spLocks noGrp="1"/>
          </p:cNvSpPr>
          <p:nvPr>
            <p:ph type="sldNum" sz="quarter" idx="5"/>
          </p:nvPr>
        </p:nvSpPr>
        <p:spPr/>
        <p:txBody>
          <a:bodyPr/>
          <a:lstStyle/>
          <a:p>
            <a:fld id="{01E280C0-BDF8-403E-A4DF-2D20AFB84D73}" type="slidenum">
              <a:rPr lang="en-US" smtClean="0"/>
              <a:pPr/>
              <a:t>15</a:t>
            </a:fld>
            <a:endParaRPr lang="en-US"/>
          </a:p>
        </p:txBody>
      </p:sp>
    </p:spTree>
    <p:extLst>
      <p:ext uri="{BB962C8B-B14F-4D97-AF65-F5344CB8AC3E}">
        <p14:creationId xmlns:p14="http://schemas.microsoft.com/office/powerpoint/2010/main" val="2385377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defRPr/>
            </a:pPr>
            <a:r>
              <a:rPr lang="en-US" baseline="0"/>
              <a:t>Now that we’ve covered a few things that might be included, let’s talk about what is not included.</a:t>
            </a:r>
            <a:r>
              <a:rPr lang="en-US"/>
              <a:t> </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first one here is Short Term SBITAs. Thankfully, the definition of a short-term SBITA is the exact same as a short-term lease. As a reminder, it is short term is the MAXIMUM possible term is 12 months or less. And this includes all options to extend the contract regardless of whether you think those options will be exercised or not.</a:t>
            </a:r>
            <a:endParaRPr lang="en-US"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What that means, is if your government has a contract for an online conferencing tool, such as Zoom or Teams or Skype, but your contract is just a year-to year or month-to-month agreement and you </a:t>
            </a:r>
            <a:r>
              <a:rPr lang="en-US"/>
              <a:t>and</a:t>
            </a:r>
            <a:r>
              <a:rPr lang="en-US" baseline="0"/>
              <a:t> the SBITA vendor can choose to stop at any time, then it would be a short term SBITA and not subject to this accounting and reporting. However, if the contract is for longer than one year, it would be considered a SBITA for accounting and reporting. You’ll need to look at your individual contracts to determine whether you signed a year-to-year contract or whether your committed to a longer term.</a:t>
            </a:r>
            <a:endParaRPr lang="en-US"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a:defRPr/>
            </a:pPr>
            <a:r>
              <a:rPr lang="en-US" baseline="0"/>
              <a:t>The next exclusion is if you have a situation where your contract is for a tangible asset that also has software and that software is insignificant to the overall asset. An example of that would be leasing a smart copier where there is the tangible capital asset, the copier, that also has the IT software component. But really in this case, the IT component is very minor. In this case your can report the entire contract like a lease – you </a:t>
            </a:r>
            <a:r>
              <a:rPr lang="en-US"/>
              <a:t>do not</a:t>
            </a:r>
            <a:r>
              <a:rPr lang="en-US" baseline="0"/>
              <a:t> try and separate </a:t>
            </a:r>
            <a:r>
              <a:rPr lang="en-US"/>
              <a:t>out</a:t>
            </a:r>
            <a:r>
              <a:rPr lang="en-US" baseline="0"/>
              <a:t> the software portion to report it as a separate SBITA.</a:t>
            </a:r>
            <a:r>
              <a:rPr lang="en-US"/>
              <a:t> </a:t>
            </a:r>
            <a:endParaRPr lang="en-US"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a:defRPr/>
            </a:pPr>
            <a:r>
              <a:rPr lang="en-US"/>
              <a:t>If your contract is for IT support services only, and not the right to use</a:t>
            </a:r>
            <a:r>
              <a:rPr lang="en-US" baseline="0"/>
              <a:t> underlying IT software, then that would not be a SBITA. An example of this would be </a:t>
            </a:r>
            <a:r>
              <a:rPr lang="en-US"/>
              <a:t>paying for training</a:t>
            </a:r>
            <a:r>
              <a:rPr lang="en-US" baseline="0"/>
              <a:t> for </a:t>
            </a:r>
            <a:r>
              <a:rPr lang="en-US"/>
              <a:t>your </a:t>
            </a:r>
            <a:r>
              <a:rPr lang="en-US" baseline="0"/>
              <a:t>employees, or if you’re paying for troubleshooting or helpdesk services. </a:t>
            </a:r>
            <a:endParaRPr lang="en-US"/>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We are going to spend some time talking about perpetual licensing agreements, because there has been a little bit of confusion about what these actually are. First of all, perpetual licensing agreements are not SBITAs. Remember the definition of the SBITA says it must be for a period of time. However, a perpetual license gives you access to the software indefinitely.</a:t>
            </a:r>
            <a:endParaRPr lang="en-US" baseline="0">
              <a:cs typeface="Calibri"/>
            </a:endParaRPr>
          </a:p>
        </p:txBody>
      </p:sp>
      <p:sp>
        <p:nvSpPr>
          <p:cNvPr id="4" name="Slide Number Placeholder 3"/>
          <p:cNvSpPr>
            <a:spLocks noGrp="1"/>
          </p:cNvSpPr>
          <p:nvPr>
            <p:ph type="sldNum" sz="quarter" idx="5"/>
          </p:nvPr>
        </p:nvSpPr>
        <p:spPr/>
        <p:txBody>
          <a:bodyPr/>
          <a:lstStyle/>
          <a:p>
            <a:fld id="{01E280C0-BDF8-403E-A4DF-2D20AFB84D73}" type="slidenum">
              <a:rPr lang="en-US" smtClean="0"/>
              <a:pPr/>
              <a:t>16</a:t>
            </a:fld>
            <a:endParaRPr lang="en-US"/>
          </a:p>
        </p:txBody>
      </p:sp>
    </p:spTree>
    <p:extLst>
      <p:ext uri="{BB962C8B-B14F-4D97-AF65-F5344CB8AC3E}">
        <p14:creationId xmlns:p14="http://schemas.microsoft.com/office/powerpoint/2010/main" val="3023068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Perpetual licenses are the older model for software companies. Many companies are moving away from this to go towards subscription-based models. </a:t>
            </a:r>
          </a:p>
          <a:p>
            <a:pPr>
              <a:defRPr/>
            </a:pPr>
            <a:endParaRPr lang="en-US"/>
          </a:p>
          <a:p>
            <a:pPr>
              <a:defRPr/>
            </a:pPr>
            <a:r>
              <a:rPr lang="en-US"/>
              <a:t>A perpetual license is one where you downloaded the software directly onto your computer or servers. And then you have access to that software forever, or perpetually – hence why it is called a perpetual license.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One easy way to determine whether you have a SBITA or perpetual license is to ask yourself: Can I still log in and access the IT software after the agreement term ends?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answer is no, you probably have a SBITA. If the answer is yes, that would be a perpetual license. Let’s look at an example.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1E280C0-BDF8-403E-A4DF-2D20AFB84D73}" type="slidenum">
              <a:rPr lang="en-US" smtClean="0"/>
              <a:pPr/>
              <a:t>17</a:t>
            </a:fld>
            <a:endParaRPr lang="en-US"/>
          </a:p>
        </p:txBody>
      </p:sp>
    </p:spTree>
    <p:extLst>
      <p:ext uri="{BB962C8B-B14F-4D97-AF65-F5344CB8AC3E}">
        <p14:creationId xmlns:p14="http://schemas.microsoft.com/office/powerpoint/2010/main" val="3724357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of the examples that most people would be familiar with are Microsoft office products.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older versions of Microsoft office such as Microsoft Office 2000 were perpetual licenses. You paid a one-time fee and downloaded it directly onto your computer. You were still able to use the software after it expired. You couldn’t get updates or security patches past the expiration, but you still had access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compare that with the newer model of Microsoft Office 365. You must pay an annual or monthly renewal fee. If you do not pay that fee, you stop receiving access to the software and you cannot use it after expiration. This is a subscription-based IT arrangement.</a:t>
            </a:r>
          </a:p>
          <a:p>
            <a:endParaRPr lang="en-US"/>
          </a:p>
        </p:txBody>
      </p:sp>
      <p:sp>
        <p:nvSpPr>
          <p:cNvPr id="4" name="Slide Number Placeholder 3"/>
          <p:cNvSpPr>
            <a:spLocks noGrp="1"/>
          </p:cNvSpPr>
          <p:nvPr>
            <p:ph type="sldNum" sz="quarter" idx="5"/>
          </p:nvPr>
        </p:nvSpPr>
        <p:spPr/>
        <p:txBody>
          <a:bodyPr/>
          <a:lstStyle/>
          <a:p>
            <a:fld id="{01E280C0-BDF8-403E-A4DF-2D20AFB84D73}" type="slidenum">
              <a:rPr lang="en-US" smtClean="0"/>
              <a:pPr/>
              <a:t>18</a:t>
            </a:fld>
            <a:endParaRPr lang="en-US"/>
          </a:p>
        </p:txBody>
      </p:sp>
    </p:spTree>
    <p:extLst>
      <p:ext uri="{BB962C8B-B14F-4D97-AF65-F5344CB8AC3E}">
        <p14:creationId xmlns:p14="http://schemas.microsoft.com/office/powerpoint/2010/main" val="3564893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test our knowledge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A government signs a contract for an online conferencing tool, like Zoom. The initial contract is for 1 year.  Payments are made annually, and the contract renews automatically each year. The government intends to renew the contract indefinitely. Is this a perpetual license?</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No!! This is still a subscription. Remember to ask yourself: “Can I still log in and access the IT software after the agreement term ends?” The answer to that would be “no.” If you don’t pay Zoom their annual fee, they will cut off your access to their software. That means you do </a:t>
            </a:r>
            <a:r>
              <a:rPr lang="en-US" b="1"/>
              <a:t>not</a:t>
            </a:r>
            <a:r>
              <a:rPr lang="en-US" b="0"/>
              <a:t> have a perpetual license.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1E280C0-BDF8-403E-A4DF-2D20AFB84D73}" type="slidenum">
              <a:rPr lang="en-US" smtClean="0"/>
              <a:pPr/>
              <a:t>19</a:t>
            </a:fld>
            <a:endParaRPr lang="en-US"/>
          </a:p>
        </p:txBody>
      </p:sp>
    </p:spTree>
    <p:extLst>
      <p:ext uri="{BB962C8B-B14F-4D97-AF65-F5344CB8AC3E}">
        <p14:creationId xmlns:p14="http://schemas.microsoft.com/office/powerpoint/2010/main" val="2211650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Now for that same scenario where the contract is a 1-year term and renews indefinitely. What is the SBITA term? How do you calculate your term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answer is easier than you might think. Your term here is only 1 year. At each renewal date, both parties have the option to cancel the contract. If you remember from a little earlier in the training, we said that periods where both parties can cancel the contract are not included in the SBITA term – these periods are also excluded from the </a:t>
            </a:r>
            <a:r>
              <a:rPr lang="en-US" b="1"/>
              <a:t>maximum</a:t>
            </a:r>
            <a:r>
              <a:rPr lang="en-US" b="0"/>
              <a:t> possible term when determining whether this is short term or not. That means the maximum possible term on these contracts is 1 year, so it is short term.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Again, I want to remind everyone to look at your individual contracts. If both parties do not have the option to cancel at the renewal date, that would be a different scenario. Also, if your government signed a contract for longer than one year, then it is </a:t>
            </a:r>
            <a:r>
              <a:rPr lang="en-US" b="1"/>
              <a:t>NOT</a:t>
            </a:r>
            <a:r>
              <a:rPr lang="en-US" b="0"/>
              <a:t> short term. You really have to look at your own contracts to determine this.</a:t>
            </a:r>
          </a:p>
        </p:txBody>
      </p:sp>
      <p:sp>
        <p:nvSpPr>
          <p:cNvPr id="4" name="Slide Number Placeholder 3"/>
          <p:cNvSpPr>
            <a:spLocks noGrp="1"/>
          </p:cNvSpPr>
          <p:nvPr>
            <p:ph type="sldNum" sz="quarter" idx="5"/>
          </p:nvPr>
        </p:nvSpPr>
        <p:spPr/>
        <p:txBody>
          <a:bodyPr/>
          <a:lstStyle/>
          <a:p>
            <a:fld id="{01E280C0-BDF8-403E-A4DF-2D20AFB84D73}" type="slidenum">
              <a:rPr lang="en-US" smtClean="0"/>
              <a:pPr/>
              <a:t>20</a:t>
            </a:fld>
            <a:endParaRPr lang="en-US"/>
          </a:p>
        </p:txBody>
      </p:sp>
    </p:spTree>
    <p:extLst>
      <p:ext uri="{BB962C8B-B14F-4D97-AF65-F5344CB8AC3E}">
        <p14:creationId xmlns:p14="http://schemas.microsoft.com/office/powerpoint/2010/main" val="350218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Now let’s talk about the accounting and reporting which is really similar to the lease accounting rules. For our regular SBITAs, meaning they are not short-term, you will record a subscription liability on the Schedule of Liabilities. This will be measured at the total amount of future payments. When you make payments on you SBITA contracts, you will use BARS code 591 with object code 70. The two XX’s in that BARS code are placeholders and those will correspond to what function of government the SBITA is supporting. For example if the SBITA is for water meter reading software, then the government would use BARS 591.34.70 – the 34 represents the water function. You will want to review your chart of accounts to pick the code most applicable to your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You’ll also have a SBITA disclosure in the Notes to the Financial Statements.</a:t>
            </a:r>
          </a:p>
        </p:txBody>
      </p:sp>
      <p:sp>
        <p:nvSpPr>
          <p:cNvPr id="4" name="Slide Number Placeholder 3"/>
          <p:cNvSpPr>
            <a:spLocks noGrp="1"/>
          </p:cNvSpPr>
          <p:nvPr>
            <p:ph type="sldNum" sz="quarter" idx="5"/>
          </p:nvPr>
        </p:nvSpPr>
        <p:spPr/>
        <p:txBody>
          <a:bodyPr/>
          <a:lstStyle/>
          <a:p>
            <a:fld id="{01E280C0-BDF8-403E-A4DF-2D20AFB84D73}" type="slidenum">
              <a:rPr lang="en-US" smtClean="0"/>
              <a:pPr/>
              <a:t>21</a:t>
            </a:fld>
            <a:endParaRPr lang="en-US"/>
          </a:p>
        </p:txBody>
      </p:sp>
    </p:spTree>
    <p:extLst>
      <p:ext uri="{BB962C8B-B14F-4D97-AF65-F5344CB8AC3E}">
        <p14:creationId xmlns:p14="http://schemas.microsoft.com/office/powerpoint/2010/main" val="661118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We’re going to walk through an example of </a:t>
            </a:r>
            <a:r>
              <a:rPr lang="en-US" b="0"/>
              <a:t>how to report </a:t>
            </a:r>
            <a:r>
              <a:rPr lang="en-US"/>
              <a:t>these on the Schedule of Liabilities and in the Notes to the Financial Statements. Here is our scenario</a:t>
            </a:r>
            <a:r>
              <a:rPr lang="en-US" b="0"/>
              <a:t>.</a:t>
            </a:r>
            <a:r>
              <a:rPr lang="en-US"/>
              <a:t> The government signs </a:t>
            </a:r>
            <a:r>
              <a:rPr lang="en-US" b="0"/>
              <a:t>a </a:t>
            </a:r>
            <a:r>
              <a:rPr lang="en-US"/>
              <a:t>5-year </a:t>
            </a:r>
            <a:r>
              <a:rPr lang="en-US" b="0"/>
              <a:t>contract for </a:t>
            </a:r>
            <a:r>
              <a:rPr lang="en-US"/>
              <a:t>their accounting </a:t>
            </a:r>
            <a:r>
              <a:rPr lang="en-US" b="0"/>
              <a:t>software. </a:t>
            </a:r>
            <a:r>
              <a:rPr lang="en-US"/>
              <a:t>They pay </a:t>
            </a:r>
            <a:r>
              <a:rPr lang="en-US" b="0"/>
              <a:t>$</a:t>
            </a:r>
            <a:r>
              <a:rPr lang="en-US"/>
              <a:t>10,000 per year plus sales tax. They also</a:t>
            </a:r>
            <a:r>
              <a:rPr lang="en-US" b="0"/>
              <a:t> </a:t>
            </a:r>
            <a:r>
              <a:rPr lang="en-US"/>
              <a:t>pay $2,000 a year in technical support</a:t>
            </a:r>
            <a:r>
              <a:rPr lang="en-US" b="0"/>
              <a:t>.</a:t>
            </a:r>
          </a:p>
          <a:p>
            <a:pPr marL="0" marR="0" lvl="0" indent="0" algn="l" defTabSz="914400">
              <a:lnSpc>
                <a:spcPct val="100000"/>
              </a:lnSpc>
              <a:spcBef>
                <a:spcPts val="0"/>
              </a:spcBef>
              <a:spcAft>
                <a:spcPts val="0"/>
              </a:spcAft>
              <a:buNone/>
              <a:tabLst/>
              <a:defRPr/>
            </a:pPr>
            <a:endParaRPr lang="en-US" b="0"/>
          </a:p>
          <a:p>
            <a:pPr>
              <a:defRPr/>
            </a:pPr>
            <a:r>
              <a:rPr lang="en-US"/>
              <a:t>First, let’s talk about what gets included in </a:t>
            </a:r>
            <a:r>
              <a:rPr lang="en-US" b="0"/>
              <a:t>the </a:t>
            </a:r>
            <a:r>
              <a:rPr lang="en-US"/>
              <a:t>SBITA liability</a:t>
            </a:r>
            <a:r>
              <a:rPr lang="en-US" b="0"/>
              <a:t>. </a:t>
            </a:r>
            <a:r>
              <a:rPr lang="en-US"/>
              <a:t>We definitely include </a:t>
            </a:r>
            <a:r>
              <a:rPr lang="en-US" b="0"/>
              <a:t>the </a:t>
            </a:r>
            <a:r>
              <a:rPr lang="en-US"/>
              <a:t>$10,000 contract price </a:t>
            </a:r>
            <a:r>
              <a:rPr lang="en-US" b="0"/>
              <a:t>for </a:t>
            </a:r>
            <a:r>
              <a:rPr lang="en-US"/>
              <a:t>the software. But what about sales tax? Nope</a:t>
            </a:r>
            <a:r>
              <a:rPr lang="en-US" b="0"/>
              <a:t>. </a:t>
            </a:r>
            <a:r>
              <a:rPr lang="en-US"/>
              <a:t>Sales tax </a:t>
            </a:r>
            <a:r>
              <a:rPr lang="en-US" b="0"/>
              <a:t>is </a:t>
            </a:r>
            <a:r>
              <a:rPr lang="en-US"/>
              <a:t>excluded from the liability. Taxes are considered a separate component and are reported separately. </a:t>
            </a:r>
            <a:endParaRPr lang="en-US">
              <a:cs typeface="Calibri"/>
            </a:endParaRPr>
          </a:p>
          <a:p>
            <a:pPr>
              <a:defRPr/>
            </a:pPr>
            <a:endParaRPr lang="en-US"/>
          </a:p>
          <a:p>
            <a:pPr>
              <a:defRPr/>
            </a:pPr>
            <a:r>
              <a:rPr lang="en-US"/>
              <a:t>Now what about that $2,000 for technical support? That </a:t>
            </a:r>
            <a:r>
              <a:rPr lang="en-US" b="0"/>
              <a:t>also </a:t>
            </a:r>
            <a:r>
              <a:rPr lang="en-US"/>
              <a:t>gets excluded. It is not a part </a:t>
            </a:r>
            <a:r>
              <a:rPr lang="en-US" b="0"/>
              <a:t>of </a:t>
            </a:r>
            <a:r>
              <a:rPr lang="en-US"/>
              <a:t>our liability. That technical support is a service</a:t>
            </a:r>
            <a:r>
              <a:rPr lang="en-US" b="0"/>
              <a:t>. </a:t>
            </a:r>
            <a:r>
              <a:rPr lang="en-US"/>
              <a:t>Your SBITA liability should only include amounts paid for the right-to-use </a:t>
            </a:r>
            <a:r>
              <a:rPr lang="en-US" b="0"/>
              <a:t>the </a:t>
            </a:r>
            <a:r>
              <a:rPr lang="en-US"/>
              <a:t>software. Both taxes and technical support are </a:t>
            </a:r>
            <a:r>
              <a:rPr lang="en-US" b="0"/>
              <a:t>not </a:t>
            </a:r>
            <a:r>
              <a:rPr lang="en-US"/>
              <a:t>for the right-to-use </a:t>
            </a:r>
            <a:r>
              <a:rPr lang="en-US" b="0"/>
              <a:t>the </a:t>
            </a:r>
            <a:r>
              <a:rPr lang="en-US"/>
              <a:t>software</a:t>
            </a:r>
            <a:r>
              <a:rPr lang="en-US" b="0"/>
              <a:t>, </a:t>
            </a:r>
            <a:r>
              <a:rPr lang="en-US"/>
              <a:t>so they are excluded</a:t>
            </a:r>
            <a:r>
              <a:rPr lang="en-US" b="0"/>
              <a:t>.</a:t>
            </a:r>
            <a:endParaRPr lang="en-US" b="0">
              <a:cs typeface="Calibri"/>
            </a:endParaRPr>
          </a:p>
        </p:txBody>
      </p:sp>
      <p:sp>
        <p:nvSpPr>
          <p:cNvPr id="4" name="Slide Number Placeholder 3"/>
          <p:cNvSpPr>
            <a:spLocks noGrp="1"/>
          </p:cNvSpPr>
          <p:nvPr>
            <p:ph type="sldNum" sz="quarter" idx="5"/>
          </p:nvPr>
        </p:nvSpPr>
        <p:spPr/>
        <p:txBody>
          <a:bodyPr/>
          <a:lstStyle/>
          <a:p>
            <a:fld id="{01E280C0-BDF8-403E-A4DF-2D20AFB84D73}" type="slidenum">
              <a:rPr lang="en-US" smtClean="0"/>
              <a:pPr/>
              <a:t>22</a:t>
            </a:fld>
            <a:endParaRPr lang="en-US"/>
          </a:p>
        </p:txBody>
      </p:sp>
    </p:spTree>
    <p:extLst>
      <p:ext uri="{BB962C8B-B14F-4D97-AF65-F5344CB8AC3E}">
        <p14:creationId xmlns:p14="http://schemas.microsoft.com/office/powerpoint/2010/main" val="2539062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look at the Schedule of Liabilities, also called the Schedule 09. Remember SBITA accounting and reporting is applicable starting on 1/1/2023. </a:t>
            </a:r>
            <a:r>
              <a:rPr lang="en-US">
                <a:cs typeface="Calibri"/>
              </a:rPr>
              <a:t>In this example, this contract started in 2022, which means it existed before the SBITA accounting started. That means we have to report a beginning balance on the Schedule 09. The beginning balance is the amount due on the contract as of 1/1/2023. On 1/1/2023 the City had 4 payments left to make, the payment for 2023, 2024, 2025 &amp; 2026. Each payment is $10,000 so the begging balance is $40,000.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 additions for this contract are $0. The reductions are the 1 payment of $10,000 made in 2023. The $10,000 would be coded to BARS 591 using object code 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 ending balance is then $30,000 which is beginning balance of $40,000 minus the reductions of $10,000.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Notice that we did </a:t>
            </a:r>
            <a:r>
              <a:rPr lang="en-US" b="1">
                <a:cs typeface="Calibri"/>
              </a:rPr>
              <a:t>not include</a:t>
            </a:r>
            <a:r>
              <a:rPr lang="en-US" b="0">
                <a:cs typeface="Calibri"/>
              </a:rPr>
              <a:t> sales tax or the technical support fee in any of those amounts. The payment for sales tax and technical support would be coded to the normal, function BARS codes, which means do not use the debt service 591 code. In this case, the City would use BARS 514.20 which is the Financial Service BARS code with object code 40 for the sales tax and tech support. You will want to review your chart of accounts to select the right code, or you can submit a helpdesk and we can help you.</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1E280C0-BDF8-403E-A4DF-2D20AFB84D73}" type="slidenum">
              <a:rPr lang="en-US" smtClean="0"/>
              <a:pPr/>
              <a:t>23</a:t>
            </a:fld>
            <a:endParaRPr lang="en-US"/>
          </a:p>
        </p:txBody>
      </p:sp>
    </p:spTree>
    <p:extLst>
      <p:ext uri="{BB962C8B-B14F-4D97-AF65-F5344CB8AC3E}">
        <p14:creationId xmlns:p14="http://schemas.microsoft.com/office/powerpoint/2010/main" val="237473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Vivian</a:t>
            </a:r>
          </a:p>
        </p:txBody>
      </p:sp>
      <p:sp>
        <p:nvSpPr>
          <p:cNvPr id="4" name="Slide Number Placeholder 3"/>
          <p:cNvSpPr>
            <a:spLocks noGrp="1"/>
          </p:cNvSpPr>
          <p:nvPr>
            <p:ph type="sldNum" sz="quarter" idx="5"/>
          </p:nvPr>
        </p:nvSpPr>
        <p:spPr/>
        <p:txBody>
          <a:bodyPr/>
          <a:lstStyle/>
          <a:p>
            <a:fld id="{01E280C0-BDF8-403E-A4DF-2D20AFB84D73}" type="slidenum">
              <a:rPr lang="en-US" smtClean="0"/>
              <a:pPr/>
              <a:t>2</a:t>
            </a:fld>
            <a:endParaRPr lang="en-US"/>
          </a:p>
        </p:txBody>
      </p:sp>
    </p:spTree>
    <p:extLst>
      <p:ext uri="{BB962C8B-B14F-4D97-AF65-F5344CB8AC3E}">
        <p14:creationId xmlns:p14="http://schemas.microsoft.com/office/powerpoint/2010/main" val="841649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Here is an example note to the financial statements. In the year of implementation, you should have these first two sentences that say that you adopted the new accounting guidance for SBITAs. This will only show up in 2023, in your 2024 and future notes, those two sentences should be removed.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a:defRPr/>
            </a:pPr>
            <a:r>
              <a:rPr lang="en-US">
                <a:cs typeface="Calibri"/>
              </a:rPr>
              <a:t>Then you should also include a quick description of the contract. This does not have to be extremely detailed, just a general overview to give a reader an idea of the major points.</a:t>
            </a:r>
          </a:p>
          <a:p>
            <a:pPr>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 final item you must include is a table of future subscription payments. The total amount reported here should tie to the SBITA liability reported on your Schedule of Liabilities. In this case our ending SBITA balance on the Schedule of Liabilities was $30,000 and in our Notes we are reporting total future payments of $30,000.</a:t>
            </a:r>
          </a:p>
        </p:txBody>
      </p:sp>
      <p:sp>
        <p:nvSpPr>
          <p:cNvPr id="4" name="Slide Number Placeholder 3"/>
          <p:cNvSpPr>
            <a:spLocks noGrp="1"/>
          </p:cNvSpPr>
          <p:nvPr>
            <p:ph type="sldNum" sz="quarter" idx="5"/>
          </p:nvPr>
        </p:nvSpPr>
        <p:spPr/>
        <p:txBody>
          <a:bodyPr/>
          <a:lstStyle/>
          <a:p>
            <a:fld id="{01E280C0-BDF8-403E-A4DF-2D20AFB84D73}" type="slidenum">
              <a:rPr lang="en-US" smtClean="0"/>
              <a:pPr/>
              <a:t>24</a:t>
            </a:fld>
            <a:endParaRPr lang="en-US"/>
          </a:p>
        </p:txBody>
      </p:sp>
    </p:spTree>
    <p:extLst>
      <p:ext uri="{BB962C8B-B14F-4D97-AF65-F5344CB8AC3E}">
        <p14:creationId xmlns:p14="http://schemas.microsoft.com/office/powerpoint/2010/main" val="2289452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With software, it is fairly common for governments to pre-pay for a couple years in advance, so I wanted to show you how to report that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In this example we have a 3-year contract for budgeting software. The government pays $30,000 upfront to cover all three years of the contract.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To account for this, you would record a normal, functional expenditure when you make the payment. Do not use the 591 debt service codes for pre-paid SBITAs. There is also nothing to report on the Schedule of Liabilities. In this case you made the entire payment upfront, so you do not owe the SBITA vendor any additional payments. Since you don’t owe anyone, there is no liability to report.</a:t>
            </a:r>
          </a:p>
          <a:p>
            <a:endParaRPr lang="en-US"/>
          </a:p>
        </p:txBody>
      </p:sp>
      <p:sp>
        <p:nvSpPr>
          <p:cNvPr id="4" name="Slide Number Placeholder 3"/>
          <p:cNvSpPr>
            <a:spLocks noGrp="1"/>
          </p:cNvSpPr>
          <p:nvPr>
            <p:ph type="sldNum" sz="quarter" idx="5"/>
          </p:nvPr>
        </p:nvSpPr>
        <p:spPr/>
        <p:txBody>
          <a:bodyPr/>
          <a:lstStyle/>
          <a:p>
            <a:fld id="{01E280C0-BDF8-403E-A4DF-2D20AFB84D73}" type="slidenum">
              <a:rPr lang="en-US" smtClean="0"/>
              <a:pPr/>
              <a:t>25</a:t>
            </a:fld>
            <a:endParaRPr lang="en-US"/>
          </a:p>
        </p:txBody>
      </p:sp>
    </p:spTree>
    <p:extLst>
      <p:ext uri="{BB962C8B-B14F-4D97-AF65-F5344CB8AC3E}">
        <p14:creationId xmlns:p14="http://schemas.microsoft.com/office/powerpoint/2010/main" val="2092121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Hopefully now you have a little bit better understanding of what is a SBITA, so let’s talk about what to do with them. </a:t>
            </a:r>
            <a:r>
              <a:rPr lang="en-US" baseline="0"/>
              <a:t>For the most part, the accounting for SBITAs is the same as leases.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r>
              <a:rPr lang="en-US" baseline="0"/>
              <a:t>That means we’ll record a subscription liability and a right to use subscription asset. The liability is measured at the PV of subscription payments and is reduced as you make those subscription payments.</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right-to-use subscription asset includes a few things: you start with the subscription liability amount + payments made to the vendor before the subscription term starts + capitalizable implementation costs (which are specifically defined in GASB 96) – any incentives received from the SBITA vendor before the subscription term starts.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asset is amortized over the subscription term. Similar to lease assets, you get to choose your amortization method for the SBITA asset. You can go with straight line or the interest method. Whichever one you pick it just needs to be systematical and rational and you should be consistent. That means pick one method and apply it to all SBITAs and use the same method from year-to-year. </a:t>
            </a:r>
          </a:p>
        </p:txBody>
      </p:sp>
      <p:sp>
        <p:nvSpPr>
          <p:cNvPr id="4" name="Slide Number Placeholder 3"/>
          <p:cNvSpPr>
            <a:spLocks noGrp="1"/>
          </p:cNvSpPr>
          <p:nvPr>
            <p:ph type="sldNum" sz="quarter" idx="5"/>
          </p:nvPr>
        </p:nvSpPr>
        <p:spPr/>
        <p:txBody>
          <a:bodyPr/>
          <a:lstStyle/>
          <a:p>
            <a:fld id="{01E280C0-BDF8-403E-A4DF-2D20AFB84D73}" type="slidenum">
              <a:rPr lang="en-US" smtClean="0"/>
              <a:pPr/>
              <a:t>26</a:t>
            </a:fld>
            <a:endParaRPr lang="en-US"/>
          </a:p>
        </p:txBody>
      </p:sp>
    </p:spTree>
    <p:extLst>
      <p:ext uri="{BB962C8B-B14F-4D97-AF65-F5344CB8AC3E}">
        <p14:creationId xmlns:p14="http://schemas.microsoft.com/office/powerpoint/2010/main" val="661118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Now let’s walk through an example and look at how to calculate these and look at the journal entries. Here is our scenario. The government signs a 3-year contract for their accounting software. They must pay $10,000 per year plus sales tax. They also pay $2,000 a year in technical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a:defRPr/>
            </a:pPr>
            <a:r>
              <a:rPr lang="en-US" b="0"/>
              <a:t>The first payment is on </a:t>
            </a:r>
            <a:r>
              <a:rPr lang="en-US"/>
              <a:t>July 1 2023</a:t>
            </a:r>
            <a:r>
              <a:rPr lang="en-US" b="0"/>
              <a:t> and the governments FYE is 6/30.</a:t>
            </a:r>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a:defRPr/>
            </a:pPr>
            <a:r>
              <a:rPr lang="en-US" b="0"/>
              <a:t>Let’s talk about what gets included in the SBITA liability. We definitely include the $10,000 contract price for the software. But what about sales tax? Nope. Sales tax is excluded from the liability. Taxes are considered a separate component and are reported separately.</a:t>
            </a:r>
            <a:r>
              <a:rPr lang="en-US"/>
              <a:t> </a:t>
            </a:r>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Now what about that $2,000 for technical support? That also gets excluded. It is not a part of our liability. That technical support is a service. Your SBITA liability should only include amounts paid for the right-to-use the software. Both taxes and technical support are not for the right-to-use the software, so they are excluded.</a:t>
            </a:r>
            <a:endParaRPr lang="en-US" b="0">
              <a:cs typeface="Calibri"/>
            </a:endParaRPr>
          </a:p>
        </p:txBody>
      </p:sp>
      <p:sp>
        <p:nvSpPr>
          <p:cNvPr id="4" name="Slide Number Placeholder 3"/>
          <p:cNvSpPr>
            <a:spLocks noGrp="1"/>
          </p:cNvSpPr>
          <p:nvPr>
            <p:ph type="sldNum" sz="quarter" idx="5"/>
          </p:nvPr>
        </p:nvSpPr>
        <p:spPr/>
        <p:txBody>
          <a:bodyPr/>
          <a:lstStyle/>
          <a:p>
            <a:fld id="{01E280C0-BDF8-403E-A4DF-2D20AFB84D73}" type="slidenum">
              <a:rPr lang="en-US" smtClean="0"/>
              <a:pPr/>
              <a:t>27</a:t>
            </a:fld>
            <a:endParaRPr lang="en-US"/>
          </a:p>
        </p:txBody>
      </p:sp>
    </p:spTree>
    <p:extLst>
      <p:ext uri="{BB962C8B-B14F-4D97-AF65-F5344CB8AC3E}">
        <p14:creationId xmlns:p14="http://schemas.microsoft.com/office/powerpoint/2010/main" val="4103960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Now that we know only the $10,000 is included, we can calculate the present value. We take our 3 payments and discount them back to the start of the subscription term. Notice the first payment is the full $10,000 because it is made on 7/1/2023 which is the start of the contract, so no time has passed.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In this example I used a discount rate of 3%. You will need to determine the discount rate appropriate for your government.</a:t>
            </a:r>
            <a:endParaRPr lang="en-US" b="0">
              <a:cs typeface="Calibri"/>
            </a:endParaRP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That gives a total present value of $29,135</a:t>
            </a:r>
            <a:r>
              <a:rPr lang="en-US"/>
              <a:t>.</a:t>
            </a:r>
            <a:endParaRPr lang="en-US" b="0">
              <a:cs typeface="Calibri"/>
            </a:endParaRPr>
          </a:p>
        </p:txBody>
      </p:sp>
      <p:sp>
        <p:nvSpPr>
          <p:cNvPr id="4" name="Slide Number Placeholder 3"/>
          <p:cNvSpPr>
            <a:spLocks noGrp="1"/>
          </p:cNvSpPr>
          <p:nvPr>
            <p:ph type="sldNum" sz="quarter" idx="5"/>
          </p:nvPr>
        </p:nvSpPr>
        <p:spPr/>
        <p:txBody>
          <a:bodyPr/>
          <a:lstStyle/>
          <a:p>
            <a:fld id="{01E280C0-BDF8-403E-A4DF-2D20AFB84D73}" type="slidenum">
              <a:rPr lang="en-US" smtClean="0"/>
              <a:pPr/>
              <a:t>28</a:t>
            </a:fld>
            <a:endParaRPr lang="en-US"/>
          </a:p>
        </p:txBody>
      </p:sp>
    </p:spTree>
    <p:extLst>
      <p:ext uri="{BB962C8B-B14F-4D97-AF65-F5344CB8AC3E}">
        <p14:creationId xmlns:p14="http://schemas.microsoft.com/office/powerpoint/2010/main" val="2119102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0"/>
              <a:t>Now that we know the PV of the SBITA payments, we can prepare the amortization schedule for the SBITA liability. The first payment goes 100% to principal since it was made on the first day of the SBITA term, so no interest had accrued because no time has passed. We subtract that principal payment from the total present value, to get a remaining liability balance of $19,135. Then we calculate the principal and interest amounts for the next two payments.</a:t>
            </a:r>
            <a:r>
              <a:rPr lang="en-US"/>
              <a:t> </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a:defRPr/>
            </a:pPr>
            <a:r>
              <a:rPr lang="en-US" b="0"/>
              <a:t>We will use this amortization schedule to help prepare our journal entries</a:t>
            </a:r>
            <a:r>
              <a:rPr lang="en-US"/>
              <a:t> in a minute</a:t>
            </a:r>
            <a:r>
              <a:rPr lang="en-US" b="0"/>
              <a:t>.</a:t>
            </a:r>
            <a:endParaRPr lang="en-US" b="0">
              <a:cs typeface="Calibri"/>
            </a:endParaRPr>
          </a:p>
        </p:txBody>
      </p:sp>
      <p:sp>
        <p:nvSpPr>
          <p:cNvPr id="4" name="Slide Number Placeholder 3"/>
          <p:cNvSpPr>
            <a:spLocks noGrp="1"/>
          </p:cNvSpPr>
          <p:nvPr>
            <p:ph type="sldNum" sz="quarter" idx="5"/>
          </p:nvPr>
        </p:nvSpPr>
        <p:spPr/>
        <p:txBody>
          <a:bodyPr/>
          <a:lstStyle/>
          <a:p>
            <a:fld id="{01E280C0-BDF8-403E-A4DF-2D20AFB84D73}" type="slidenum">
              <a:rPr lang="en-US" smtClean="0"/>
              <a:pPr/>
              <a:t>29</a:t>
            </a:fld>
            <a:endParaRPr lang="en-US"/>
          </a:p>
        </p:txBody>
      </p:sp>
    </p:spTree>
    <p:extLst>
      <p:ext uri="{BB962C8B-B14F-4D97-AF65-F5344CB8AC3E}">
        <p14:creationId xmlns:p14="http://schemas.microsoft.com/office/powerpoint/2010/main" val="4253919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a:t>But first we are going to prepare </a:t>
            </a:r>
            <a:r>
              <a:rPr lang="en-US" b="0"/>
              <a:t>the amortization schedule for the SBITA asset. For simplicity I assumed that there were no other capitalizable implementation costs. You might have additional capitalizable implementation costs, which you would add to your SBITA asset before creating the amortization table.</a:t>
            </a:r>
            <a:r>
              <a:rPr lang="en-US"/>
              <a:t> </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I also used straight-line amortization for this example, so we amortize the exact same amount each year.</a:t>
            </a:r>
          </a:p>
        </p:txBody>
      </p:sp>
      <p:sp>
        <p:nvSpPr>
          <p:cNvPr id="4" name="Slide Number Placeholder 3"/>
          <p:cNvSpPr>
            <a:spLocks noGrp="1"/>
          </p:cNvSpPr>
          <p:nvPr>
            <p:ph type="sldNum" sz="quarter" idx="5"/>
          </p:nvPr>
        </p:nvSpPr>
        <p:spPr/>
        <p:txBody>
          <a:bodyPr/>
          <a:lstStyle/>
          <a:p>
            <a:fld id="{01E280C0-BDF8-403E-A4DF-2D20AFB84D73}" type="slidenum">
              <a:rPr lang="en-US" smtClean="0"/>
              <a:pPr/>
              <a:t>30</a:t>
            </a:fld>
            <a:endParaRPr lang="en-US"/>
          </a:p>
        </p:txBody>
      </p:sp>
    </p:spTree>
    <p:extLst>
      <p:ext uri="{BB962C8B-B14F-4D97-AF65-F5344CB8AC3E}">
        <p14:creationId xmlns:p14="http://schemas.microsoft.com/office/powerpoint/2010/main" val="452019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Now let’s look at the journal entries. We will start with the full accrual accounting which is applicable to government-wide financial statements and to your proprietary funds (your enterprise and internal service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We start by recording the SBITA asset and SBITA liability at the start of the subscription term which is on 7/1/23 in our example. Again, in our case the SBITA asset and SBITA liability are the same amount of $29,135 which is the present value of the subscription payments.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Also, on 7/1/23 the first payment is made. Since the payment is due at the start of the subscription term, 100% of it is applied to the principal. The amounts in this journal entry come from our amortization table for the SBITA liability that we looked at in step 2.</a:t>
            </a:r>
          </a:p>
        </p:txBody>
      </p:sp>
      <p:sp>
        <p:nvSpPr>
          <p:cNvPr id="4" name="Slide Number Placeholder 3"/>
          <p:cNvSpPr>
            <a:spLocks noGrp="1"/>
          </p:cNvSpPr>
          <p:nvPr>
            <p:ph type="sldNum" sz="quarter" idx="5"/>
          </p:nvPr>
        </p:nvSpPr>
        <p:spPr/>
        <p:txBody>
          <a:bodyPr/>
          <a:lstStyle/>
          <a:p>
            <a:fld id="{01E280C0-BDF8-403E-A4DF-2D20AFB84D73}" type="slidenum">
              <a:rPr lang="en-US" smtClean="0"/>
              <a:pPr/>
              <a:t>31</a:t>
            </a:fld>
            <a:endParaRPr lang="en-US"/>
          </a:p>
        </p:txBody>
      </p:sp>
    </p:spTree>
    <p:extLst>
      <p:ext uri="{BB962C8B-B14F-4D97-AF65-F5344CB8AC3E}">
        <p14:creationId xmlns:p14="http://schemas.microsoft.com/office/powerpoint/2010/main" val="2374739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In our example we had to pay $820 for taxes and $2,000 for technical support. These are not a part of the SBITA liability/asset calculations, but instead are reported as expenses when the payments are due. It’s recorded like any other expense, debit expense, and credit cash or accounts payable. In this example, I am assuming the government made the payment on 7/1 when it was due.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These payments would be made in the 2</a:t>
            </a:r>
            <a:r>
              <a:rPr lang="en-US" b="0" baseline="30000"/>
              <a:t>nd</a:t>
            </a:r>
            <a:r>
              <a:rPr lang="en-US" b="0"/>
              <a:t> and 3</a:t>
            </a:r>
            <a:r>
              <a:rPr lang="en-US" b="0" baseline="30000"/>
              <a:t>rd</a:t>
            </a:r>
            <a:r>
              <a:rPr lang="en-US" b="0"/>
              <a:t> years as well, but I will only show you the journal entries for these payments this one time because it’ll be the exact same for the remaining two payments.</a:t>
            </a:r>
          </a:p>
        </p:txBody>
      </p:sp>
      <p:sp>
        <p:nvSpPr>
          <p:cNvPr id="4" name="Slide Number Placeholder 3"/>
          <p:cNvSpPr>
            <a:spLocks noGrp="1"/>
          </p:cNvSpPr>
          <p:nvPr>
            <p:ph type="sldNum" sz="quarter" idx="5"/>
          </p:nvPr>
        </p:nvSpPr>
        <p:spPr/>
        <p:txBody>
          <a:bodyPr/>
          <a:lstStyle/>
          <a:p>
            <a:fld id="{01E280C0-BDF8-403E-A4DF-2D20AFB84D73}" type="slidenum">
              <a:rPr lang="en-US" smtClean="0"/>
              <a:pPr/>
              <a:t>32</a:t>
            </a:fld>
            <a:endParaRPr lang="en-US"/>
          </a:p>
        </p:txBody>
      </p:sp>
    </p:spTree>
    <p:extLst>
      <p:ext uri="{BB962C8B-B14F-4D97-AF65-F5344CB8AC3E}">
        <p14:creationId xmlns:p14="http://schemas.microsoft.com/office/powerpoint/2010/main" val="885276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Then the whole year goes by and at the end of the first year, it is time to record the amortization on the SBITA asset. At FYE which is 6/30/24 we are going to record amortization expense and accumulated amortization of $9,712. That amount is from the SBITA asset amortization table that we created earlier in step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a:defRPr/>
            </a:pPr>
            <a:r>
              <a:rPr lang="en-US" b="0"/>
              <a:t>The next SBITA payment is due on 7/1/24 so we will reduce our SBITA liability. Notice this time the payment is split between principal and interest. These amounts come from our amortization table that we created in step 2. The principal portion of $9,426 will reduce our SBITA liability and the remaining amount of the payment is $574 which is recorded as interest expense. Our total payment </a:t>
            </a:r>
            <a:r>
              <a:rPr lang="en-US"/>
              <a:t>and credit to cash is</a:t>
            </a:r>
            <a:r>
              <a:rPr lang="en-US" b="0"/>
              <a:t> $10,000.</a:t>
            </a:r>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At this point you would also record an expense of $820 for the taxes and another expense of $2,000 for the annual technical support: debit the expense and credit cash.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01E280C0-BDF8-403E-A4DF-2D20AFB84D73}" type="slidenum">
              <a:rPr lang="en-US" smtClean="0"/>
              <a:pPr/>
              <a:t>33</a:t>
            </a:fld>
            <a:endParaRPr lang="en-US"/>
          </a:p>
        </p:txBody>
      </p:sp>
    </p:spTree>
    <p:extLst>
      <p:ext uri="{BB962C8B-B14F-4D97-AF65-F5344CB8AC3E}">
        <p14:creationId xmlns:p14="http://schemas.microsoft.com/office/powerpoint/2010/main" val="3983706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Vivian</a:t>
            </a:r>
          </a:p>
        </p:txBody>
      </p:sp>
      <p:sp>
        <p:nvSpPr>
          <p:cNvPr id="4" name="Slide Number Placeholder 3"/>
          <p:cNvSpPr>
            <a:spLocks noGrp="1"/>
          </p:cNvSpPr>
          <p:nvPr>
            <p:ph type="sldNum" sz="quarter" idx="5"/>
          </p:nvPr>
        </p:nvSpPr>
        <p:spPr/>
        <p:txBody>
          <a:bodyPr/>
          <a:lstStyle/>
          <a:p>
            <a:fld id="{01E280C0-BDF8-403E-A4DF-2D20AFB84D73}" type="slidenum">
              <a:rPr lang="en-US" smtClean="0"/>
              <a:pPr/>
              <a:t>3</a:t>
            </a:fld>
            <a:endParaRPr lang="en-US"/>
          </a:p>
        </p:txBody>
      </p:sp>
    </p:spTree>
    <p:extLst>
      <p:ext uri="{BB962C8B-B14F-4D97-AF65-F5344CB8AC3E}">
        <p14:creationId xmlns:p14="http://schemas.microsoft.com/office/powerpoint/2010/main" val="2811346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Then at the end of year 2, we record the year 2 SBITA asset amortization. It’s $9,712 again because we are using straight-line amortization.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Then at the start of year 3 we have to make our last payment. The principal portion of $9,709 reduces the SBITA liability and the remaining portion of $291 is interest expense. At this point our SBITA liability is reduced to $0 because we have made all 3 payments and do not owe on the contract anymore.</a:t>
            </a:r>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a:defRPr/>
            </a:pPr>
            <a:r>
              <a:rPr lang="en-US" b="0"/>
              <a:t>Of course, you would also record your expenses for taxes </a:t>
            </a:r>
            <a:r>
              <a:rPr lang="en-US"/>
              <a:t>and tech</a:t>
            </a:r>
            <a:r>
              <a:rPr lang="en-US" b="0"/>
              <a:t> support</a:t>
            </a:r>
            <a:r>
              <a:rPr lang="en-US"/>
              <a:t> here</a:t>
            </a:r>
            <a:r>
              <a:rPr lang="en-US" b="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01E280C0-BDF8-403E-A4DF-2D20AFB84D73}" type="slidenum">
              <a:rPr lang="en-US" smtClean="0"/>
              <a:pPr/>
              <a:t>34</a:t>
            </a:fld>
            <a:endParaRPr lang="en-US"/>
          </a:p>
        </p:txBody>
      </p:sp>
    </p:spTree>
    <p:extLst>
      <p:ext uri="{BB962C8B-B14F-4D97-AF65-F5344CB8AC3E}">
        <p14:creationId xmlns:p14="http://schemas.microsoft.com/office/powerpoint/2010/main" val="2005599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Now we are almost done! At the end of the 3</a:t>
            </a:r>
            <a:r>
              <a:rPr lang="en-US" b="0" baseline="30000"/>
              <a:t>rd</a:t>
            </a:r>
            <a:r>
              <a:rPr lang="en-US" b="0"/>
              <a:t> year, you would record the SBITA asset amortization, which is the same amount of $9,712.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this point, the accumulated amortization is the exact same amount as your SBITA asset. It is time to remove both from your books because by the end of year 3 you have “used up” the entire asset and it no longer exists. You do that by debiting accumulated amortization and crediting SBITA asset.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01E280C0-BDF8-403E-A4DF-2D20AFB84D73}" type="slidenum">
              <a:rPr lang="en-US" smtClean="0"/>
              <a:pPr/>
              <a:t>35</a:t>
            </a:fld>
            <a:endParaRPr lang="en-US"/>
          </a:p>
        </p:txBody>
      </p:sp>
    </p:spTree>
    <p:extLst>
      <p:ext uri="{BB962C8B-B14F-4D97-AF65-F5344CB8AC3E}">
        <p14:creationId xmlns:p14="http://schemas.microsoft.com/office/powerpoint/2010/main" val="3147593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Now let’s look at modified accrual. This is the basis of accounting used in our governmental funds which are the general fund, special revenue, debt service, capital project and permanent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In governmental funds we do not record capital assets or long-term debt, which means we cannot use the SBITA asset or SBITA liability accounts. In the governmental funds, we are going to record a capital outlay instead of a SBITA asset and we will record an Other Financing Source instead of a SBITA liability. The amounts we calculated for full-accrual are the same, we are just using different accounts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first payment is due at the start of the subscription term, so we must also record the payment. This time we did not record a SBITA liability, so we have no liability account to reduce. Instead, we will use debt service accounts. For the first payment all $10,000 is applied to principal and there is no interest expense. Again, the amounts in this journal entry come from our amortization table for the SBITA liability in step 2, we are just using different accounts for the modified accrual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01E280C0-BDF8-403E-A4DF-2D20AFB84D73}" type="slidenum">
              <a:rPr lang="en-US" smtClean="0"/>
              <a:pPr/>
              <a:t>36</a:t>
            </a:fld>
            <a:endParaRPr lang="en-US"/>
          </a:p>
        </p:txBody>
      </p:sp>
    </p:spTree>
    <p:extLst>
      <p:ext uri="{BB962C8B-B14F-4D97-AF65-F5344CB8AC3E}">
        <p14:creationId xmlns:p14="http://schemas.microsoft.com/office/powerpoint/2010/main" val="1267146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taxes and technical support payments are pretty much the same in our modified accrual journal entries. We record </a:t>
            </a:r>
            <a:r>
              <a:rPr lang="en-US"/>
              <a:t>an</a:t>
            </a:r>
            <a:r>
              <a:rPr lang="en-US" b="0"/>
              <a:t> expenditure and credit cash for the amount paid.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01E280C0-BDF8-403E-A4DF-2D20AFB84D73}" type="slidenum">
              <a:rPr lang="en-US" smtClean="0"/>
              <a:pPr/>
              <a:t>37</a:t>
            </a:fld>
            <a:endParaRPr lang="en-US"/>
          </a:p>
        </p:txBody>
      </p:sp>
    </p:spTree>
    <p:extLst>
      <p:ext uri="{BB962C8B-B14F-4D97-AF65-F5344CB8AC3E}">
        <p14:creationId xmlns:p14="http://schemas.microsoft.com/office/powerpoint/2010/main" val="3760395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Unlike full-accrual, we did not record a SBITA asset in the modified accrual funds, so we have nothing to amortize. Our next journal entry will not be made until the 2</a:t>
            </a:r>
            <a:r>
              <a:rPr lang="en-US" b="0" baseline="30000"/>
              <a:t>nd</a:t>
            </a:r>
            <a:r>
              <a:rPr lang="en-US" b="0"/>
              <a:t> payment. We split the payment between debt service principal and debt service interest using the amortization table from step 2. When the 2</a:t>
            </a:r>
            <a:r>
              <a:rPr lang="en-US" b="0" baseline="30000"/>
              <a:t>nd</a:t>
            </a:r>
            <a:r>
              <a:rPr lang="en-US" b="0"/>
              <a:t> payment is made the government would also record the taxes and tech support expenditures, but I am not showing those JE because they are the exact same as the previous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Finally, the government makes the last payment and records debt service principal and interest expenditures. That’s it for the modified accrual accounting.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01E280C0-BDF8-403E-A4DF-2D20AFB84D73}" type="slidenum">
              <a:rPr lang="en-US" smtClean="0"/>
              <a:pPr/>
              <a:t>38</a:t>
            </a:fld>
            <a:endParaRPr lang="en-US"/>
          </a:p>
        </p:txBody>
      </p:sp>
    </p:spTree>
    <p:extLst>
      <p:ext uri="{BB962C8B-B14F-4D97-AF65-F5344CB8AC3E}">
        <p14:creationId xmlns:p14="http://schemas.microsoft.com/office/powerpoint/2010/main" val="1533407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Our next example is for how to record a prepaid SBITA. I have received a few questions about pre-paid SBITAs, so I thought it would be helpful to walk through an example. Here we have a 3-year contract but this time instead of paying $10,000 per year, the government just pays all $30,000 up front. How you account for that?</a:t>
            </a:r>
          </a:p>
        </p:txBody>
      </p:sp>
      <p:sp>
        <p:nvSpPr>
          <p:cNvPr id="4" name="Slide Number Placeholder 3"/>
          <p:cNvSpPr>
            <a:spLocks noGrp="1"/>
          </p:cNvSpPr>
          <p:nvPr>
            <p:ph type="sldNum" sz="quarter" idx="5"/>
          </p:nvPr>
        </p:nvSpPr>
        <p:spPr/>
        <p:txBody>
          <a:bodyPr/>
          <a:lstStyle/>
          <a:p>
            <a:fld id="{01E280C0-BDF8-403E-A4DF-2D20AFB84D73}" type="slidenum">
              <a:rPr lang="en-US" smtClean="0"/>
              <a:pPr/>
              <a:t>39</a:t>
            </a:fld>
            <a:endParaRPr lang="en-US"/>
          </a:p>
        </p:txBody>
      </p:sp>
    </p:spTree>
    <p:extLst>
      <p:ext uri="{BB962C8B-B14F-4D97-AF65-F5344CB8AC3E}">
        <p14:creationId xmlns:p14="http://schemas.microsoft.com/office/powerpoint/2010/main" val="1503977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a:t>Here are the journal entries for the prepayment. On the date the government makes the payment, which is 7/1/23 in our example, they record a SBITA asset for the full $30,000 and the credit is to cash since they paid cash.</a:t>
            </a:r>
            <a:r>
              <a:rPr lang="en-US"/>
              <a:t> </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a:defRPr/>
            </a:pPr>
            <a:r>
              <a:rPr lang="en-US" b="0"/>
              <a:t>In the past you probably called this a pre-paid asset</a:t>
            </a:r>
            <a:r>
              <a:rPr lang="en-US"/>
              <a:t>, but now they are SBITA assets.</a:t>
            </a:r>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After recording the prepaid SBITA asset, you are just going to amortize it over the subscription term. I am using straight line here. Since the total asset was $30,000 and the contract is for 3 years, then each year $10,000 gets recorded as amortization expense.</a:t>
            </a:r>
            <a:endParaRPr lang="en-US" b="0">
              <a:cs typeface="Calibri"/>
            </a:endParaRPr>
          </a:p>
        </p:txBody>
      </p:sp>
      <p:sp>
        <p:nvSpPr>
          <p:cNvPr id="4" name="Slide Number Placeholder 3"/>
          <p:cNvSpPr>
            <a:spLocks noGrp="1"/>
          </p:cNvSpPr>
          <p:nvPr>
            <p:ph type="sldNum" sz="quarter" idx="5"/>
          </p:nvPr>
        </p:nvSpPr>
        <p:spPr/>
        <p:txBody>
          <a:bodyPr/>
          <a:lstStyle/>
          <a:p>
            <a:fld id="{01E280C0-BDF8-403E-A4DF-2D20AFB84D73}" type="slidenum">
              <a:rPr lang="en-US" smtClean="0"/>
              <a:pPr/>
              <a:t>40</a:t>
            </a:fld>
            <a:endParaRPr lang="en-US"/>
          </a:p>
        </p:txBody>
      </p:sp>
    </p:spTree>
    <p:extLst>
      <p:ext uri="{BB962C8B-B14F-4D97-AF65-F5344CB8AC3E}">
        <p14:creationId xmlns:p14="http://schemas.microsoft.com/office/powerpoint/2010/main" val="4274783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last two years are also pretty straight-forward. You would record $10,000 amortization expense and accumulated amortization at the end of each year. Again the amount is $10,000 because we used the straight-line amortization method.</a:t>
            </a:r>
          </a:p>
        </p:txBody>
      </p:sp>
      <p:sp>
        <p:nvSpPr>
          <p:cNvPr id="4" name="Slide Number Placeholder 3"/>
          <p:cNvSpPr>
            <a:spLocks noGrp="1"/>
          </p:cNvSpPr>
          <p:nvPr>
            <p:ph type="sldNum" sz="quarter" idx="5"/>
          </p:nvPr>
        </p:nvSpPr>
        <p:spPr/>
        <p:txBody>
          <a:bodyPr/>
          <a:lstStyle/>
          <a:p>
            <a:fld id="{01E280C0-BDF8-403E-A4DF-2D20AFB84D73}" type="slidenum">
              <a:rPr lang="en-US" smtClean="0"/>
              <a:pPr/>
              <a:t>41</a:t>
            </a:fld>
            <a:endParaRPr lang="en-US"/>
          </a:p>
        </p:txBody>
      </p:sp>
    </p:spTree>
    <p:extLst>
      <p:ext uri="{BB962C8B-B14F-4D97-AF65-F5344CB8AC3E}">
        <p14:creationId xmlns:p14="http://schemas.microsoft.com/office/powerpoint/2010/main" val="873453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At the end of the third year the accumulated amortization will equal the SBITA asset and you would remove both from your books. Since the contract is over, you no longer have that right-to-use that software, so you have to remove the old asset and related accumulated amortization. </a:t>
            </a:r>
          </a:p>
        </p:txBody>
      </p:sp>
      <p:sp>
        <p:nvSpPr>
          <p:cNvPr id="4" name="Slide Number Placeholder 3"/>
          <p:cNvSpPr>
            <a:spLocks noGrp="1"/>
          </p:cNvSpPr>
          <p:nvPr>
            <p:ph type="sldNum" sz="quarter" idx="5"/>
          </p:nvPr>
        </p:nvSpPr>
        <p:spPr/>
        <p:txBody>
          <a:bodyPr/>
          <a:lstStyle/>
          <a:p>
            <a:fld id="{01E280C0-BDF8-403E-A4DF-2D20AFB84D73}" type="slidenum">
              <a:rPr lang="en-US" smtClean="0"/>
              <a:pPr/>
              <a:t>42</a:t>
            </a:fld>
            <a:endParaRPr lang="en-US"/>
          </a:p>
        </p:txBody>
      </p:sp>
    </p:spTree>
    <p:extLst>
      <p:ext uri="{BB962C8B-B14F-4D97-AF65-F5344CB8AC3E}">
        <p14:creationId xmlns:p14="http://schemas.microsoft.com/office/powerpoint/2010/main" val="2757012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Now what about modified accrual? The prepaid SBITA asset will be a capital outlay and a credit to cash and then you're done.</a:t>
            </a:r>
            <a:endParaRPr lang="en-US" b="0"/>
          </a:p>
        </p:txBody>
      </p:sp>
      <p:sp>
        <p:nvSpPr>
          <p:cNvPr id="4" name="Slide Number Placeholder 3"/>
          <p:cNvSpPr>
            <a:spLocks noGrp="1"/>
          </p:cNvSpPr>
          <p:nvPr>
            <p:ph type="sldNum" sz="quarter" idx="5"/>
          </p:nvPr>
        </p:nvSpPr>
        <p:spPr/>
        <p:txBody>
          <a:bodyPr/>
          <a:lstStyle/>
          <a:p>
            <a:fld id="{01E280C0-BDF8-403E-A4DF-2D20AFB84D73}" type="slidenum">
              <a:rPr lang="en-US" smtClean="0"/>
              <a:pPr/>
              <a:t>43</a:t>
            </a:fld>
            <a:endParaRPr lang="en-US"/>
          </a:p>
        </p:txBody>
      </p:sp>
    </p:spTree>
    <p:extLst>
      <p:ext uri="{BB962C8B-B14F-4D97-AF65-F5344CB8AC3E}">
        <p14:creationId xmlns:p14="http://schemas.microsoft.com/office/powerpoint/2010/main" val="330636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Vivian</a:t>
            </a:r>
          </a:p>
        </p:txBody>
      </p:sp>
      <p:sp>
        <p:nvSpPr>
          <p:cNvPr id="4" name="Slide Number Placeholder 3"/>
          <p:cNvSpPr>
            <a:spLocks noGrp="1"/>
          </p:cNvSpPr>
          <p:nvPr>
            <p:ph type="sldNum" sz="quarter" idx="5"/>
          </p:nvPr>
        </p:nvSpPr>
        <p:spPr/>
        <p:txBody>
          <a:bodyPr/>
          <a:lstStyle/>
          <a:p>
            <a:fld id="{01E280C0-BDF8-403E-A4DF-2D20AFB84D73}" type="slidenum">
              <a:rPr lang="en-US" smtClean="0"/>
              <a:pPr/>
              <a:t>4</a:t>
            </a:fld>
            <a:endParaRPr lang="en-US"/>
          </a:p>
        </p:txBody>
      </p:sp>
    </p:spTree>
    <p:extLst>
      <p:ext uri="{BB962C8B-B14F-4D97-AF65-F5344CB8AC3E}">
        <p14:creationId xmlns:p14="http://schemas.microsoft.com/office/powerpoint/2010/main" val="1554203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That's it for SBITA. Now we are going to talk about a related topic: Public-Private and Public-Public Partnerships, also known as PPPs.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B47689-31A6-4AC3-8311-A106D277C4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570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 PPP is … READ DEFINITION. That probably sounds pretty familiar because of how similar it is to the lease definition. This time, in addition to a tangible asset being leased, there is a public service being provided by the operator. </a:t>
            </a:r>
          </a:p>
        </p:txBody>
      </p:sp>
      <p:sp>
        <p:nvSpPr>
          <p:cNvPr id="4" name="Slide Number Placeholder 3"/>
          <p:cNvSpPr>
            <a:spLocks noGrp="1"/>
          </p:cNvSpPr>
          <p:nvPr>
            <p:ph type="sldNum" sz="quarter" idx="10"/>
          </p:nvPr>
        </p:nvSpPr>
        <p:spPr/>
        <p:txBody>
          <a:bodyPr/>
          <a:lstStyle/>
          <a:p>
            <a:fld id="{081E8F1F-DF13-4CB6-8C53-7B6DB03664EF}" type="slidenum">
              <a:rPr lang="en-US" smtClean="0"/>
              <a:t>45</a:t>
            </a:fld>
            <a:endParaRPr lang="en-US"/>
          </a:p>
        </p:txBody>
      </p:sp>
    </p:spTree>
    <p:extLst>
      <p:ext uri="{BB962C8B-B14F-4D97-AF65-F5344CB8AC3E}">
        <p14:creationId xmlns:p14="http://schemas.microsoft.com/office/powerpoint/2010/main" val="1512048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Hopefully this visual makes it a little easier to understand. On one side, we have the government transferor. In order for this to be a PPP, the transferor must be a government. On the other side we have the operator. The operator can be another government, in which case this would be a public-public partnership, or the operator can be a non-government entity, in which case it would be a public-private partnership.</a:t>
            </a:r>
          </a:p>
          <a:p>
            <a:endParaRPr lang="en-US" baseline="0"/>
          </a:p>
          <a:p>
            <a:r>
              <a:rPr lang="en-US" baseline="0"/>
              <a:t>In a PPP, the transferor is giving the operator the right to use a public asset. And the operator is agreeing to provide a public service. The transferor pays the operator to provide the public service and the operator pays the transferor for the right to use the public asset.</a:t>
            </a:r>
          </a:p>
          <a:p>
            <a:endParaRPr lang="en-US" baseline="0"/>
          </a:p>
          <a:p>
            <a:r>
              <a:rPr lang="en-US" baseline="0"/>
              <a:t>You can think of the transferor like the lessor, they own the public asset and are letting the operator use it for a fee. You can think of the operator like a lessee, they are paying to use the governments public asset. The main difference between this and a lease is that the operator also must now provide a public service (which is not true for lease).</a:t>
            </a:r>
          </a:p>
        </p:txBody>
      </p:sp>
      <p:sp>
        <p:nvSpPr>
          <p:cNvPr id="4" name="Slide Number Placeholder 3"/>
          <p:cNvSpPr>
            <a:spLocks noGrp="1"/>
          </p:cNvSpPr>
          <p:nvPr>
            <p:ph type="sldNum" sz="quarter" idx="10"/>
          </p:nvPr>
        </p:nvSpPr>
        <p:spPr/>
        <p:txBody>
          <a:bodyPr/>
          <a:lstStyle/>
          <a:p>
            <a:fld id="{081E8F1F-DF13-4CB6-8C53-7B6DB03664EF}" type="slidenum">
              <a:rPr lang="en-US" smtClean="0"/>
              <a:t>46</a:t>
            </a:fld>
            <a:endParaRPr lang="en-US"/>
          </a:p>
        </p:txBody>
      </p:sp>
    </p:spTree>
    <p:extLst>
      <p:ext uri="{BB962C8B-B14F-4D97-AF65-F5344CB8AC3E}">
        <p14:creationId xmlns:p14="http://schemas.microsoft.com/office/powerpoint/2010/main" val="3264224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In addition to the PPP, there is a Service Concession Arrangement, also called SCA. This is a special type of PPP. It must meet all of the following criteria:</a:t>
            </a:r>
          </a:p>
          <a:p>
            <a:pPr marL="171450" indent="-171450">
              <a:buFont typeface="Arial" panose="020B0604020202020204" pitchFamily="34" charset="0"/>
              <a:buChar char="•"/>
              <a:defRPr/>
            </a:pPr>
            <a:r>
              <a:rPr lang="en-US" baseline="0"/>
              <a:t>The transferor receives significant consideration. This can be a large cash payment from the operator. Or the operator can construct a new asset that the transferor will ultimately own. Or the operator can fix up the transferor’s </a:t>
            </a:r>
            <a:r>
              <a:rPr lang="en-US"/>
              <a:t>existing </a:t>
            </a:r>
            <a:r>
              <a:rPr lang="en-US" baseline="0"/>
              <a:t>asset.</a:t>
            </a:r>
            <a:endParaRPr lang="en-US" baseline="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In an SCA the operator is going to be paid by 3</a:t>
            </a:r>
            <a:r>
              <a:rPr lang="en-US" baseline="30000"/>
              <a:t>rd</a:t>
            </a:r>
            <a:r>
              <a:rPr lang="en-US" baseline="0"/>
              <a:t> parties, the people that they are providing services to, rather than being paid by the transferor.</a:t>
            </a:r>
            <a:endParaRPr lang="en-US" baseline="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The transferor also gets significant control over the public services and gets to decide what services are provided, who they are provided to and the prices/rates that can be charged to the users.</a:t>
            </a:r>
            <a:endParaRPr lang="en-US" baseline="0">
              <a:cs typeface="Calibri"/>
            </a:endParaRPr>
          </a:p>
          <a:p>
            <a:pPr marL="171450" indent="-171450">
              <a:buFont typeface="Arial" panose="020B0604020202020204" pitchFamily="34" charset="0"/>
              <a:buChar char="•"/>
              <a:defRPr/>
            </a:pPr>
            <a:r>
              <a:rPr lang="en-US" baseline="0"/>
              <a:t>The transferor would also be entitled to significant residual interest in the underlying PPP asset. That just means the asset belongs to them at the end of the arrangement, and it will have some useful life left in it.</a:t>
            </a:r>
            <a:r>
              <a:rPr lang="en-US"/>
              <a:t> </a:t>
            </a:r>
            <a:endParaRPr lang="en-US" baseline="0">
              <a:cs typeface="Calibri"/>
            </a:endParaRPr>
          </a:p>
          <a:p>
            <a:endParaRPr lang="en-US"/>
          </a:p>
        </p:txBody>
      </p:sp>
      <p:sp>
        <p:nvSpPr>
          <p:cNvPr id="4" name="Slide Number Placeholder 3"/>
          <p:cNvSpPr>
            <a:spLocks noGrp="1"/>
          </p:cNvSpPr>
          <p:nvPr>
            <p:ph type="sldNum" sz="quarter" idx="10"/>
          </p:nvPr>
        </p:nvSpPr>
        <p:spPr/>
        <p:txBody>
          <a:bodyPr/>
          <a:lstStyle/>
          <a:p>
            <a:fld id="{081E8F1F-DF13-4CB6-8C53-7B6DB03664EF}" type="slidenum">
              <a:rPr lang="en-US" smtClean="0"/>
              <a:t>47</a:t>
            </a:fld>
            <a:endParaRPr lang="en-US"/>
          </a:p>
        </p:txBody>
      </p:sp>
    </p:spTree>
    <p:extLst>
      <p:ext uri="{BB962C8B-B14F-4D97-AF65-F5344CB8AC3E}">
        <p14:creationId xmlns:p14="http://schemas.microsoft.com/office/powerpoint/2010/main" val="2301780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Here is a visual of SCAs. You’ll notice a couple things are the same as the PPP slide. The transferor is still giving the right to operate the public asset to the operator and the operator is still agreeing to provide the public service.</a:t>
            </a:r>
          </a:p>
          <a:p>
            <a:endParaRPr lang="en-US" baseline="0"/>
          </a:p>
          <a:p>
            <a:r>
              <a:rPr lang="en-US" baseline="0"/>
              <a:t>What’s different here is that the operator is giving significant consideration to the transferor. The operator is being paid by those third-party users to provide that public service, rather than being paid by the transferor.</a:t>
            </a:r>
            <a:endParaRPr lang="en-US" baseline="0">
              <a:cs typeface="Calibri"/>
            </a:endParaRPr>
          </a:p>
          <a:p>
            <a:endParaRPr lang="en-US" baseline="0"/>
          </a:p>
          <a:p>
            <a:r>
              <a:rPr lang="en-US" baseline="0"/>
              <a:t>An example of an SCA </a:t>
            </a:r>
            <a:r>
              <a:rPr lang="en-US"/>
              <a:t>might </a:t>
            </a:r>
            <a:r>
              <a:rPr lang="en-US" baseline="0"/>
              <a:t>be a toll bridge. Let’s say the government has a toll bridge that needs significant updates/repairs. The operator agrees to perform those repairs and the transferor continues to own the toll bridge. </a:t>
            </a:r>
            <a:r>
              <a:rPr lang="en-US"/>
              <a:t>The operator paying</a:t>
            </a:r>
            <a:r>
              <a:rPr lang="en-US" baseline="0"/>
              <a:t> for those big repairs would be the significant consideration</a:t>
            </a:r>
            <a:r>
              <a:rPr lang="en-US"/>
              <a:t> they give to the transferor</a:t>
            </a:r>
            <a:r>
              <a:rPr lang="en-US" baseline="0"/>
              <a:t>. The transferor is giving the operator the right to use the toll bridge, which is a public asset. The operator is agreeing to run the toll bridge, which is providing the public service. The operator is also going to be compensated by the people using the toll bridge, rather than the government paying them for their services. In </a:t>
            </a:r>
            <a:r>
              <a:rPr lang="en-US"/>
              <a:t>an SCA the</a:t>
            </a:r>
            <a:r>
              <a:rPr lang="en-US" baseline="0"/>
              <a:t> government would also be able to set the prices the operator charges for the tolls and determine who the operator is required to provide those services to.</a:t>
            </a:r>
            <a:r>
              <a:rPr lang="en-US"/>
              <a:t> </a:t>
            </a:r>
            <a:endParaRPr lang="en-US" baseline="0">
              <a:cs typeface="Calibri"/>
            </a:endParaRPr>
          </a:p>
        </p:txBody>
      </p:sp>
      <p:sp>
        <p:nvSpPr>
          <p:cNvPr id="4" name="Slide Number Placeholder 3"/>
          <p:cNvSpPr>
            <a:spLocks noGrp="1"/>
          </p:cNvSpPr>
          <p:nvPr>
            <p:ph type="sldNum" sz="quarter" idx="10"/>
          </p:nvPr>
        </p:nvSpPr>
        <p:spPr/>
        <p:txBody>
          <a:bodyPr/>
          <a:lstStyle/>
          <a:p>
            <a:fld id="{081E8F1F-DF13-4CB6-8C53-7B6DB03664EF}" type="slidenum">
              <a:rPr lang="en-US" smtClean="0"/>
              <a:t>48</a:t>
            </a:fld>
            <a:endParaRPr lang="en-US"/>
          </a:p>
        </p:txBody>
      </p:sp>
    </p:spTree>
    <p:extLst>
      <p:ext uri="{BB962C8B-B14F-4D97-AF65-F5344CB8AC3E}">
        <p14:creationId xmlns:p14="http://schemas.microsoft.com/office/powerpoint/2010/main" val="32146081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also have a project page called Coming in Fiscal Year 2023 with information on PPPs &amp; SBITAs. This page has a recorded training, which includes most of what we talked about today and it has the draft BARS pages and note template that will go into BARS. Now I am going to pass it over to Vivian.</a:t>
            </a:r>
          </a:p>
        </p:txBody>
      </p:sp>
      <p:sp>
        <p:nvSpPr>
          <p:cNvPr id="4" name="Slide Number Placeholder 3"/>
          <p:cNvSpPr>
            <a:spLocks noGrp="1"/>
          </p:cNvSpPr>
          <p:nvPr>
            <p:ph type="sldNum" sz="quarter" idx="5"/>
          </p:nvPr>
        </p:nvSpPr>
        <p:spPr/>
        <p:txBody>
          <a:bodyPr/>
          <a:lstStyle/>
          <a:p>
            <a:fld id="{01E280C0-BDF8-403E-A4DF-2D20AFB84D73}" type="slidenum">
              <a:rPr lang="en-US" smtClean="0"/>
              <a:pPr/>
              <a:t>49</a:t>
            </a:fld>
            <a:endParaRPr lang="en-US"/>
          </a:p>
        </p:txBody>
      </p:sp>
    </p:spTree>
    <p:extLst>
      <p:ext uri="{BB962C8B-B14F-4D97-AF65-F5344CB8AC3E}">
        <p14:creationId xmlns:p14="http://schemas.microsoft.com/office/powerpoint/2010/main" val="14339240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E280C0-BDF8-403E-A4DF-2D20AFB84D73}" type="slidenum">
              <a:rPr lang="en-US" smtClean="0"/>
              <a:pPr/>
              <a:t>50</a:t>
            </a:fld>
            <a:endParaRPr lang="en-US"/>
          </a:p>
        </p:txBody>
      </p:sp>
    </p:spTree>
    <p:extLst>
      <p:ext uri="{BB962C8B-B14F-4D97-AF65-F5344CB8AC3E}">
        <p14:creationId xmlns:p14="http://schemas.microsoft.com/office/powerpoint/2010/main" val="1517509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E280C0-BDF8-403E-A4DF-2D20AFB84D73}" type="slidenum">
              <a:rPr lang="en-US" smtClean="0"/>
              <a:pPr/>
              <a:t>52</a:t>
            </a:fld>
            <a:endParaRPr lang="en-US"/>
          </a:p>
        </p:txBody>
      </p:sp>
    </p:spTree>
    <p:extLst>
      <p:ext uri="{BB962C8B-B14F-4D97-AF65-F5344CB8AC3E}">
        <p14:creationId xmlns:p14="http://schemas.microsoft.com/office/powerpoint/2010/main" val="2236313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1E280C0-BDF8-403E-A4DF-2D20AFB84D73}" type="slidenum">
              <a:rPr lang="en-US" smtClean="0"/>
              <a:pPr/>
              <a:t>53</a:t>
            </a:fld>
            <a:endParaRPr lang="en-US"/>
          </a:p>
        </p:txBody>
      </p:sp>
    </p:spTree>
    <p:extLst>
      <p:ext uri="{BB962C8B-B14F-4D97-AF65-F5344CB8AC3E}">
        <p14:creationId xmlns:p14="http://schemas.microsoft.com/office/powerpoint/2010/main" val="2763440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Vivian</a:t>
            </a:r>
          </a:p>
        </p:txBody>
      </p:sp>
      <p:sp>
        <p:nvSpPr>
          <p:cNvPr id="4" name="Slide Number Placeholder 3"/>
          <p:cNvSpPr>
            <a:spLocks noGrp="1"/>
          </p:cNvSpPr>
          <p:nvPr>
            <p:ph type="sldNum" sz="quarter" idx="5"/>
          </p:nvPr>
        </p:nvSpPr>
        <p:spPr/>
        <p:txBody>
          <a:bodyPr/>
          <a:lstStyle/>
          <a:p>
            <a:fld id="{01E280C0-BDF8-403E-A4DF-2D20AFB84D73}" type="slidenum">
              <a:rPr lang="en-US" smtClean="0"/>
              <a:pPr/>
              <a:t>5</a:t>
            </a:fld>
            <a:endParaRPr lang="en-US"/>
          </a:p>
        </p:txBody>
      </p:sp>
    </p:spTree>
    <p:extLst>
      <p:ext uri="{BB962C8B-B14F-4D97-AF65-F5344CB8AC3E}">
        <p14:creationId xmlns:p14="http://schemas.microsoft.com/office/powerpoint/2010/main" val="3952016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Christie</a:t>
            </a:r>
          </a:p>
        </p:txBody>
      </p:sp>
      <p:sp>
        <p:nvSpPr>
          <p:cNvPr id="4" name="Slide Number Placeholder 3"/>
          <p:cNvSpPr>
            <a:spLocks noGrp="1"/>
          </p:cNvSpPr>
          <p:nvPr>
            <p:ph type="sldNum" sz="quarter" idx="5"/>
          </p:nvPr>
        </p:nvSpPr>
        <p:spPr/>
        <p:txBody>
          <a:bodyPr/>
          <a:lstStyle/>
          <a:p>
            <a:fld id="{01E280C0-BDF8-403E-A4DF-2D20AFB84D73}" type="slidenum">
              <a:rPr lang="en-US" smtClean="0"/>
              <a:pPr/>
              <a:t>9</a:t>
            </a:fld>
            <a:endParaRPr lang="en-US"/>
          </a:p>
        </p:txBody>
      </p:sp>
    </p:spTree>
    <p:extLst>
      <p:ext uri="{BB962C8B-B14F-4D97-AF65-F5344CB8AC3E}">
        <p14:creationId xmlns:p14="http://schemas.microsoft.com/office/powerpoint/2010/main" val="2377518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Christie -</a:t>
            </a:r>
          </a:p>
          <a:p>
            <a:endParaRPr lang="en-US">
              <a:cs typeface="Calibri"/>
            </a:endParaRPr>
          </a:p>
        </p:txBody>
      </p:sp>
      <p:sp>
        <p:nvSpPr>
          <p:cNvPr id="4" name="Slide Number Placeholder 3"/>
          <p:cNvSpPr>
            <a:spLocks noGrp="1"/>
          </p:cNvSpPr>
          <p:nvPr>
            <p:ph type="sldNum" sz="quarter" idx="5"/>
          </p:nvPr>
        </p:nvSpPr>
        <p:spPr/>
        <p:txBody>
          <a:bodyPr/>
          <a:lstStyle/>
          <a:p>
            <a:fld id="{01E280C0-BDF8-403E-A4DF-2D20AFB84D73}" type="slidenum">
              <a:rPr lang="en-US" smtClean="0"/>
              <a:pPr/>
              <a:t>11</a:t>
            </a:fld>
            <a:endParaRPr lang="en-US"/>
          </a:p>
        </p:txBody>
      </p:sp>
    </p:spTree>
    <p:extLst>
      <p:ext uri="{BB962C8B-B14F-4D97-AF65-F5344CB8AC3E}">
        <p14:creationId xmlns:p14="http://schemas.microsoft.com/office/powerpoint/2010/main" val="505429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are going to spend some time on SBITA, or subscription based information technology arrangements.</a:t>
            </a:r>
          </a:p>
        </p:txBody>
      </p:sp>
      <p:sp>
        <p:nvSpPr>
          <p:cNvPr id="4" name="Slide Number Placeholder 3"/>
          <p:cNvSpPr>
            <a:spLocks noGrp="1"/>
          </p:cNvSpPr>
          <p:nvPr>
            <p:ph type="sldNum" sz="quarter" idx="10"/>
          </p:nvPr>
        </p:nvSpPr>
        <p:spPr/>
        <p:txBody>
          <a:bodyPr/>
          <a:lstStyle/>
          <a:p>
            <a:fld id="{081E8F1F-DF13-4CB6-8C53-7B6DB03664EF}" type="slidenum">
              <a:rPr lang="en-US" smtClean="0"/>
              <a:t>12</a:t>
            </a:fld>
            <a:endParaRPr lang="en-US"/>
          </a:p>
        </p:txBody>
      </p:sp>
    </p:spTree>
    <p:extLst>
      <p:ext uri="{BB962C8B-B14F-4D97-AF65-F5344CB8AC3E}">
        <p14:creationId xmlns:p14="http://schemas.microsoft.com/office/powerpoint/2010/main" val="2880426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what is</a:t>
            </a:r>
            <a:r>
              <a:rPr lang="en-US" baseline="0"/>
              <a:t> a SBITA? Here is the definition.</a:t>
            </a:r>
          </a:p>
          <a:p>
            <a:endParaRPr lang="en-US"/>
          </a:p>
          <a:p>
            <a:r>
              <a:rPr lang="en-US"/>
              <a:t>Read definition.</a:t>
            </a:r>
          </a:p>
          <a:p>
            <a:endParaRPr lang="en-US"/>
          </a:p>
          <a:p>
            <a:r>
              <a:rPr lang="en-US"/>
              <a:t>This should sound familiar because it is almost</a:t>
            </a:r>
            <a:r>
              <a:rPr lang="en-US" baseline="0"/>
              <a:t> exactly the definition of a lease. The difference here is that it is specific for IT software. Basically, if you are paying someone else to use their software you may have a SBITA. </a:t>
            </a:r>
          </a:p>
          <a:p>
            <a:endParaRPr lang="en-US"/>
          </a:p>
        </p:txBody>
      </p:sp>
      <p:sp>
        <p:nvSpPr>
          <p:cNvPr id="4" name="Slide Number Placeholder 3"/>
          <p:cNvSpPr>
            <a:spLocks noGrp="1"/>
          </p:cNvSpPr>
          <p:nvPr>
            <p:ph type="sldNum" sz="quarter" idx="5"/>
          </p:nvPr>
        </p:nvSpPr>
        <p:spPr/>
        <p:txBody>
          <a:bodyPr/>
          <a:lstStyle/>
          <a:p>
            <a:fld id="{01E280C0-BDF8-403E-A4DF-2D20AFB84D73}" type="slidenum">
              <a:rPr lang="en-US" smtClean="0"/>
              <a:pPr/>
              <a:t>13</a:t>
            </a:fld>
            <a:endParaRPr lang="en-US"/>
          </a:p>
        </p:txBody>
      </p:sp>
    </p:spTree>
    <p:extLst>
      <p:ext uri="{BB962C8B-B14F-4D97-AF65-F5344CB8AC3E}">
        <p14:creationId xmlns:p14="http://schemas.microsoft.com/office/powerpoint/2010/main" val="4195448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CC9430F-6D74-ABCF-13E0-BAC2697F9CEE}"/>
              </a:ext>
            </a:extLst>
          </p:cNvPr>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11" name="Picture 10" descr="Logo, company name&#10;&#10;Description automatically generated">
            <a:extLst>
              <a:ext uri="{FF2B5EF4-FFF2-40B4-BE49-F238E27FC236}">
                <a16:creationId xmlns:a16="http://schemas.microsoft.com/office/drawing/2014/main" id="{9B57D3DB-61B2-25E0-3A54-56601FBD38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sp>
        <p:nvSpPr>
          <p:cNvPr id="10" name="Right Triangle 9"/>
          <p:cNvSpPr/>
          <p:nvPr userDrawn="1"/>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Placeholder 8"/>
          <p:cNvSpPr>
            <a:spLocks noGrp="1"/>
          </p:cNvSpPr>
          <p:nvPr userDrawn="1">
            <p:ph type="title"/>
          </p:nvPr>
        </p:nvSpPr>
        <p:spPr>
          <a:xfrm>
            <a:off x="622300" y="558265"/>
            <a:ext cx="10606977" cy="924025"/>
          </a:xfrm>
          <a:prstGeom prst="rect">
            <a:avLst/>
          </a:prstGeom>
        </p:spPr>
        <p:txBody>
          <a:bodyPr vert="horz" anchor="t">
            <a:noAutofit/>
            <a:scene3d>
              <a:camera prst="orthographicFront"/>
              <a:lightRig rig="soft" dir="t"/>
            </a:scene3d>
            <a:sp3d prstMaterial="softEdge"/>
          </a:bodyPr>
          <a:lstStyle>
            <a:lvl1pPr>
              <a:defRPr sz="4800">
                <a:solidFill>
                  <a:srgbClr val="0056B8"/>
                </a:solidFill>
              </a:defRPr>
            </a:lvl1pPr>
          </a:lstStyle>
          <a:p>
            <a:r>
              <a:rPr kumimoji="0" lang="en-US"/>
              <a:t>Click to edit Master title style</a:t>
            </a:r>
          </a:p>
        </p:txBody>
      </p:sp>
      <p:sp>
        <p:nvSpPr>
          <p:cNvPr id="14" name="Text Placeholder 29"/>
          <p:cNvSpPr>
            <a:spLocks noGrp="1"/>
          </p:cNvSpPr>
          <p:nvPr userDrawn="1">
            <p:ph idx="1"/>
          </p:nvPr>
        </p:nvSpPr>
        <p:spPr>
          <a:xfrm>
            <a:off x="622300" y="1600202"/>
            <a:ext cx="10606977" cy="4253668"/>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 Third level</a:t>
            </a:r>
          </a:p>
          <a:p>
            <a:pPr lvl="3" eaLnBrk="1" latinLnBrk="0" hangingPunct="1"/>
            <a:r>
              <a:rPr kumimoji="0" lang="en-US"/>
              <a:t>Fourth level</a:t>
            </a:r>
          </a:p>
          <a:p>
            <a:pPr lvl="4" eaLnBrk="1" latinLnBrk="0" hangingPunct="1"/>
            <a:r>
              <a:rPr kumimoji="0" lang="en-US"/>
              <a:t>Fifth level</a:t>
            </a:r>
          </a:p>
        </p:txBody>
      </p:sp>
      <p:sp>
        <p:nvSpPr>
          <p:cNvPr id="2" name="Slide Number Placeholder 26">
            <a:extLst>
              <a:ext uri="{FF2B5EF4-FFF2-40B4-BE49-F238E27FC236}">
                <a16:creationId xmlns:a16="http://schemas.microsoft.com/office/drawing/2014/main" id="{CECC0EC3-589C-F12A-158A-EC4F65A4A1BA}"/>
              </a:ext>
            </a:extLst>
          </p:cNvPr>
          <p:cNvSpPr>
            <a:spLocks noGrp="1"/>
          </p:cNvSpPr>
          <p:nvPr>
            <p:ph type="sldNum" sz="quarter" idx="12"/>
          </p:nvPr>
        </p:nvSpPr>
        <p:spPr>
          <a:xfrm>
            <a:off x="11529696" y="6407945"/>
            <a:ext cx="487680" cy="365125"/>
          </a:xfrm>
          <a:prstGeom prst="rect">
            <a:avLst/>
          </a:prstGeo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a:t>
            </a:fld>
            <a:endParaRPr lang="en-US"/>
          </a:p>
        </p:txBody>
      </p:sp>
      <p:grpSp>
        <p:nvGrpSpPr>
          <p:cNvPr id="3" name="Group 2">
            <a:extLst>
              <a:ext uri="{FF2B5EF4-FFF2-40B4-BE49-F238E27FC236}">
                <a16:creationId xmlns:a16="http://schemas.microsoft.com/office/drawing/2014/main" id="{B5EDD91D-9437-5862-8629-9897D1311D4C}"/>
              </a:ext>
            </a:extLst>
          </p:cNvPr>
          <p:cNvGrpSpPr/>
          <p:nvPr userDrawn="1"/>
        </p:nvGrpSpPr>
        <p:grpSpPr>
          <a:xfrm>
            <a:off x="0" y="6136240"/>
            <a:ext cx="12192000" cy="721760"/>
            <a:chOff x="0" y="6136240"/>
            <a:chExt cx="12192000" cy="721760"/>
          </a:xfrm>
        </p:grpSpPr>
        <p:sp>
          <p:nvSpPr>
            <p:cNvPr id="4" name="Rectangle 3">
              <a:extLst>
                <a:ext uri="{FF2B5EF4-FFF2-40B4-BE49-F238E27FC236}">
                  <a16:creationId xmlns:a16="http://schemas.microsoft.com/office/drawing/2014/main" id="{610A9055-6618-0DDC-D49C-74577416D83E}"/>
                </a:ext>
              </a:extLst>
            </p:cNvPr>
            <p:cNvSpPr/>
            <p:nvPr userDrawn="1"/>
          </p:nvSpPr>
          <p:spPr>
            <a:xfrm>
              <a:off x="0" y="6136240"/>
              <a:ext cx="12192000" cy="721760"/>
            </a:xfrm>
            <a:prstGeom prst="rect">
              <a:avLst/>
            </a:prstGeom>
            <a:solidFill>
              <a:srgbClr val="C0C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FB688B-1030-1A8F-1221-0B48D111FA0C}"/>
                </a:ext>
              </a:extLst>
            </p:cNvPr>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6" name="Picture 5" descr="Logo, company name&#10;&#10;Description automatically generated">
              <a:extLst>
                <a:ext uri="{FF2B5EF4-FFF2-40B4-BE49-F238E27FC236}">
                  <a16:creationId xmlns:a16="http://schemas.microsoft.com/office/drawing/2014/main" id="{FF05CB56-AE2E-CC9A-17D7-93814422A5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F4D04DE-5897-6B0C-349A-BCDDBA242CE8}"/>
              </a:ext>
            </a:extLst>
          </p:cNvPr>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12" name="Picture 11" descr="Logo, company name&#10;&#10;Description automatically generated">
            <a:extLst>
              <a:ext uri="{FF2B5EF4-FFF2-40B4-BE49-F238E27FC236}">
                <a16:creationId xmlns:a16="http://schemas.microsoft.com/office/drawing/2014/main" id="{CE292BD8-07AD-28BA-522A-A31C3300AD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sp>
        <p:nvSpPr>
          <p:cNvPr id="16" name="Rectangle 15">
            <a:extLst>
              <a:ext uri="{FF2B5EF4-FFF2-40B4-BE49-F238E27FC236}">
                <a16:creationId xmlns:a16="http://schemas.microsoft.com/office/drawing/2014/main" id="{89E56513-C161-A0F4-5A7C-03BC33B7975D}"/>
              </a:ext>
            </a:extLst>
          </p:cNvPr>
          <p:cNvSpPr/>
          <p:nvPr userDrawn="1"/>
        </p:nvSpPr>
        <p:spPr>
          <a:xfrm>
            <a:off x="5442169" y="0"/>
            <a:ext cx="6749831" cy="613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9"/>
          <p:cNvSpPr>
            <a:spLocks noGrp="1"/>
          </p:cNvSpPr>
          <p:nvPr userDrawn="1">
            <p:ph idx="1"/>
          </p:nvPr>
        </p:nvSpPr>
        <p:spPr>
          <a:xfrm>
            <a:off x="5810250" y="1414131"/>
            <a:ext cx="5719446" cy="4406808"/>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 Third level</a:t>
            </a:r>
          </a:p>
          <a:p>
            <a:pPr lvl="3" eaLnBrk="1" latinLnBrk="0" hangingPunct="1"/>
            <a:r>
              <a:rPr kumimoji="0" lang="en-US"/>
              <a:t>Fourth level</a:t>
            </a:r>
          </a:p>
          <a:p>
            <a:pPr lvl="4" eaLnBrk="1" latinLnBrk="0" hangingPunct="1"/>
            <a:r>
              <a:rPr kumimoji="0" lang="en-US"/>
              <a:t>Fifth level</a:t>
            </a:r>
          </a:p>
        </p:txBody>
      </p:sp>
      <p:sp>
        <p:nvSpPr>
          <p:cNvPr id="7" name="Title Placeholder 8"/>
          <p:cNvSpPr>
            <a:spLocks noGrp="1"/>
          </p:cNvSpPr>
          <p:nvPr userDrawn="1">
            <p:ph type="title"/>
          </p:nvPr>
        </p:nvSpPr>
        <p:spPr>
          <a:xfrm>
            <a:off x="129956" y="3567242"/>
            <a:ext cx="4965405" cy="1632098"/>
          </a:xfrm>
          <a:prstGeom prst="rect">
            <a:avLst/>
          </a:prstGeom>
        </p:spPr>
        <p:txBody>
          <a:bodyPr vert="horz" anchor="t">
            <a:noAutofit/>
            <a:scene3d>
              <a:camera prst="orthographicFront"/>
              <a:lightRig rig="soft" dir="t"/>
            </a:scene3d>
            <a:sp3d prstMaterial="softEdge"/>
          </a:bodyPr>
          <a:lstStyle>
            <a:lvl1pPr algn="r">
              <a:defRPr sz="5400" b="1">
                <a:solidFill>
                  <a:schemeClr val="bg1"/>
                </a:solidFill>
              </a:defRPr>
            </a:lvl1pPr>
          </a:lstStyle>
          <a:p>
            <a:r>
              <a:rPr kumimoji="0" lang="en-US"/>
              <a:t>Click to edit Master title style</a:t>
            </a:r>
          </a:p>
        </p:txBody>
      </p:sp>
      <p:sp>
        <p:nvSpPr>
          <p:cNvPr id="15" name="Text Placeholder 29">
            <a:extLst>
              <a:ext uri="{FF2B5EF4-FFF2-40B4-BE49-F238E27FC236}">
                <a16:creationId xmlns:a16="http://schemas.microsoft.com/office/drawing/2014/main" id="{80AE87B9-D723-19F0-EA43-D5E8C6AB9222}"/>
              </a:ext>
            </a:extLst>
          </p:cNvPr>
          <p:cNvSpPr>
            <a:spLocks noGrp="1"/>
          </p:cNvSpPr>
          <p:nvPr userDrawn="1">
            <p:ph idx="13" hasCustomPrompt="1"/>
          </p:nvPr>
        </p:nvSpPr>
        <p:spPr>
          <a:xfrm>
            <a:off x="5810250" y="404035"/>
            <a:ext cx="5719446" cy="829339"/>
          </a:xfrm>
          <a:prstGeom prst="rect">
            <a:avLst/>
          </a:prstGeom>
        </p:spPr>
        <p:txBody>
          <a:bodyPr vert="horz">
            <a:noAutofit/>
          </a:bodyPr>
          <a:lstStyle>
            <a:lvl1pPr marL="109728" indent="0">
              <a:buNone/>
              <a:defRPr sz="4400" b="1">
                <a:solidFill>
                  <a:srgbClr val="0056B8"/>
                </a:solidFill>
              </a:defRPr>
            </a:lvl1pPr>
            <a:lvl2pPr marL="393192" indent="0">
              <a:buNone/>
              <a:defRPr/>
            </a:lvl2pPr>
            <a:lvl3pPr marL="630936" indent="0">
              <a:buNone/>
              <a:defRPr/>
            </a:lvl3pPr>
            <a:lvl4pPr marL="914400" indent="0">
              <a:buNone/>
              <a:defRPr/>
            </a:lvl4pPr>
            <a:lvl5pPr marL="1143000" indent="0">
              <a:buNone/>
              <a:defRPr/>
            </a:lvl5pPr>
          </a:lstStyle>
          <a:p>
            <a:pPr lvl="0" eaLnBrk="1" latinLnBrk="0" hangingPunct="1"/>
            <a:r>
              <a:rPr kumimoji="0" lang="en-US"/>
              <a:t>Title </a:t>
            </a:r>
          </a:p>
        </p:txBody>
      </p:sp>
      <p:sp>
        <p:nvSpPr>
          <p:cNvPr id="2" name="Slide Number Placeholder 26">
            <a:extLst>
              <a:ext uri="{FF2B5EF4-FFF2-40B4-BE49-F238E27FC236}">
                <a16:creationId xmlns:a16="http://schemas.microsoft.com/office/drawing/2014/main" id="{1CAA3838-0793-B07A-B516-F8C636D6523D}"/>
              </a:ext>
            </a:extLst>
          </p:cNvPr>
          <p:cNvSpPr>
            <a:spLocks noGrp="1"/>
          </p:cNvSpPr>
          <p:nvPr>
            <p:ph type="sldNum" sz="quarter" idx="12"/>
          </p:nvPr>
        </p:nvSpPr>
        <p:spPr>
          <a:xfrm>
            <a:off x="11529696" y="6407945"/>
            <a:ext cx="487680" cy="365125"/>
          </a:xfrm>
          <a:prstGeom prst="rect">
            <a:avLst/>
          </a:prstGeo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a:t>
            </a:fld>
            <a:endParaRPr lang="en-US"/>
          </a:p>
        </p:txBody>
      </p:sp>
      <p:grpSp>
        <p:nvGrpSpPr>
          <p:cNvPr id="3" name="Group 2">
            <a:extLst>
              <a:ext uri="{FF2B5EF4-FFF2-40B4-BE49-F238E27FC236}">
                <a16:creationId xmlns:a16="http://schemas.microsoft.com/office/drawing/2014/main" id="{DE0D4EF5-DE50-3D09-F7E7-37F2BC2E8A33}"/>
              </a:ext>
            </a:extLst>
          </p:cNvPr>
          <p:cNvGrpSpPr/>
          <p:nvPr userDrawn="1"/>
        </p:nvGrpSpPr>
        <p:grpSpPr>
          <a:xfrm>
            <a:off x="0" y="6136240"/>
            <a:ext cx="12192000" cy="721760"/>
            <a:chOff x="0" y="6136240"/>
            <a:chExt cx="12192000" cy="721760"/>
          </a:xfrm>
        </p:grpSpPr>
        <p:sp>
          <p:nvSpPr>
            <p:cNvPr id="4" name="Rectangle 3">
              <a:extLst>
                <a:ext uri="{FF2B5EF4-FFF2-40B4-BE49-F238E27FC236}">
                  <a16:creationId xmlns:a16="http://schemas.microsoft.com/office/drawing/2014/main" id="{02C64E22-57E2-37FE-6D85-2B392E37032C}"/>
                </a:ext>
              </a:extLst>
            </p:cNvPr>
            <p:cNvSpPr/>
            <p:nvPr userDrawn="1"/>
          </p:nvSpPr>
          <p:spPr>
            <a:xfrm>
              <a:off x="0" y="6136240"/>
              <a:ext cx="12192000" cy="721760"/>
            </a:xfrm>
            <a:prstGeom prst="rect">
              <a:avLst/>
            </a:prstGeom>
            <a:solidFill>
              <a:srgbClr val="C0C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1D9AAC-6E79-CB61-3602-9FA14986BD09}"/>
                </a:ext>
              </a:extLst>
            </p:cNvPr>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9" name="Picture 8" descr="Logo, company name&#10;&#10;Description automatically generated">
              <a:extLst>
                <a:ext uri="{FF2B5EF4-FFF2-40B4-BE49-F238E27FC236}">
                  <a16:creationId xmlns:a16="http://schemas.microsoft.com/office/drawing/2014/main" id="{E0A5311B-4347-F8AB-0C34-6374DE895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C2E8F90-6054-5B86-FD73-84926540AF13}"/>
              </a:ext>
            </a:extLst>
          </p:cNvPr>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13" name="Picture 12" descr="Logo, company name&#10;&#10;Description automatically generated">
            <a:extLst>
              <a:ext uri="{FF2B5EF4-FFF2-40B4-BE49-F238E27FC236}">
                <a16:creationId xmlns:a16="http://schemas.microsoft.com/office/drawing/2014/main" id="{62BDA956-BF6A-19B5-0218-2EF8CE1E5A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sp>
        <p:nvSpPr>
          <p:cNvPr id="5" name="Rectangle 4">
            <a:extLst>
              <a:ext uri="{FF2B5EF4-FFF2-40B4-BE49-F238E27FC236}">
                <a16:creationId xmlns:a16="http://schemas.microsoft.com/office/drawing/2014/main" id="{66E72EF8-AD19-7798-1F18-495E63692FC1}"/>
              </a:ext>
            </a:extLst>
          </p:cNvPr>
          <p:cNvSpPr/>
          <p:nvPr userDrawn="1"/>
        </p:nvSpPr>
        <p:spPr>
          <a:xfrm>
            <a:off x="0" y="0"/>
            <a:ext cx="6749831" cy="613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9"/>
          <p:cNvSpPr>
            <a:spLocks noGrp="1"/>
          </p:cNvSpPr>
          <p:nvPr userDrawn="1">
            <p:ph idx="1"/>
          </p:nvPr>
        </p:nvSpPr>
        <p:spPr>
          <a:xfrm>
            <a:off x="457200" y="1414131"/>
            <a:ext cx="5784113" cy="4406808"/>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 Third level</a:t>
            </a:r>
          </a:p>
          <a:p>
            <a:pPr lvl="3" eaLnBrk="1" latinLnBrk="0" hangingPunct="1"/>
            <a:r>
              <a:rPr kumimoji="0" lang="en-US"/>
              <a:t>Fourth level</a:t>
            </a:r>
          </a:p>
          <a:p>
            <a:pPr lvl="4" eaLnBrk="1" latinLnBrk="0" hangingPunct="1"/>
            <a:r>
              <a:rPr kumimoji="0" lang="en-US"/>
              <a:t>Fifth level</a:t>
            </a:r>
          </a:p>
        </p:txBody>
      </p:sp>
      <p:sp>
        <p:nvSpPr>
          <p:cNvPr id="15" name="Text Placeholder 29">
            <a:extLst>
              <a:ext uri="{FF2B5EF4-FFF2-40B4-BE49-F238E27FC236}">
                <a16:creationId xmlns:a16="http://schemas.microsoft.com/office/drawing/2014/main" id="{80AE87B9-D723-19F0-EA43-D5E8C6AB9222}"/>
              </a:ext>
            </a:extLst>
          </p:cNvPr>
          <p:cNvSpPr>
            <a:spLocks noGrp="1"/>
          </p:cNvSpPr>
          <p:nvPr userDrawn="1">
            <p:ph idx="13" hasCustomPrompt="1"/>
          </p:nvPr>
        </p:nvSpPr>
        <p:spPr>
          <a:xfrm>
            <a:off x="457200" y="404035"/>
            <a:ext cx="5784113" cy="829339"/>
          </a:xfrm>
          <a:prstGeom prst="rect">
            <a:avLst/>
          </a:prstGeom>
        </p:spPr>
        <p:txBody>
          <a:bodyPr vert="horz">
            <a:noAutofit/>
          </a:bodyPr>
          <a:lstStyle>
            <a:lvl1pPr marL="109728" indent="0">
              <a:buNone/>
              <a:defRPr sz="4400" b="1">
                <a:solidFill>
                  <a:srgbClr val="0056B8"/>
                </a:solidFill>
              </a:defRPr>
            </a:lvl1pPr>
            <a:lvl2pPr marL="393192" indent="0">
              <a:buNone/>
              <a:defRPr/>
            </a:lvl2pPr>
            <a:lvl3pPr marL="630936" indent="0">
              <a:buNone/>
              <a:defRPr/>
            </a:lvl3pPr>
            <a:lvl4pPr marL="914400" indent="0">
              <a:buNone/>
              <a:defRPr/>
            </a:lvl4pPr>
            <a:lvl5pPr marL="1143000" indent="0">
              <a:buNone/>
              <a:defRPr/>
            </a:lvl5pPr>
          </a:lstStyle>
          <a:p>
            <a:pPr lvl="0" eaLnBrk="1" latinLnBrk="0" hangingPunct="1"/>
            <a:r>
              <a:rPr kumimoji="0" lang="en-US"/>
              <a:t>Title </a:t>
            </a:r>
          </a:p>
        </p:txBody>
      </p:sp>
      <p:sp>
        <p:nvSpPr>
          <p:cNvPr id="4" name="Title Placeholder 8">
            <a:extLst>
              <a:ext uri="{FF2B5EF4-FFF2-40B4-BE49-F238E27FC236}">
                <a16:creationId xmlns:a16="http://schemas.microsoft.com/office/drawing/2014/main" id="{29D31847-CB28-73E2-BB98-E3BD63705CBF}"/>
              </a:ext>
            </a:extLst>
          </p:cNvPr>
          <p:cNvSpPr>
            <a:spLocks noGrp="1"/>
          </p:cNvSpPr>
          <p:nvPr userDrawn="1">
            <p:ph type="title"/>
          </p:nvPr>
        </p:nvSpPr>
        <p:spPr>
          <a:xfrm>
            <a:off x="7068647" y="3567242"/>
            <a:ext cx="4965405" cy="1632098"/>
          </a:xfrm>
          <a:prstGeom prst="rect">
            <a:avLst/>
          </a:prstGeom>
        </p:spPr>
        <p:txBody>
          <a:bodyPr vert="horz" anchor="t">
            <a:noAutofit/>
            <a:scene3d>
              <a:camera prst="orthographicFront"/>
              <a:lightRig rig="soft" dir="t"/>
            </a:scene3d>
            <a:sp3d prstMaterial="softEdge"/>
          </a:bodyPr>
          <a:lstStyle>
            <a:lvl1pPr algn="r">
              <a:defRPr sz="5400" b="1">
                <a:solidFill>
                  <a:schemeClr val="bg1"/>
                </a:solidFill>
              </a:defRPr>
            </a:lvl1pPr>
          </a:lstStyle>
          <a:p>
            <a:r>
              <a:rPr kumimoji="0" lang="en-US"/>
              <a:t>Click to edit Master title style</a:t>
            </a:r>
          </a:p>
        </p:txBody>
      </p:sp>
      <p:sp>
        <p:nvSpPr>
          <p:cNvPr id="2" name="Slide Number Placeholder 26">
            <a:extLst>
              <a:ext uri="{FF2B5EF4-FFF2-40B4-BE49-F238E27FC236}">
                <a16:creationId xmlns:a16="http://schemas.microsoft.com/office/drawing/2014/main" id="{FA677B3A-A7C0-D849-09DB-6487B75485D7}"/>
              </a:ext>
            </a:extLst>
          </p:cNvPr>
          <p:cNvSpPr>
            <a:spLocks noGrp="1"/>
          </p:cNvSpPr>
          <p:nvPr>
            <p:ph type="sldNum" sz="quarter" idx="12"/>
          </p:nvPr>
        </p:nvSpPr>
        <p:spPr>
          <a:xfrm>
            <a:off x="11529696" y="6407945"/>
            <a:ext cx="487680" cy="365125"/>
          </a:xfrm>
          <a:prstGeom prst="rect">
            <a:avLst/>
          </a:prstGeo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a:t>
            </a:fld>
            <a:endParaRPr lang="en-US"/>
          </a:p>
        </p:txBody>
      </p:sp>
      <p:grpSp>
        <p:nvGrpSpPr>
          <p:cNvPr id="3" name="Group 2">
            <a:extLst>
              <a:ext uri="{FF2B5EF4-FFF2-40B4-BE49-F238E27FC236}">
                <a16:creationId xmlns:a16="http://schemas.microsoft.com/office/drawing/2014/main" id="{0C21472C-FE0E-BDAF-5798-08C9496A6756}"/>
              </a:ext>
            </a:extLst>
          </p:cNvPr>
          <p:cNvGrpSpPr/>
          <p:nvPr userDrawn="1"/>
        </p:nvGrpSpPr>
        <p:grpSpPr>
          <a:xfrm>
            <a:off x="0" y="6136240"/>
            <a:ext cx="12192000" cy="721760"/>
            <a:chOff x="0" y="6136240"/>
            <a:chExt cx="12192000" cy="721760"/>
          </a:xfrm>
        </p:grpSpPr>
        <p:sp>
          <p:nvSpPr>
            <p:cNvPr id="6" name="Rectangle 5">
              <a:extLst>
                <a:ext uri="{FF2B5EF4-FFF2-40B4-BE49-F238E27FC236}">
                  <a16:creationId xmlns:a16="http://schemas.microsoft.com/office/drawing/2014/main" id="{E4FA3569-FF3B-F9B2-EBDF-4C602BB61159}"/>
                </a:ext>
              </a:extLst>
            </p:cNvPr>
            <p:cNvSpPr/>
            <p:nvPr userDrawn="1"/>
          </p:nvSpPr>
          <p:spPr>
            <a:xfrm>
              <a:off x="0" y="6136240"/>
              <a:ext cx="12192000" cy="721760"/>
            </a:xfrm>
            <a:prstGeom prst="rect">
              <a:avLst/>
            </a:prstGeom>
            <a:solidFill>
              <a:srgbClr val="C0C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D2FAD8-F967-6F33-9B81-32F5C9DAD1D5}"/>
                </a:ext>
              </a:extLst>
            </p:cNvPr>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9" name="Picture 8" descr="Logo, company name&#10;&#10;Description automatically generated">
              <a:extLst>
                <a:ext uri="{FF2B5EF4-FFF2-40B4-BE49-F238E27FC236}">
                  <a16:creationId xmlns:a16="http://schemas.microsoft.com/office/drawing/2014/main" id="{F935BCAC-1088-9C16-9B2E-C22894A920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grpSp>
    </p:spTree>
    <p:extLst>
      <p:ext uri="{BB962C8B-B14F-4D97-AF65-F5344CB8AC3E}">
        <p14:creationId xmlns:p14="http://schemas.microsoft.com/office/powerpoint/2010/main" val="3450587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A1607A5-62C9-1FD8-4285-863847E6ABEA}"/>
              </a:ext>
            </a:extLst>
          </p:cNvPr>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16" name="Picture 15" descr="Logo, company name&#10;&#10;Description automatically generated">
            <a:extLst>
              <a:ext uri="{FF2B5EF4-FFF2-40B4-BE49-F238E27FC236}">
                <a16:creationId xmlns:a16="http://schemas.microsoft.com/office/drawing/2014/main" id="{EBF7B099-E63E-8D1E-192A-BC56E0264F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sp>
        <p:nvSpPr>
          <p:cNvPr id="10" name="Rectangle 9">
            <a:extLst>
              <a:ext uri="{FF2B5EF4-FFF2-40B4-BE49-F238E27FC236}">
                <a16:creationId xmlns:a16="http://schemas.microsoft.com/office/drawing/2014/main" id="{0A650A3C-9A34-F425-218C-FC331E80A961}"/>
              </a:ext>
            </a:extLst>
          </p:cNvPr>
          <p:cNvSpPr/>
          <p:nvPr userDrawn="1"/>
        </p:nvSpPr>
        <p:spPr>
          <a:xfrm>
            <a:off x="5442168" y="0"/>
            <a:ext cx="6749831" cy="613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9"/>
          <p:cNvSpPr>
            <a:spLocks noGrp="1"/>
          </p:cNvSpPr>
          <p:nvPr userDrawn="1">
            <p:ph idx="1"/>
          </p:nvPr>
        </p:nvSpPr>
        <p:spPr>
          <a:xfrm>
            <a:off x="5879805" y="1329067"/>
            <a:ext cx="5649892" cy="1477925"/>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p:txBody>
      </p:sp>
      <p:sp>
        <p:nvSpPr>
          <p:cNvPr id="15" name="Text Placeholder 29">
            <a:extLst>
              <a:ext uri="{FF2B5EF4-FFF2-40B4-BE49-F238E27FC236}">
                <a16:creationId xmlns:a16="http://schemas.microsoft.com/office/drawing/2014/main" id="{80AE87B9-D723-19F0-EA43-D5E8C6AB9222}"/>
              </a:ext>
            </a:extLst>
          </p:cNvPr>
          <p:cNvSpPr>
            <a:spLocks noGrp="1"/>
          </p:cNvSpPr>
          <p:nvPr userDrawn="1">
            <p:ph idx="13" hasCustomPrompt="1"/>
          </p:nvPr>
        </p:nvSpPr>
        <p:spPr>
          <a:xfrm>
            <a:off x="5879805" y="404035"/>
            <a:ext cx="5649892" cy="829339"/>
          </a:xfrm>
          <a:prstGeom prst="rect">
            <a:avLst/>
          </a:prstGeom>
        </p:spPr>
        <p:txBody>
          <a:bodyPr vert="horz">
            <a:noAutofit/>
          </a:bodyPr>
          <a:lstStyle>
            <a:lvl1pPr marL="109728" indent="0">
              <a:buNone/>
              <a:defRPr sz="4400" b="1">
                <a:solidFill>
                  <a:srgbClr val="0056B8"/>
                </a:solidFill>
              </a:defRPr>
            </a:lvl1pPr>
            <a:lvl2pPr marL="393192" indent="0">
              <a:buNone/>
              <a:defRPr/>
            </a:lvl2pPr>
            <a:lvl3pPr marL="630936" indent="0">
              <a:buNone/>
              <a:defRPr/>
            </a:lvl3pPr>
            <a:lvl4pPr marL="914400" indent="0">
              <a:buNone/>
              <a:defRPr/>
            </a:lvl4pPr>
            <a:lvl5pPr marL="1143000" indent="0">
              <a:buNone/>
              <a:defRPr/>
            </a:lvl5pPr>
          </a:lstStyle>
          <a:p>
            <a:pPr lvl="0" eaLnBrk="1" latinLnBrk="0" hangingPunct="1"/>
            <a:r>
              <a:rPr kumimoji="0" lang="en-US"/>
              <a:t>Title </a:t>
            </a:r>
          </a:p>
        </p:txBody>
      </p:sp>
      <p:sp>
        <p:nvSpPr>
          <p:cNvPr id="5" name="Text Placeholder 29">
            <a:extLst>
              <a:ext uri="{FF2B5EF4-FFF2-40B4-BE49-F238E27FC236}">
                <a16:creationId xmlns:a16="http://schemas.microsoft.com/office/drawing/2014/main" id="{8CD7CCB2-652C-099E-9537-2A4D067101A4}"/>
              </a:ext>
            </a:extLst>
          </p:cNvPr>
          <p:cNvSpPr>
            <a:spLocks noGrp="1"/>
          </p:cNvSpPr>
          <p:nvPr userDrawn="1">
            <p:ph idx="14"/>
          </p:nvPr>
        </p:nvSpPr>
        <p:spPr>
          <a:xfrm>
            <a:off x="5879805" y="4300406"/>
            <a:ext cx="5649892" cy="1477925"/>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p:txBody>
      </p:sp>
      <p:sp>
        <p:nvSpPr>
          <p:cNvPr id="6" name="Text Placeholder 29">
            <a:extLst>
              <a:ext uri="{FF2B5EF4-FFF2-40B4-BE49-F238E27FC236}">
                <a16:creationId xmlns:a16="http://schemas.microsoft.com/office/drawing/2014/main" id="{DDC81E9E-37D8-EAA5-C411-A5235992F663}"/>
              </a:ext>
            </a:extLst>
          </p:cNvPr>
          <p:cNvSpPr>
            <a:spLocks noGrp="1"/>
          </p:cNvSpPr>
          <p:nvPr userDrawn="1">
            <p:ph idx="15" hasCustomPrompt="1"/>
          </p:nvPr>
        </p:nvSpPr>
        <p:spPr>
          <a:xfrm>
            <a:off x="5879805" y="3375374"/>
            <a:ext cx="5649892" cy="829339"/>
          </a:xfrm>
          <a:prstGeom prst="rect">
            <a:avLst/>
          </a:prstGeom>
        </p:spPr>
        <p:txBody>
          <a:bodyPr vert="horz">
            <a:noAutofit/>
          </a:bodyPr>
          <a:lstStyle>
            <a:lvl1pPr marL="109728" indent="0">
              <a:buNone/>
              <a:defRPr sz="4400" b="1">
                <a:solidFill>
                  <a:srgbClr val="0056B8"/>
                </a:solidFill>
              </a:defRPr>
            </a:lvl1pPr>
            <a:lvl2pPr marL="393192" indent="0">
              <a:buNone/>
              <a:defRPr/>
            </a:lvl2pPr>
            <a:lvl3pPr marL="630936" indent="0">
              <a:buNone/>
              <a:defRPr/>
            </a:lvl3pPr>
            <a:lvl4pPr marL="914400" indent="0">
              <a:buNone/>
              <a:defRPr/>
            </a:lvl4pPr>
            <a:lvl5pPr marL="1143000" indent="0">
              <a:buNone/>
              <a:defRPr/>
            </a:lvl5pPr>
          </a:lstStyle>
          <a:p>
            <a:pPr lvl="0" eaLnBrk="1" latinLnBrk="0" hangingPunct="1"/>
            <a:r>
              <a:rPr kumimoji="0" lang="en-US"/>
              <a:t>Title </a:t>
            </a:r>
          </a:p>
        </p:txBody>
      </p:sp>
      <p:sp>
        <p:nvSpPr>
          <p:cNvPr id="3" name="Title Placeholder 8">
            <a:extLst>
              <a:ext uri="{FF2B5EF4-FFF2-40B4-BE49-F238E27FC236}">
                <a16:creationId xmlns:a16="http://schemas.microsoft.com/office/drawing/2014/main" id="{F5C54409-796D-AD46-9D4A-1BEE25511C9A}"/>
              </a:ext>
            </a:extLst>
          </p:cNvPr>
          <p:cNvSpPr>
            <a:spLocks noGrp="1"/>
          </p:cNvSpPr>
          <p:nvPr userDrawn="1">
            <p:ph type="title"/>
          </p:nvPr>
        </p:nvSpPr>
        <p:spPr>
          <a:xfrm>
            <a:off x="129956" y="3567242"/>
            <a:ext cx="4965405" cy="1632098"/>
          </a:xfrm>
          <a:prstGeom prst="rect">
            <a:avLst/>
          </a:prstGeom>
        </p:spPr>
        <p:txBody>
          <a:bodyPr vert="horz" anchor="t">
            <a:noAutofit/>
            <a:scene3d>
              <a:camera prst="orthographicFront"/>
              <a:lightRig rig="soft" dir="t"/>
            </a:scene3d>
            <a:sp3d prstMaterial="softEdge"/>
          </a:bodyPr>
          <a:lstStyle>
            <a:lvl1pPr algn="r">
              <a:defRPr sz="5400" b="1">
                <a:solidFill>
                  <a:schemeClr val="bg1"/>
                </a:solidFill>
              </a:defRPr>
            </a:lvl1pPr>
          </a:lstStyle>
          <a:p>
            <a:r>
              <a:rPr kumimoji="0" lang="en-US"/>
              <a:t>Click to edit Master title style</a:t>
            </a:r>
          </a:p>
        </p:txBody>
      </p:sp>
      <p:sp>
        <p:nvSpPr>
          <p:cNvPr id="2" name="Slide Number Placeholder 26">
            <a:extLst>
              <a:ext uri="{FF2B5EF4-FFF2-40B4-BE49-F238E27FC236}">
                <a16:creationId xmlns:a16="http://schemas.microsoft.com/office/drawing/2014/main" id="{C5669804-6490-4664-B2DF-79D0242AEBF2}"/>
              </a:ext>
            </a:extLst>
          </p:cNvPr>
          <p:cNvSpPr>
            <a:spLocks noGrp="1"/>
          </p:cNvSpPr>
          <p:nvPr>
            <p:ph type="sldNum" sz="quarter" idx="12"/>
          </p:nvPr>
        </p:nvSpPr>
        <p:spPr>
          <a:xfrm>
            <a:off x="11529696" y="6407945"/>
            <a:ext cx="487680" cy="365125"/>
          </a:xfrm>
          <a:prstGeom prst="rect">
            <a:avLst/>
          </a:prstGeo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a:t>
            </a:fld>
            <a:endParaRPr lang="en-US"/>
          </a:p>
        </p:txBody>
      </p:sp>
      <p:grpSp>
        <p:nvGrpSpPr>
          <p:cNvPr id="4" name="Group 3">
            <a:extLst>
              <a:ext uri="{FF2B5EF4-FFF2-40B4-BE49-F238E27FC236}">
                <a16:creationId xmlns:a16="http://schemas.microsoft.com/office/drawing/2014/main" id="{CDD8FED6-142D-2C9B-9C01-15F94C2A42C3}"/>
              </a:ext>
            </a:extLst>
          </p:cNvPr>
          <p:cNvGrpSpPr/>
          <p:nvPr userDrawn="1"/>
        </p:nvGrpSpPr>
        <p:grpSpPr>
          <a:xfrm>
            <a:off x="0" y="6136240"/>
            <a:ext cx="12192000" cy="721760"/>
            <a:chOff x="0" y="6136240"/>
            <a:chExt cx="12192000" cy="721760"/>
          </a:xfrm>
        </p:grpSpPr>
        <p:sp>
          <p:nvSpPr>
            <p:cNvPr id="7" name="Rectangle 6">
              <a:extLst>
                <a:ext uri="{FF2B5EF4-FFF2-40B4-BE49-F238E27FC236}">
                  <a16:creationId xmlns:a16="http://schemas.microsoft.com/office/drawing/2014/main" id="{AB8D7320-22BA-C821-58D8-2A96CBF7C096}"/>
                </a:ext>
              </a:extLst>
            </p:cNvPr>
            <p:cNvSpPr/>
            <p:nvPr userDrawn="1"/>
          </p:nvSpPr>
          <p:spPr>
            <a:xfrm>
              <a:off x="0" y="6136240"/>
              <a:ext cx="12192000" cy="721760"/>
            </a:xfrm>
            <a:prstGeom prst="rect">
              <a:avLst/>
            </a:prstGeom>
            <a:solidFill>
              <a:srgbClr val="C0C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AFA1DF-54B7-FD61-5D63-1CF54843D5CB}"/>
                </a:ext>
              </a:extLst>
            </p:cNvPr>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11" name="Picture 10" descr="Logo, company name&#10;&#10;Description automatically generated">
              <a:extLst>
                <a:ext uri="{FF2B5EF4-FFF2-40B4-BE49-F238E27FC236}">
                  <a16:creationId xmlns:a16="http://schemas.microsoft.com/office/drawing/2014/main" id="{559884FD-4386-B19A-BB78-D8E3B4589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grpSp>
    </p:spTree>
    <p:extLst>
      <p:ext uri="{BB962C8B-B14F-4D97-AF65-F5344CB8AC3E}">
        <p14:creationId xmlns:p14="http://schemas.microsoft.com/office/powerpoint/2010/main" val="118462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CAF3042-FC36-9791-C213-BD5816E0B647}"/>
              </a:ext>
            </a:extLst>
          </p:cNvPr>
          <p:cNvGrpSpPr/>
          <p:nvPr userDrawn="1"/>
        </p:nvGrpSpPr>
        <p:grpSpPr>
          <a:xfrm>
            <a:off x="622301" y="6185945"/>
            <a:ext cx="4894206" cy="636800"/>
            <a:chOff x="622301" y="6185945"/>
            <a:chExt cx="4894206" cy="636800"/>
          </a:xfrm>
        </p:grpSpPr>
        <p:sp>
          <p:nvSpPr>
            <p:cNvPr id="10" name="TextBox 9">
              <a:extLst>
                <a:ext uri="{FF2B5EF4-FFF2-40B4-BE49-F238E27FC236}">
                  <a16:creationId xmlns:a16="http://schemas.microsoft.com/office/drawing/2014/main" id="{D3AA0268-FEE1-F91A-0983-8DF635CEA110}"/>
                </a:ext>
              </a:extLst>
            </p:cNvPr>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13" name="Picture 12" descr="Logo, company name&#10;&#10;Description automatically generated">
              <a:extLst>
                <a:ext uri="{FF2B5EF4-FFF2-40B4-BE49-F238E27FC236}">
                  <a16:creationId xmlns:a16="http://schemas.microsoft.com/office/drawing/2014/main" id="{60F6C7B2-4506-89D8-37F0-DA29132542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grpSp>
      <p:sp>
        <p:nvSpPr>
          <p:cNvPr id="7" name="Title Placeholder 8"/>
          <p:cNvSpPr>
            <a:spLocks noGrp="1"/>
          </p:cNvSpPr>
          <p:nvPr>
            <p:ph type="title"/>
          </p:nvPr>
        </p:nvSpPr>
        <p:spPr>
          <a:xfrm>
            <a:off x="622300" y="558264"/>
            <a:ext cx="10907396" cy="904775"/>
          </a:xfrm>
          <a:prstGeom prst="rect">
            <a:avLst/>
          </a:prstGeom>
        </p:spPr>
        <p:txBody>
          <a:bodyPr vert="horz" anchor="t">
            <a:noAutofit/>
            <a:scene3d>
              <a:camera prst="orthographicFront"/>
              <a:lightRig rig="soft" dir="t"/>
            </a:scene3d>
            <a:sp3d prstMaterial="softEdge"/>
          </a:bodyPr>
          <a:lstStyle>
            <a:lvl1pPr>
              <a:defRPr>
                <a:solidFill>
                  <a:srgbClr val="0056B8"/>
                </a:solidFill>
              </a:defRPr>
            </a:lvl1pPr>
          </a:lstStyle>
          <a:p>
            <a:r>
              <a:rPr kumimoji="0" lang="en-US"/>
              <a:t>Click to edit Master title style</a:t>
            </a:r>
          </a:p>
        </p:txBody>
      </p:sp>
      <p:sp>
        <p:nvSpPr>
          <p:cNvPr id="8" name="Text Placeholder 29"/>
          <p:cNvSpPr>
            <a:spLocks noGrp="1"/>
          </p:cNvSpPr>
          <p:nvPr>
            <p:ph idx="1"/>
          </p:nvPr>
        </p:nvSpPr>
        <p:spPr>
          <a:xfrm>
            <a:off x="622300" y="1600201"/>
            <a:ext cx="10907396" cy="4237073"/>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 Third level</a:t>
            </a:r>
          </a:p>
          <a:p>
            <a:pPr lvl="3" eaLnBrk="1" latinLnBrk="0" hangingPunct="1"/>
            <a:r>
              <a:rPr kumimoji="0" lang="en-US"/>
              <a:t>Fourth level</a:t>
            </a:r>
          </a:p>
          <a:p>
            <a:pPr lvl="4" eaLnBrk="1" latinLnBrk="0" hangingPunct="1"/>
            <a:r>
              <a:rPr kumimoji="0" lang="en-US"/>
              <a:t>Fifth level</a:t>
            </a:r>
          </a:p>
        </p:txBody>
      </p:sp>
      <p:sp>
        <p:nvSpPr>
          <p:cNvPr id="9" name="Slide Number Placeholder 26"/>
          <p:cNvSpPr>
            <a:spLocks noGrp="1"/>
          </p:cNvSpPr>
          <p:nvPr>
            <p:ph type="sldNum" sz="quarter" idx="12"/>
          </p:nvPr>
        </p:nvSpPr>
        <p:spPr>
          <a:xfrm>
            <a:off x="11529696" y="6407945"/>
            <a:ext cx="487680" cy="365125"/>
          </a:xfrm>
          <a:prstGeom prst="rect">
            <a:avLst/>
          </a:prstGeo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a:t>
            </a:fld>
            <a:endParaRPr lang="en-US"/>
          </a:p>
        </p:txBody>
      </p:sp>
      <p:grpSp>
        <p:nvGrpSpPr>
          <p:cNvPr id="3" name="Group 2">
            <a:extLst>
              <a:ext uri="{FF2B5EF4-FFF2-40B4-BE49-F238E27FC236}">
                <a16:creationId xmlns:a16="http://schemas.microsoft.com/office/drawing/2014/main" id="{DBEE3F5C-BAD4-3B9E-679F-8E344D9BB3AD}"/>
              </a:ext>
            </a:extLst>
          </p:cNvPr>
          <p:cNvGrpSpPr/>
          <p:nvPr userDrawn="1"/>
        </p:nvGrpSpPr>
        <p:grpSpPr>
          <a:xfrm>
            <a:off x="0" y="6136240"/>
            <a:ext cx="12192000" cy="721760"/>
            <a:chOff x="0" y="6136240"/>
            <a:chExt cx="12192000" cy="721760"/>
          </a:xfrm>
        </p:grpSpPr>
        <p:sp>
          <p:nvSpPr>
            <p:cNvPr id="4" name="Rectangle 3">
              <a:extLst>
                <a:ext uri="{FF2B5EF4-FFF2-40B4-BE49-F238E27FC236}">
                  <a16:creationId xmlns:a16="http://schemas.microsoft.com/office/drawing/2014/main" id="{456295CF-8D52-5BCE-E19D-E59121D6A5DD}"/>
                </a:ext>
              </a:extLst>
            </p:cNvPr>
            <p:cNvSpPr/>
            <p:nvPr userDrawn="1"/>
          </p:nvSpPr>
          <p:spPr>
            <a:xfrm>
              <a:off x="0" y="6136240"/>
              <a:ext cx="12192000" cy="721760"/>
            </a:xfrm>
            <a:prstGeom prst="rect">
              <a:avLst/>
            </a:prstGeom>
            <a:solidFill>
              <a:srgbClr val="C0C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BA8ADE0-D11E-D1E2-934F-952E218D074C}"/>
                </a:ext>
              </a:extLst>
            </p:cNvPr>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11" name="Picture 10" descr="Logo, company name&#10;&#10;Description automatically generated">
              <a:extLst>
                <a:ext uri="{FF2B5EF4-FFF2-40B4-BE49-F238E27FC236}">
                  <a16:creationId xmlns:a16="http://schemas.microsoft.com/office/drawing/2014/main" id="{B189E84D-8681-F238-CB96-AB3DAB2EDE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grpSp>
    </p:spTree>
    <p:extLst>
      <p:ext uri="{BB962C8B-B14F-4D97-AF65-F5344CB8AC3E}">
        <p14:creationId xmlns:p14="http://schemas.microsoft.com/office/powerpoint/2010/main" val="378948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1490713" y="2037406"/>
            <a:ext cx="9210575" cy="1325563"/>
          </a:xfrm>
          <a:prstGeom prst="rect">
            <a:avLst/>
          </a:prstGeom>
        </p:spPr>
        <p:txBody>
          <a:bodyPr/>
          <a:lstStyle>
            <a:lvl1pPr algn="ctr">
              <a:defRPr sz="4400"/>
            </a:lvl1pPr>
          </a:lstStyle>
          <a:p>
            <a:r>
              <a:rPr lang="en-US"/>
              <a:t>Click to edit Master title style</a:t>
            </a:r>
          </a:p>
        </p:txBody>
      </p:sp>
    </p:spTree>
    <p:extLst>
      <p:ext uri="{BB962C8B-B14F-4D97-AF65-F5344CB8AC3E}">
        <p14:creationId xmlns:p14="http://schemas.microsoft.com/office/powerpoint/2010/main" val="207301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7" name="Picture 6" descr="Logo, company name&#10;&#10;Description automatically generated">
            <a:extLst>
              <a:ext uri="{FF2B5EF4-FFF2-40B4-BE49-F238E27FC236}">
                <a16:creationId xmlns:a16="http://schemas.microsoft.com/office/drawing/2014/main" id="{11B7B26F-C230-4CAE-DC20-EF0B02F5D85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sp>
        <p:nvSpPr>
          <p:cNvPr id="9" name="Title Placeholder 8"/>
          <p:cNvSpPr>
            <a:spLocks noGrp="1"/>
          </p:cNvSpPr>
          <p:nvPr userDrawn="1">
            <p:ph type="title"/>
          </p:nvPr>
        </p:nvSpPr>
        <p:spPr>
          <a:xfrm>
            <a:off x="622300" y="567890"/>
            <a:ext cx="10907396" cy="904775"/>
          </a:xfrm>
          <a:prstGeom prst="rect">
            <a:avLst/>
          </a:prstGeom>
        </p:spPr>
        <p:txBody>
          <a:bodyPr vert="horz" anchor="t">
            <a:noAutofit/>
            <a:scene3d>
              <a:camera prst="orthographicFront"/>
              <a:lightRig rig="soft" dir="t"/>
            </a:scene3d>
            <a:sp3d prstMaterial="softEdge"/>
          </a:bodyPr>
          <a:lstStyle/>
          <a:p>
            <a:r>
              <a:rPr kumimoji="0" lang="en-US"/>
              <a:t>Click to edit Master title style</a:t>
            </a:r>
          </a:p>
        </p:txBody>
      </p:sp>
      <p:sp>
        <p:nvSpPr>
          <p:cNvPr id="30" name="Text Placeholder 29"/>
          <p:cNvSpPr>
            <a:spLocks noGrp="1"/>
          </p:cNvSpPr>
          <p:nvPr userDrawn="1">
            <p:ph type="body" idx="1"/>
          </p:nvPr>
        </p:nvSpPr>
        <p:spPr>
          <a:xfrm>
            <a:off x="622300" y="1597794"/>
            <a:ext cx="10907396" cy="4179164"/>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 Third level</a:t>
            </a:r>
          </a:p>
          <a:p>
            <a:pPr lvl="3" eaLnBrk="1" latinLnBrk="0" hangingPunct="1"/>
            <a:r>
              <a:rPr kumimoji="0" lang="en-US"/>
              <a:t>Fourth level</a:t>
            </a:r>
          </a:p>
          <a:p>
            <a:pPr lvl="4" eaLnBrk="1" latinLnBrk="0" hangingPunct="1"/>
            <a:r>
              <a:rPr kumimoji="0" lang="en-US"/>
              <a:t>Fifth level</a:t>
            </a:r>
          </a:p>
        </p:txBody>
      </p:sp>
      <p:grpSp>
        <p:nvGrpSpPr>
          <p:cNvPr id="3" name="Group 2">
            <a:extLst>
              <a:ext uri="{FF2B5EF4-FFF2-40B4-BE49-F238E27FC236}">
                <a16:creationId xmlns:a16="http://schemas.microsoft.com/office/drawing/2014/main" id="{3ACBD961-07D4-E3FF-5C62-F96B434F545C}"/>
              </a:ext>
            </a:extLst>
          </p:cNvPr>
          <p:cNvGrpSpPr/>
          <p:nvPr userDrawn="1"/>
        </p:nvGrpSpPr>
        <p:grpSpPr>
          <a:xfrm>
            <a:off x="0" y="6136240"/>
            <a:ext cx="12192000" cy="721760"/>
            <a:chOff x="0" y="6136240"/>
            <a:chExt cx="12192000" cy="721760"/>
          </a:xfrm>
        </p:grpSpPr>
        <p:sp>
          <p:nvSpPr>
            <p:cNvPr id="4" name="Rectangle 3">
              <a:extLst>
                <a:ext uri="{FF2B5EF4-FFF2-40B4-BE49-F238E27FC236}">
                  <a16:creationId xmlns:a16="http://schemas.microsoft.com/office/drawing/2014/main" id="{7972DA6C-3D37-E167-921C-41FEF22FDDD2}"/>
                </a:ext>
              </a:extLst>
            </p:cNvPr>
            <p:cNvSpPr/>
            <p:nvPr userDrawn="1"/>
          </p:nvSpPr>
          <p:spPr>
            <a:xfrm>
              <a:off x="0" y="6136240"/>
              <a:ext cx="12192000" cy="721760"/>
            </a:xfrm>
            <a:prstGeom prst="rect">
              <a:avLst/>
            </a:prstGeom>
            <a:solidFill>
              <a:srgbClr val="C0C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9D8E84-D6DB-4DDE-6795-7DC23B62FDE8}"/>
                </a:ext>
              </a:extLst>
            </p:cNvPr>
            <p:cNvSpPr txBox="1"/>
            <p:nvPr userDrawn="1"/>
          </p:nvSpPr>
          <p:spPr>
            <a:xfrm>
              <a:off x="1289405" y="6320200"/>
              <a:ext cx="4227102" cy="369332"/>
            </a:xfrm>
            <a:prstGeom prst="rect">
              <a:avLst/>
            </a:prstGeom>
            <a:noFill/>
          </p:spPr>
          <p:txBody>
            <a:bodyPr wrap="square" rtlCol="0">
              <a:spAutoFit/>
            </a:bodyPr>
            <a:lstStyle/>
            <a:p>
              <a:r>
                <a:rPr lang="en-US">
                  <a:solidFill>
                    <a:schemeClr val="bg1"/>
                  </a:solidFill>
                  <a:latin typeface="Minion Pro" panose="02040503050306020203" pitchFamily="18" charset="0"/>
                  <a:cs typeface="Calibri" panose="020F0502020204030204" pitchFamily="34" charset="0"/>
                </a:rPr>
                <a:t>Office</a:t>
              </a:r>
              <a:r>
                <a:rPr lang="en-US" baseline="0">
                  <a:solidFill>
                    <a:schemeClr val="bg1"/>
                  </a:solidFill>
                  <a:latin typeface="Minion Pro" panose="02040503050306020203" pitchFamily="18" charset="0"/>
                  <a:cs typeface="Calibri" panose="020F0502020204030204" pitchFamily="34" charset="0"/>
                </a:rPr>
                <a:t> of the Washington State Auditor </a:t>
              </a:r>
              <a:endParaRPr lang="en-US">
                <a:solidFill>
                  <a:schemeClr val="bg1"/>
                </a:solidFill>
                <a:latin typeface="Minion Pro" panose="02040503050306020203" pitchFamily="18" charset="0"/>
                <a:cs typeface="Calibri" panose="020F0502020204030204" pitchFamily="34" charset="0"/>
              </a:endParaRPr>
            </a:p>
          </p:txBody>
        </p:sp>
        <p:pic>
          <p:nvPicPr>
            <p:cNvPr id="8" name="Picture 7" descr="Logo, company name&#10;&#10;Description automatically generated">
              <a:extLst>
                <a:ext uri="{FF2B5EF4-FFF2-40B4-BE49-F238E27FC236}">
                  <a16:creationId xmlns:a16="http://schemas.microsoft.com/office/drawing/2014/main" id="{79389881-8812-4A41-F6A2-DE490F72055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2301" y="6185945"/>
              <a:ext cx="636800" cy="636800"/>
            </a:xfrm>
            <a:prstGeom prst="rect">
              <a:avLst/>
            </a:prstGeom>
          </p:spPr>
        </p:pic>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9" r:id="rId6"/>
  </p:sldLayoutIdLst>
  <p:hf hdr="0" dt="0"/>
  <p:txStyles>
    <p:titleStyle>
      <a:lvl1pPr algn="l" rtl="0" eaLnBrk="1" latinLnBrk="0" hangingPunct="1">
        <a:spcBef>
          <a:spcPct val="0"/>
        </a:spcBef>
        <a:buNone/>
        <a:defRPr kumimoji="0" sz="4800" b="0" kern="1200" spc="-40" baseline="0">
          <a:solidFill>
            <a:srgbClr val="0056B8"/>
          </a:solidFill>
          <a:effectLst/>
          <a:latin typeface="Calibri" panose="020F0502020204030204" pitchFamily="34" charset="0"/>
          <a:ea typeface="+mj-ea"/>
          <a:cs typeface="Calibri" panose="020F0502020204030204" pitchFamily="34" charset="0"/>
        </a:defRPr>
      </a:lvl1pPr>
      <a:extLst/>
    </p:titleStyle>
    <p:bodyStyle>
      <a:lvl1pPr marL="365760" indent="-256032" algn="l" rtl="0" eaLnBrk="1" latinLnBrk="0" hangingPunct="1">
        <a:spcBef>
          <a:spcPts val="400"/>
        </a:spcBef>
        <a:spcAft>
          <a:spcPts val="18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18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18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18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18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e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6.sv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hyperlink" Target="http://www.facebook.com/WaStateAuditorsOffice" TargetMode="External"/><Relationship Id="rId3" Type="http://schemas.openxmlformats.org/officeDocument/2006/relationships/image" Target="../media/image39.png"/><Relationship Id="rId7" Type="http://schemas.openxmlformats.org/officeDocument/2006/relationships/hyperlink" Target="http://www.twitter.com/WaStateAuditor"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hyperlink" Target="http://www.sao.wa.gov/" TargetMode="External"/><Relationship Id="rId5" Type="http://schemas.openxmlformats.org/officeDocument/2006/relationships/hyperlink" Target="mailto:LCGSFeedback@sao.wa.gov" TargetMode="External"/><Relationship Id="rId10" Type="http://schemas.openxmlformats.org/officeDocument/2006/relationships/hyperlink" Target="https://portal.sao.wa.gov/saoportal/Login?ReturnUrl=/SAOPortal/forms/HelpDeskDisclaimer" TargetMode="External"/><Relationship Id="rId4" Type="http://schemas.openxmlformats.org/officeDocument/2006/relationships/image" Target="../media/image40.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4AD71DE-9A43-3EA5-98C6-7D3FC03189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0095" b="10095"/>
          <a:stretch/>
        </p:blipFill>
        <p:spPr>
          <a:xfrm>
            <a:off x="3048000" y="-1382"/>
            <a:ext cx="9144000" cy="6858000"/>
          </a:xfrm>
          <a:prstGeom prst="rect">
            <a:avLst/>
          </a:prstGeom>
        </p:spPr>
      </p:pic>
      <p:sp>
        <p:nvSpPr>
          <p:cNvPr id="18" name="Rectangle 17">
            <a:extLst>
              <a:ext uri="{FF2B5EF4-FFF2-40B4-BE49-F238E27FC236}">
                <a16:creationId xmlns:a16="http://schemas.microsoft.com/office/drawing/2014/main" id="{BA8F6A63-F0BA-130A-EBC6-889D906268BD}"/>
              </a:ext>
            </a:extLst>
          </p:cNvPr>
          <p:cNvSpPr/>
          <p:nvPr/>
        </p:nvSpPr>
        <p:spPr>
          <a:xfrm>
            <a:off x="0" y="0"/>
            <a:ext cx="6132382" cy="6858000"/>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2B5DB5D-4E26-EC20-D03A-950CBB4795C5}"/>
              </a:ext>
            </a:extLst>
          </p:cNvPr>
          <p:cNvSpPr/>
          <p:nvPr/>
        </p:nvSpPr>
        <p:spPr>
          <a:xfrm>
            <a:off x="0" y="5139232"/>
            <a:ext cx="6132382" cy="1304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4" name="Title 9">
            <a:extLst>
              <a:ext uri="{FF2B5EF4-FFF2-40B4-BE49-F238E27FC236}">
                <a16:creationId xmlns:a16="http://schemas.microsoft.com/office/drawing/2014/main" id="{CC089843-E4D2-F6CA-09B4-AEE7F6758E27}"/>
              </a:ext>
            </a:extLst>
          </p:cNvPr>
          <p:cNvSpPr>
            <a:spLocks noGrp="1"/>
          </p:cNvSpPr>
          <p:nvPr>
            <p:ph type="title"/>
          </p:nvPr>
        </p:nvSpPr>
        <p:spPr>
          <a:xfrm>
            <a:off x="368355" y="1396999"/>
            <a:ext cx="4927693" cy="1684867"/>
          </a:xfrm>
        </p:spPr>
        <p:txBody>
          <a:bodyPr/>
          <a:lstStyle/>
          <a:p>
            <a:pPr algn="l"/>
            <a:r>
              <a:rPr lang="en-US" b="1">
                <a:solidFill>
                  <a:schemeClr val="bg1"/>
                </a:solidFill>
              </a:rPr>
              <a:t>SAO GAAP and Cash BARS Update</a:t>
            </a:r>
          </a:p>
        </p:txBody>
      </p:sp>
      <p:sp>
        <p:nvSpPr>
          <p:cNvPr id="27" name="Content Placeholder 1">
            <a:extLst>
              <a:ext uri="{FF2B5EF4-FFF2-40B4-BE49-F238E27FC236}">
                <a16:creationId xmlns:a16="http://schemas.microsoft.com/office/drawing/2014/main" id="{2457F6D4-3503-F6C8-CF27-F17101A0F185}"/>
              </a:ext>
            </a:extLst>
          </p:cNvPr>
          <p:cNvSpPr txBox="1">
            <a:spLocks/>
          </p:cNvSpPr>
          <p:nvPr/>
        </p:nvSpPr>
        <p:spPr>
          <a:xfrm>
            <a:off x="420446" y="3327005"/>
            <a:ext cx="5301052" cy="749596"/>
          </a:xfrm>
          <a:prstGeom prst="rect">
            <a:avLst/>
          </a:prstGeom>
        </p:spPr>
        <p:txBody>
          <a:bodyPr vert="horz">
            <a:noAutofit/>
          </a:bodyPr>
          <a:lstStyle/>
          <a:p>
            <a:pPr>
              <a:spcBef>
                <a:spcPts val="400"/>
              </a:spcBef>
              <a:spcAft>
                <a:spcPts val="1800"/>
              </a:spcAft>
              <a:buClr>
                <a:schemeClr val="tx1">
                  <a:lumMod val="50000"/>
                  <a:lumOff val="50000"/>
                </a:schemeClr>
              </a:buClr>
              <a:buSzPct val="95000"/>
              <a:defRPr/>
            </a:pPr>
            <a:r>
              <a:rPr lang="en-US" sz="2000">
                <a:solidFill>
                  <a:schemeClr val="bg1"/>
                </a:solidFill>
                <a:latin typeface="Calibri" panose="020F0502020204030204" pitchFamily="34" charset="0"/>
                <a:cs typeface="Calibri" panose="020F0502020204030204" pitchFamily="34" charset="0"/>
              </a:rPr>
              <a:t>Christie Cowgill, Assistant Audit Manager</a:t>
            </a:r>
            <a:br>
              <a:rPr lang="en-US" sz="2000">
                <a:solidFill>
                  <a:schemeClr val="bg1"/>
                </a:solidFill>
                <a:latin typeface="Calibri" panose="020F0502020204030204" pitchFamily="34" charset="0"/>
                <a:cs typeface="Calibri" panose="020F0502020204030204" pitchFamily="34" charset="0"/>
              </a:rPr>
            </a:br>
            <a:r>
              <a:rPr lang="en-US" sz="2000">
                <a:solidFill>
                  <a:schemeClr val="bg1"/>
                </a:solidFill>
                <a:latin typeface="Calibri" panose="020F0502020204030204" pitchFamily="34" charset="0"/>
                <a:cs typeface="Calibri" panose="020F0502020204030204" pitchFamily="34" charset="0"/>
              </a:rPr>
              <a:t>Olivia Crouch, CPA, CFE, Assistant Audit Manager</a:t>
            </a:r>
          </a:p>
          <a:p>
            <a:pPr>
              <a:spcBef>
                <a:spcPts val="400"/>
              </a:spcBef>
              <a:spcAft>
                <a:spcPts val="1800"/>
              </a:spcAft>
              <a:buClr>
                <a:schemeClr val="tx1">
                  <a:lumMod val="50000"/>
                  <a:lumOff val="50000"/>
                </a:schemeClr>
              </a:buClr>
              <a:buSzPct val="95000"/>
              <a:defRPr/>
            </a:pPr>
            <a:endParaRPr lang="en-US" sz="2000">
              <a:solidFill>
                <a:schemeClr val="bg1"/>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2BACFD7D-A621-780C-F0D4-A37A79CB6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823" y="5225528"/>
            <a:ext cx="5515209" cy="1150887"/>
          </a:xfrm>
          <a:prstGeom prst="rect">
            <a:avLst/>
          </a:prstGeom>
        </p:spPr>
      </p:pic>
    </p:spTree>
    <p:extLst>
      <p:ext uri="{BB962C8B-B14F-4D97-AF65-F5344CB8AC3E}">
        <p14:creationId xmlns:p14="http://schemas.microsoft.com/office/powerpoint/2010/main" val="925088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3D96E6D-2326-59E3-6202-076672A8F57C}"/>
              </a:ext>
            </a:extLst>
          </p:cNvPr>
          <p:cNvSpPr>
            <a:spLocks noGrp="1"/>
          </p:cNvSpPr>
          <p:nvPr>
            <p:ph idx="1"/>
          </p:nvPr>
        </p:nvSpPr>
        <p:spPr>
          <a:xfrm>
            <a:off x="453418" y="1625824"/>
            <a:ext cx="5649892" cy="1111468"/>
          </a:xfrm>
        </p:spPr>
        <p:txBody>
          <a:bodyPr/>
          <a:lstStyle/>
          <a:p>
            <a:pPr>
              <a:spcBef>
                <a:spcPts val="0"/>
              </a:spcBef>
              <a:spcAft>
                <a:spcPts val="1200"/>
              </a:spcAft>
            </a:pPr>
            <a:r>
              <a:rPr lang="en-US" sz="2400" kern="0">
                <a:solidFill>
                  <a:srgbClr val="000000"/>
                </a:solidFill>
                <a:ea typeface="Times New Roman" panose="02020603050405020304" pitchFamily="18" charset="0"/>
              </a:rPr>
              <a:t>GAAP only: </a:t>
            </a:r>
            <a:r>
              <a:rPr lang="en-US" kern="0">
                <a:effectLst/>
                <a:latin typeface="Calibri" panose="020F0502020204030204" pitchFamily="34" charset="0"/>
                <a:ea typeface="Times New Roman" panose="02020603050405020304" pitchFamily="18" charset="0"/>
                <a:cs typeface="Calibri" panose="020F0502020204030204" pitchFamily="34" charset="0"/>
              </a:rPr>
              <a:t>Added instructions for how to account for capital assets that have been fully depreciated</a:t>
            </a:r>
          </a:p>
          <a:p>
            <a:pPr>
              <a:spcBef>
                <a:spcPts val="0"/>
              </a:spcBef>
              <a:spcAft>
                <a:spcPts val="1200"/>
              </a:spcAft>
            </a:pPr>
            <a:endParaRPr lang="en-US" sz="2400" kern="0">
              <a:solidFill>
                <a:srgbClr val="000000"/>
              </a:solidFill>
              <a:ea typeface="Times New Roman" panose="02020603050405020304" pitchFamily="18" charset="0"/>
            </a:endParaRPr>
          </a:p>
        </p:txBody>
      </p:sp>
      <p:sp>
        <p:nvSpPr>
          <p:cNvPr id="15" name="Content Placeholder 14">
            <a:extLst>
              <a:ext uri="{FF2B5EF4-FFF2-40B4-BE49-F238E27FC236}">
                <a16:creationId xmlns:a16="http://schemas.microsoft.com/office/drawing/2014/main" id="{7A318C2B-799E-9B2E-D6F1-332559C3EA00}"/>
              </a:ext>
            </a:extLst>
          </p:cNvPr>
          <p:cNvSpPr>
            <a:spLocks noGrp="1"/>
          </p:cNvSpPr>
          <p:nvPr>
            <p:ph idx="14"/>
          </p:nvPr>
        </p:nvSpPr>
        <p:spPr>
          <a:xfrm>
            <a:off x="453418" y="4065780"/>
            <a:ext cx="5732778" cy="2015317"/>
          </a:xfrm>
        </p:spPr>
        <p:txBody>
          <a:bodyPr/>
          <a:lstStyle/>
          <a:p>
            <a:pPr>
              <a:spcBef>
                <a:spcPts val="0"/>
              </a:spcBef>
              <a:spcAft>
                <a:spcPts val="600"/>
              </a:spcAft>
            </a:pPr>
            <a:r>
              <a:rPr lang="en-US" sz="2400" kern="0">
                <a:solidFill>
                  <a:srgbClr val="000000"/>
                </a:solidFill>
                <a:ea typeface="Times New Roman" panose="02020603050405020304" pitchFamily="18" charset="0"/>
              </a:rPr>
              <a:t>Multi-year audits must submit a separate set of notes for each year.</a:t>
            </a:r>
          </a:p>
          <a:p>
            <a:pPr>
              <a:spcBef>
                <a:spcPts val="0"/>
              </a:spcBef>
              <a:spcAft>
                <a:spcPts val="600"/>
              </a:spcAft>
            </a:pPr>
            <a:r>
              <a:rPr lang="en-US" kern="0">
                <a:solidFill>
                  <a:srgbClr val="000000"/>
                </a:solidFill>
                <a:ea typeface="Times New Roman" panose="02020603050405020304" pitchFamily="18" charset="0"/>
              </a:rPr>
              <a:t>GAAP only: Notes should only be combined for comparative year presentations.</a:t>
            </a:r>
            <a:endParaRPr lang="en-US" sz="2400" kern="0">
              <a:solidFill>
                <a:srgbClr val="000000"/>
              </a:solidFill>
              <a:ea typeface="Times New Roman" panose="02020603050405020304" pitchFamily="18" charset="0"/>
            </a:endParaRPr>
          </a:p>
          <a:p>
            <a:pPr>
              <a:spcBef>
                <a:spcPts val="0"/>
              </a:spcBef>
              <a:spcAft>
                <a:spcPts val="1200"/>
              </a:spcAft>
            </a:pPr>
            <a:endParaRPr lang="en-US" sz="2400" kern="0">
              <a:solidFill>
                <a:srgbClr val="000000"/>
              </a:solidFill>
              <a:ea typeface="Times New Roman" panose="02020603050405020304" pitchFamily="18" charset="0"/>
            </a:endParaRPr>
          </a:p>
        </p:txBody>
      </p:sp>
      <p:sp>
        <p:nvSpPr>
          <p:cNvPr id="33" name="Content Placeholder 32">
            <a:extLst>
              <a:ext uri="{FF2B5EF4-FFF2-40B4-BE49-F238E27FC236}">
                <a16:creationId xmlns:a16="http://schemas.microsoft.com/office/drawing/2014/main" id="{68E8A954-7A44-DD37-0BD9-3C989665311F}"/>
              </a:ext>
            </a:extLst>
          </p:cNvPr>
          <p:cNvSpPr>
            <a:spLocks noGrp="1"/>
          </p:cNvSpPr>
          <p:nvPr>
            <p:ph idx="15"/>
          </p:nvPr>
        </p:nvSpPr>
        <p:spPr>
          <a:xfrm>
            <a:off x="453418" y="2879430"/>
            <a:ext cx="5732778" cy="1018812"/>
          </a:xfrm>
        </p:spPr>
        <p:txBody>
          <a:bodyPr/>
          <a:lstStyle/>
          <a:p>
            <a:r>
              <a:rPr lang="en-US" sz="3600"/>
              <a:t>Notes to the Financial Statements</a:t>
            </a:r>
          </a:p>
        </p:txBody>
      </p:sp>
      <p:sp>
        <p:nvSpPr>
          <p:cNvPr id="2" name="Text Placeholder 29">
            <a:extLst>
              <a:ext uri="{FF2B5EF4-FFF2-40B4-BE49-F238E27FC236}">
                <a16:creationId xmlns:a16="http://schemas.microsoft.com/office/drawing/2014/main" id="{E90F63B0-B9C9-1BCC-A07F-BF6A595EA6A5}"/>
              </a:ext>
            </a:extLst>
          </p:cNvPr>
          <p:cNvSpPr txBox="1">
            <a:spLocks/>
          </p:cNvSpPr>
          <p:nvPr/>
        </p:nvSpPr>
        <p:spPr>
          <a:xfrm>
            <a:off x="457674" y="404035"/>
            <a:ext cx="5649892" cy="1054251"/>
          </a:xfrm>
          <a:prstGeom prst="rect">
            <a:avLst/>
          </a:prstGeom>
        </p:spPr>
        <p:txBody>
          <a:bodyPr vert="horz">
            <a:noAutofit/>
          </a:bodyPr>
          <a:lstStyle>
            <a:lvl1pPr marL="109728" indent="0" algn="l" rtl="0" eaLnBrk="1" latinLnBrk="0" hangingPunct="1">
              <a:spcBef>
                <a:spcPts val="400"/>
              </a:spcBef>
              <a:spcAft>
                <a:spcPts val="1800"/>
              </a:spcAft>
              <a:buClrTx/>
              <a:buSzPct val="95000"/>
              <a:buFont typeface="Arial" pitchFamily="34" charset="0"/>
              <a:buNone/>
              <a:defRPr kumimoji="0" sz="4400" b="1" kern="1200">
                <a:solidFill>
                  <a:srgbClr val="D4A038"/>
                </a:solidFill>
                <a:latin typeface="Calibri" panose="020F0502020204030204" pitchFamily="34" charset="0"/>
                <a:ea typeface="+mn-ea"/>
                <a:cs typeface="Calibri" panose="020F0502020204030204" pitchFamily="34" charset="0"/>
              </a:defRPr>
            </a:lvl1pPr>
            <a:lvl2pPr marL="393192" indent="0" algn="l" rtl="0" eaLnBrk="1" latinLnBrk="0" hangingPunct="1">
              <a:spcBef>
                <a:spcPts val="324"/>
              </a:spcBef>
              <a:spcAft>
                <a:spcPts val="1800"/>
              </a:spcAft>
              <a:buClrTx/>
              <a:buSzPct val="75000"/>
              <a:buFont typeface="Courier New" pitchFamily="49" charset="0"/>
              <a:buNone/>
              <a:defRPr kumimoji="0" sz="2400" kern="1200">
                <a:solidFill>
                  <a:schemeClr val="tx1"/>
                </a:solidFill>
                <a:latin typeface="Calibri" panose="020F0502020204030204" pitchFamily="34" charset="0"/>
                <a:ea typeface="+mn-ea"/>
                <a:cs typeface="Calibri" panose="020F0502020204030204" pitchFamily="34" charset="0"/>
              </a:defRPr>
            </a:lvl2pPr>
            <a:lvl3pPr marL="630936" indent="0" algn="l" rtl="0" eaLnBrk="1" latinLnBrk="0" hangingPunct="1">
              <a:spcBef>
                <a:spcPts val="350"/>
              </a:spcBef>
              <a:spcAft>
                <a:spcPts val="1800"/>
              </a:spcAft>
              <a:buClrTx/>
              <a:buSzPct val="85000"/>
              <a:buFont typeface="Wingdings" panose="05000000000000000000" pitchFamily="2" charset="2"/>
              <a:buNone/>
              <a:defRPr kumimoji="0" sz="2000" kern="1200" baseline="0">
                <a:solidFill>
                  <a:schemeClr val="tx1"/>
                </a:solidFill>
                <a:latin typeface="Calibri" panose="020F0502020204030204" pitchFamily="34" charset="0"/>
                <a:ea typeface="+mn-ea"/>
                <a:cs typeface="Calibri" panose="020F0502020204030204" pitchFamily="34" charset="0"/>
              </a:defRPr>
            </a:lvl3pPr>
            <a:lvl4pPr marL="914400" indent="0" algn="l" rtl="0" eaLnBrk="1" latinLnBrk="0" hangingPunct="1">
              <a:spcBef>
                <a:spcPts val="350"/>
              </a:spcBef>
              <a:spcAft>
                <a:spcPts val="1800"/>
              </a:spcAft>
              <a:buClrTx/>
              <a:buSzPct val="90000"/>
              <a:buFont typeface="Wingdings" panose="05000000000000000000" pitchFamily="2" charset="2"/>
              <a:buNone/>
              <a:defRPr kumimoji="0" sz="2000" kern="1200">
                <a:solidFill>
                  <a:schemeClr val="tx1"/>
                </a:solidFill>
                <a:latin typeface="Calibri" panose="020F0502020204030204" pitchFamily="34" charset="0"/>
                <a:ea typeface="+mn-ea"/>
                <a:cs typeface="Calibri" panose="020F0502020204030204" pitchFamily="34" charset="0"/>
              </a:defRPr>
            </a:lvl4pPr>
            <a:lvl5pPr marL="1143000" indent="0" algn="l" rtl="0" eaLnBrk="1" latinLnBrk="0" hangingPunct="1">
              <a:spcBef>
                <a:spcPts val="350"/>
              </a:spcBef>
              <a:spcAft>
                <a:spcPts val="1800"/>
              </a:spcAft>
              <a:buClrTx/>
              <a:buSzPct val="100000"/>
              <a:buFont typeface="Calibri" panose="020F0502020204030204" pitchFamily="34" charset="0"/>
              <a:buNone/>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da-DK" sz="3600">
                <a:solidFill>
                  <a:srgbClr val="0056B8"/>
                </a:solidFill>
              </a:rPr>
              <a:t>3.3.10: Capital Asset Accounting</a:t>
            </a:r>
          </a:p>
        </p:txBody>
      </p:sp>
      <p:sp>
        <p:nvSpPr>
          <p:cNvPr id="16" name="Slide Number Placeholder 3">
            <a:extLst>
              <a:ext uri="{FF2B5EF4-FFF2-40B4-BE49-F238E27FC236}">
                <a16:creationId xmlns:a16="http://schemas.microsoft.com/office/drawing/2014/main" id="{01A9C34E-040E-2A23-F886-74027BB27589}"/>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10</a:t>
            </a:fld>
            <a:endParaRPr lang="en-US"/>
          </a:p>
        </p:txBody>
      </p:sp>
      <p:pic>
        <p:nvPicPr>
          <p:cNvPr id="20" name="Picture 19" descr="A pen and calculator on a financial report&#10;&#10;Description automatically generated">
            <a:extLst>
              <a:ext uri="{FF2B5EF4-FFF2-40B4-BE49-F238E27FC236}">
                <a16:creationId xmlns:a16="http://schemas.microsoft.com/office/drawing/2014/main" id="{98A711D2-17D2-7477-094D-0B2ED5CB8C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51" r="2851"/>
          <a:stretch/>
        </p:blipFill>
        <p:spPr>
          <a:xfrm>
            <a:off x="6731246" y="-1578"/>
            <a:ext cx="5460753" cy="3479784"/>
          </a:xfrm>
          <a:prstGeom prst="rect">
            <a:avLst/>
          </a:prstGeom>
        </p:spPr>
      </p:pic>
      <p:sp>
        <p:nvSpPr>
          <p:cNvPr id="5" name="Rectangle 4">
            <a:extLst>
              <a:ext uri="{FF2B5EF4-FFF2-40B4-BE49-F238E27FC236}">
                <a16:creationId xmlns:a16="http://schemas.microsoft.com/office/drawing/2014/main" id="{A2B87203-2F26-5F50-0815-3608073A6A0C}"/>
              </a:ext>
            </a:extLst>
          </p:cNvPr>
          <p:cNvSpPr/>
          <p:nvPr/>
        </p:nvSpPr>
        <p:spPr>
          <a:xfrm>
            <a:off x="6731247" y="3478206"/>
            <a:ext cx="5460753"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9DF2617-B479-0F15-1825-970F69C3D8C0}"/>
              </a:ext>
            </a:extLst>
          </p:cNvPr>
          <p:cNvSpPr/>
          <p:nvPr/>
        </p:nvSpPr>
        <p:spPr>
          <a:xfrm>
            <a:off x="6731248" y="5485901"/>
            <a:ext cx="5460751" cy="647971"/>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F62"/>
              </a:solidFill>
            </a:endParaRPr>
          </a:p>
        </p:txBody>
      </p:sp>
      <p:sp>
        <p:nvSpPr>
          <p:cNvPr id="8" name="Title 8">
            <a:extLst>
              <a:ext uri="{FF2B5EF4-FFF2-40B4-BE49-F238E27FC236}">
                <a16:creationId xmlns:a16="http://schemas.microsoft.com/office/drawing/2014/main" id="{7B15CBBD-3A99-1060-8381-D66D85345A65}"/>
              </a:ext>
            </a:extLst>
          </p:cNvPr>
          <p:cNvSpPr txBox="1">
            <a:spLocks/>
          </p:cNvSpPr>
          <p:nvPr/>
        </p:nvSpPr>
        <p:spPr>
          <a:xfrm>
            <a:off x="6861204" y="3567242"/>
            <a:ext cx="4965405" cy="1632098"/>
          </a:xfrm>
          <a:prstGeom prst="rect">
            <a:avLst/>
          </a:prstGeom>
        </p:spPr>
        <p:txBody>
          <a:bodyPr vert="horz" anchor="t">
            <a:noAutofit/>
            <a:scene3d>
              <a:camera prst="orthographicFront"/>
              <a:lightRig rig="soft" dir="t"/>
            </a:scene3d>
            <a:sp3d prstMaterial="softEdge"/>
          </a:bodyPr>
          <a:lstStyle>
            <a:lvl1pPr algn="r" rtl="0" eaLnBrk="1" latinLnBrk="0" hangingPunct="1">
              <a:spcBef>
                <a:spcPct val="0"/>
              </a:spcBef>
              <a:buNone/>
              <a:defRPr kumimoji="0" sz="5400" b="1" kern="1200" spc="-40" baseline="0">
                <a:solidFill>
                  <a:schemeClr val="bg1"/>
                </a:solidFill>
                <a:effectLst/>
                <a:latin typeface="Calibri" panose="020F0502020204030204" pitchFamily="34" charset="0"/>
                <a:ea typeface="+mj-ea"/>
                <a:cs typeface="Calibri" panose="020F0502020204030204" pitchFamily="34" charset="0"/>
              </a:defRPr>
            </a:lvl1pPr>
            <a:extLst/>
          </a:lstStyle>
          <a:p>
            <a:pPr algn="ctr"/>
            <a:r>
              <a:rPr lang="en-US"/>
              <a:t>Accounting and reporting </a:t>
            </a:r>
          </a:p>
        </p:txBody>
      </p:sp>
    </p:spTree>
    <p:extLst>
      <p:ext uri="{BB962C8B-B14F-4D97-AF65-F5344CB8AC3E}">
        <p14:creationId xmlns:p14="http://schemas.microsoft.com/office/powerpoint/2010/main" val="167082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01A9C34E-040E-2A23-F886-74027BB27589}"/>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11</a:t>
            </a:fld>
            <a:endParaRPr lang="en-US"/>
          </a:p>
        </p:txBody>
      </p:sp>
      <p:sp>
        <p:nvSpPr>
          <p:cNvPr id="11" name="Content Placeholder 9">
            <a:extLst>
              <a:ext uri="{FF2B5EF4-FFF2-40B4-BE49-F238E27FC236}">
                <a16:creationId xmlns:a16="http://schemas.microsoft.com/office/drawing/2014/main" id="{BA36732C-E703-45B2-AAE9-06334A34F62D}"/>
              </a:ext>
            </a:extLst>
          </p:cNvPr>
          <p:cNvSpPr txBox="1">
            <a:spLocks/>
          </p:cNvSpPr>
          <p:nvPr/>
        </p:nvSpPr>
        <p:spPr>
          <a:xfrm>
            <a:off x="453418" y="1183369"/>
            <a:ext cx="5649892" cy="1111468"/>
          </a:xfrm>
          <a:prstGeom prst="rect">
            <a:avLst/>
          </a:prstGeom>
        </p:spPr>
        <p:txBody>
          <a:bodyPr vert="horz">
            <a:noAutofit/>
          </a:bodyPr>
          <a:lstStyle>
            <a:lvl1pPr marL="365760" indent="-256032" algn="l" rtl="0" eaLnBrk="1" latinLnBrk="0" hangingPunct="1">
              <a:spcBef>
                <a:spcPts val="400"/>
              </a:spcBef>
              <a:spcAft>
                <a:spcPts val="18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18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18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18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18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Bef>
                <a:spcPts val="0"/>
              </a:spcBef>
              <a:spcAft>
                <a:spcPts val="1200"/>
              </a:spcAft>
            </a:pPr>
            <a:r>
              <a:rPr lang="en-US" kern="0">
                <a:solidFill>
                  <a:srgbClr val="000000"/>
                </a:solidFill>
                <a:ea typeface="Times New Roman" panose="02020603050405020304" pitchFamily="18" charset="0"/>
              </a:rPr>
              <a:t>Cash only: Clarified that tax levy for the reporting year should be disclosed</a:t>
            </a:r>
          </a:p>
        </p:txBody>
      </p:sp>
      <p:sp>
        <p:nvSpPr>
          <p:cNvPr id="12" name="Content Placeholder 14">
            <a:extLst>
              <a:ext uri="{FF2B5EF4-FFF2-40B4-BE49-F238E27FC236}">
                <a16:creationId xmlns:a16="http://schemas.microsoft.com/office/drawing/2014/main" id="{0158FEEF-3BE0-35ED-FDD5-7E66B477E379}"/>
              </a:ext>
            </a:extLst>
          </p:cNvPr>
          <p:cNvSpPr txBox="1">
            <a:spLocks/>
          </p:cNvSpPr>
          <p:nvPr/>
        </p:nvSpPr>
        <p:spPr>
          <a:xfrm>
            <a:off x="453418" y="3082935"/>
            <a:ext cx="5732778" cy="866305"/>
          </a:xfrm>
          <a:prstGeom prst="rect">
            <a:avLst/>
          </a:prstGeom>
        </p:spPr>
        <p:txBody>
          <a:bodyPr vert="horz">
            <a:noAutofit/>
          </a:bodyPr>
          <a:lstStyle>
            <a:lvl1pPr marL="365760" indent="-256032" algn="l" rtl="0" eaLnBrk="1" latinLnBrk="0" hangingPunct="1">
              <a:spcBef>
                <a:spcPts val="400"/>
              </a:spcBef>
              <a:spcAft>
                <a:spcPts val="18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18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18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18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18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Bef>
                <a:spcPts val="0"/>
              </a:spcBef>
              <a:spcAft>
                <a:spcPts val="1200"/>
              </a:spcAft>
            </a:pPr>
            <a:r>
              <a:rPr lang="en-US" sz="2400" kern="0">
                <a:solidFill>
                  <a:srgbClr val="000000"/>
                </a:solidFill>
                <a:ea typeface="Times New Roman" panose="02020603050405020304" pitchFamily="18" charset="0"/>
              </a:rPr>
              <a:t>Cash only: Updated to include installment purchases</a:t>
            </a:r>
          </a:p>
        </p:txBody>
      </p:sp>
      <p:sp>
        <p:nvSpPr>
          <p:cNvPr id="13" name="Content Placeholder 32">
            <a:extLst>
              <a:ext uri="{FF2B5EF4-FFF2-40B4-BE49-F238E27FC236}">
                <a16:creationId xmlns:a16="http://schemas.microsoft.com/office/drawing/2014/main" id="{068F576D-FA21-4714-A656-FBF0943DAF2D}"/>
              </a:ext>
            </a:extLst>
          </p:cNvPr>
          <p:cNvSpPr txBox="1">
            <a:spLocks/>
          </p:cNvSpPr>
          <p:nvPr/>
        </p:nvSpPr>
        <p:spPr>
          <a:xfrm>
            <a:off x="453418" y="2237620"/>
            <a:ext cx="5732778" cy="687812"/>
          </a:xfrm>
          <a:prstGeom prst="rect">
            <a:avLst/>
          </a:prstGeom>
        </p:spPr>
        <p:txBody>
          <a:bodyPr vert="horz">
            <a:noAutofit/>
          </a:bodyPr>
          <a:lstStyle>
            <a:lvl1pPr marL="109728" indent="0" algn="l" rtl="0" eaLnBrk="1" latinLnBrk="0" hangingPunct="1">
              <a:spcBef>
                <a:spcPts val="400"/>
              </a:spcBef>
              <a:spcAft>
                <a:spcPts val="1800"/>
              </a:spcAft>
              <a:buClrTx/>
              <a:buSzPct val="95000"/>
              <a:buFont typeface="Arial" pitchFamily="34" charset="0"/>
              <a:buNone/>
              <a:defRPr kumimoji="0" sz="4400" b="1" kern="1200">
                <a:solidFill>
                  <a:srgbClr val="0056B8"/>
                </a:solidFill>
                <a:latin typeface="Calibri" panose="020F0502020204030204" pitchFamily="34" charset="0"/>
                <a:ea typeface="+mn-ea"/>
                <a:cs typeface="Calibri" panose="020F0502020204030204" pitchFamily="34" charset="0"/>
              </a:defRPr>
            </a:lvl1pPr>
            <a:lvl2pPr marL="393192" indent="0" algn="l" rtl="0" eaLnBrk="1" latinLnBrk="0" hangingPunct="1">
              <a:spcBef>
                <a:spcPts val="324"/>
              </a:spcBef>
              <a:spcAft>
                <a:spcPts val="1800"/>
              </a:spcAft>
              <a:buClrTx/>
              <a:buSzPct val="75000"/>
              <a:buFont typeface="Courier New" pitchFamily="49" charset="0"/>
              <a:buNone/>
              <a:defRPr kumimoji="0" sz="2400" kern="1200">
                <a:solidFill>
                  <a:schemeClr val="tx1"/>
                </a:solidFill>
                <a:latin typeface="Calibri" panose="020F0502020204030204" pitchFamily="34" charset="0"/>
                <a:ea typeface="+mn-ea"/>
                <a:cs typeface="Calibri" panose="020F0502020204030204" pitchFamily="34" charset="0"/>
              </a:defRPr>
            </a:lvl2pPr>
            <a:lvl3pPr marL="630936" indent="0" algn="l" rtl="0" eaLnBrk="1" latinLnBrk="0" hangingPunct="1">
              <a:spcBef>
                <a:spcPts val="350"/>
              </a:spcBef>
              <a:spcAft>
                <a:spcPts val="1800"/>
              </a:spcAft>
              <a:buClrTx/>
              <a:buSzPct val="85000"/>
              <a:buFont typeface="Wingdings" panose="05000000000000000000" pitchFamily="2" charset="2"/>
              <a:buNone/>
              <a:defRPr kumimoji="0" sz="2000" kern="1200" baseline="0">
                <a:solidFill>
                  <a:schemeClr val="tx1"/>
                </a:solidFill>
                <a:latin typeface="Calibri" panose="020F0502020204030204" pitchFamily="34" charset="0"/>
                <a:ea typeface="+mn-ea"/>
                <a:cs typeface="Calibri" panose="020F0502020204030204" pitchFamily="34" charset="0"/>
              </a:defRPr>
            </a:lvl3pPr>
            <a:lvl4pPr marL="914400" indent="0" algn="l" rtl="0" eaLnBrk="1" latinLnBrk="0" hangingPunct="1">
              <a:spcBef>
                <a:spcPts val="350"/>
              </a:spcBef>
              <a:spcAft>
                <a:spcPts val="1800"/>
              </a:spcAft>
              <a:buClrTx/>
              <a:buSzPct val="90000"/>
              <a:buFont typeface="Wingdings" panose="05000000000000000000" pitchFamily="2" charset="2"/>
              <a:buNone/>
              <a:defRPr kumimoji="0" sz="2000" kern="1200">
                <a:solidFill>
                  <a:schemeClr val="tx1"/>
                </a:solidFill>
                <a:latin typeface="Calibri" panose="020F0502020204030204" pitchFamily="34" charset="0"/>
                <a:ea typeface="+mn-ea"/>
                <a:cs typeface="Calibri" panose="020F0502020204030204" pitchFamily="34" charset="0"/>
              </a:defRPr>
            </a:lvl4pPr>
            <a:lvl5pPr marL="1143000" indent="0" algn="l" rtl="0" eaLnBrk="1" latinLnBrk="0" hangingPunct="1">
              <a:spcBef>
                <a:spcPts val="350"/>
              </a:spcBef>
              <a:spcAft>
                <a:spcPts val="1800"/>
              </a:spcAft>
              <a:buClrTx/>
              <a:buSzPct val="100000"/>
              <a:buFont typeface="Calibri" panose="020F0502020204030204" pitchFamily="34" charset="0"/>
              <a:buNone/>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3600"/>
              <a:t>Note X – Long-term Debt</a:t>
            </a:r>
          </a:p>
        </p:txBody>
      </p:sp>
      <p:sp>
        <p:nvSpPr>
          <p:cNvPr id="14" name="Text Placeholder 29">
            <a:extLst>
              <a:ext uri="{FF2B5EF4-FFF2-40B4-BE49-F238E27FC236}">
                <a16:creationId xmlns:a16="http://schemas.microsoft.com/office/drawing/2014/main" id="{B2713ED0-F974-ECC0-9DAB-27C6DA2F8FDC}"/>
              </a:ext>
            </a:extLst>
          </p:cNvPr>
          <p:cNvSpPr txBox="1">
            <a:spLocks/>
          </p:cNvSpPr>
          <p:nvPr/>
        </p:nvSpPr>
        <p:spPr>
          <a:xfrm>
            <a:off x="457674" y="404035"/>
            <a:ext cx="5649892" cy="1054251"/>
          </a:xfrm>
          <a:prstGeom prst="rect">
            <a:avLst/>
          </a:prstGeom>
        </p:spPr>
        <p:txBody>
          <a:bodyPr vert="horz">
            <a:noAutofit/>
          </a:bodyPr>
          <a:lstStyle>
            <a:lvl1pPr marL="109728" indent="0" algn="l" rtl="0" eaLnBrk="1" latinLnBrk="0" hangingPunct="1">
              <a:spcBef>
                <a:spcPts val="400"/>
              </a:spcBef>
              <a:spcAft>
                <a:spcPts val="1800"/>
              </a:spcAft>
              <a:buClrTx/>
              <a:buSzPct val="95000"/>
              <a:buFont typeface="Arial" pitchFamily="34" charset="0"/>
              <a:buNone/>
              <a:defRPr kumimoji="0" sz="4400" b="1" kern="1200">
                <a:solidFill>
                  <a:srgbClr val="D4A038"/>
                </a:solidFill>
                <a:latin typeface="Calibri" panose="020F0502020204030204" pitchFamily="34" charset="0"/>
                <a:ea typeface="+mn-ea"/>
                <a:cs typeface="Calibri" panose="020F0502020204030204" pitchFamily="34" charset="0"/>
              </a:defRPr>
            </a:lvl1pPr>
            <a:lvl2pPr marL="393192" indent="0" algn="l" rtl="0" eaLnBrk="1" latinLnBrk="0" hangingPunct="1">
              <a:spcBef>
                <a:spcPts val="324"/>
              </a:spcBef>
              <a:spcAft>
                <a:spcPts val="1800"/>
              </a:spcAft>
              <a:buClrTx/>
              <a:buSzPct val="75000"/>
              <a:buFont typeface="Courier New" pitchFamily="49" charset="0"/>
              <a:buNone/>
              <a:defRPr kumimoji="0" sz="2400" kern="1200">
                <a:solidFill>
                  <a:schemeClr val="tx1"/>
                </a:solidFill>
                <a:latin typeface="Calibri" panose="020F0502020204030204" pitchFamily="34" charset="0"/>
                <a:ea typeface="+mn-ea"/>
                <a:cs typeface="Calibri" panose="020F0502020204030204" pitchFamily="34" charset="0"/>
              </a:defRPr>
            </a:lvl2pPr>
            <a:lvl3pPr marL="630936" indent="0" algn="l" rtl="0" eaLnBrk="1" latinLnBrk="0" hangingPunct="1">
              <a:spcBef>
                <a:spcPts val="350"/>
              </a:spcBef>
              <a:spcAft>
                <a:spcPts val="1800"/>
              </a:spcAft>
              <a:buClrTx/>
              <a:buSzPct val="85000"/>
              <a:buFont typeface="Wingdings" panose="05000000000000000000" pitchFamily="2" charset="2"/>
              <a:buNone/>
              <a:defRPr kumimoji="0" sz="2000" kern="1200" baseline="0">
                <a:solidFill>
                  <a:schemeClr val="tx1"/>
                </a:solidFill>
                <a:latin typeface="Calibri" panose="020F0502020204030204" pitchFamily="34" charset="0"/>
                <a:ea typeface="+mn-ea"/>
                <a:cs typeface="Calibri" panose="020F0502020204030204" pitchFamily="34" charset="0"/>
              </a:defRPr>
            </a:lvl3pPr>
            <a:lvl4pPr marL="914400" indent="0" algn="l" rtl="0" eaLnBrk="1" latinLnBrk="0" hangingPunct="1">
              <a:spcBef>
                <a:spcPts val="350"/>
              </a:spcBef>
              <a:spcAft>
                <a:spcPts val="1800"/>
              </a:spcAft>
              <a:buClrTx/>
              <a:buSzPct val="90000"/>
              <a:buFont typeface="Wingdings" panose="05000000000000000000" pitchFamily="2" charset="2"/>
              <a:buNone/>
              <a:defRPr kumimoji="0" sz="2000" kern="1200">
                <a:solidFill>
                  <a:schemeClr val="tx1"/>
                </a:solidFill>
                <a:latin typeface="Calibri" panose="020F0502020204030204" pitchFamily="34" charset="0"/>
                <a:ea typeface="+mn-ea"/>
                <a:cs typeface="Calibri" panose="020F0502020204030204" pitchFamily="34" charset="0"/>
              </a:defRPr>
            </a:lvl4pPr>
            <a:lvl5pPr marL="1143000" indent="0" algn="l" rtl="0" eaLnBrk="1" latinLnBrk="0" hangingPunct="1">
              <a:spcBef>
                <a:spcPts val="350"/>
              </a:spcBef>
              <a:spcAft>
                <a:spcPts val="1800"/>
              </a:spcAft>
              <a:buClrTx/>
              <a:buSzPct val="100000"/>
              <a:buFont typeface="Calibri" panose="020F0502020204030204" pitchFamily="34" charset="0"/>
              <a:buNone/>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3600">
                <a:solidFill>
                  <a:srgbClr val="0056B8"/>
                </a:solidFill>
              </a:rPr>
              <a:t>Note X – Property Taxes</a:t>
            </a:r>
          </a:p>
        </p:txBody>
      </p:sp>
      <p:sp>
        <p:nvSpPr>
          <p:cNvPr id="28" name="Rectangle 27">
            <a:extLst>
              <a:ext uri="{FF2B5EF4-FFF2-40B4-BE49-F238E27FC236}">
                <a16:creationId xmlns:a16="http://schemas.microsoft.com/office/drawing/2014/main" id="{6E744A7C-07FF-F8E8-9169-D2ECBF4D17CB}"/>
              </a:ext>
            </a:extLst>
          </p:cNvPr>
          <p:cNvSpPr/>
          <p:nvPr/>
        </p:nvSpPr>
        <p:spPr>
          <a:xfrm>
            <a:off x="6731247" y="3478206"/>
            <a:ext cx="5460753"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B1906B6-5DAE-682F-282A-9B84E365CA2E}"/>
              </a:ext>
            </a:extLst>
          </p:cNvPr>
          <p:cNvSpPr/>
          <p:nvPr/>
        </p:nvSpPr>
        <p:spPr>
          <a:xfrm>
            <a:off x="6731248" y="5485901"/>
            <a:ext cx="5460751" cy="647971"/>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F62"/>
              </a:solidFill>
            </a:endParaRPr>
          </a:p>
        </p:txBody>
      </p:sp>
      <p:sp>
        <p:nvSpPr>
          <p:cNvPr id="30" name="Title 8">
            <a:extLst>
              <a:ext uri="{FF2B5EF4-FFF2-40B4-BE49-F238E27FC236}">
                <a16:creationId xmlns:a16="http://schemas.microsoft.com/office/drawing/2014/main" id="{8F32650C-FB4F-604C-2A32-D60A33A89343}"/>
              </a:ext>
            </a:extLst>
          </p:cNvPr>
          <p:cNvSpPr txBox="1">
            <a:spLocks/>
          </p:cNvSpPr>
          <p:nvPr/>
        </p:nvSpPr>
        <p:spPr>
          <a:xfrm>
            <a:off x="6861204" y="3567242"/>
            <a:ext cx="4965405" cy="1632098"/>
          </a:xfrm>
          <a:prstGeom prst="rect">
            <a:avLst/>
          </a:prstGeom>
        </p:spPr>
        <p:txBody>
          <a:bodyPr vert="horz" anchor="t">
            <a:noAutofit/>
            <a:scene3d>
              <a:camera prst="orthographicFront"/>
              <a:lightRig rig="soft" dir="t"/>
            </a:scene3d>
            <a:sp3d prstMaterial="softEdge"/>
          </a:bodyPr>
          <a:lstStyle>
            <a:lvl1pPr algn="r" rtl="0" eaLnBrk="1" latinLnBrk="0" hangingPunct="1">
              <a:spcBef>
                <a:spcPct val="0"/>
              </a:spcBef>
              <a:buNone/>
              <a:defRPr kumimoji="0" sz="5400" b="1" kern="1200" spc="-40" baseline="0">
                <a:solidFill>
                  <a:schemeClr val="bg1"/>
                </a:solidFill>
                <a:effectLst/>
                <a:latin typeface="Calibri" panose="020F0502020204030204" pitchFamily="34" charset="0"/>
                <a:ea typeface="+mj-ea"/>
                <a:cs typeface="Calibri" panose="020F0502020204030204" pitchFamily="34" charset="0"/>
              </a:defRPr>
            </a:lvl1pPr>
            <a:extLst/>
          </a:lstStyle>
          <a:p>
            <a:pPr algn="ctr"/>
            <a:r>
              <a:rPr lang="en-US"/>
              <a:t>Accounting and reporting </a:t>
            </a:r>
          </a:p>
        </p:txBody>
      </p:sp>
      <p:pic>
        <p:nvPicPr>
          <p:cNvPr id="32" name="Picture 31" descr="A pen and a book on a desk&#10;&#10;Description automatically generated">
            <a:extLst>
              <a:ext uri="{FF2B5EF4-FFF2-40B4-BE49-F238E27FC236}">
                <a16:creationId xmlns:a16="http://schemas.microsoft.com/office/drawing/2014/main" id="{4B3ECCAA-4760-434C-0B4A-F8A7E65141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0"/>
          <a:stretch/>
        </p:blipFill>
        <p:spPr>
          <a:xfrm>
            <a:off x="6731246" y="0"/>
            <a:ext cx="5460753" cy="3478023"/>
          </a:xfrm>
          <a:prstGeom prst="rect">
            <a:avLst/>
          </a:prstGeom>
        </p:spPr>
      </p:pic>
    </p:spTree>
    <p:extLst>
      <p:ext uri="{BB962C8B-B14F-4D97-AF65-F5344CB8AC3E}">
        <p14:creationId xmlns:p14="http://schemas.microsoft.com/office/powerpoint/2010/main" val="738718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8B59331D-63C1-BF71-D381-03A43070E5A1}"/>
              </a:ext>
            </a:extLst>
          </p:cNvPr>
          <p:cNvSpPr>
            <a:spLocks noGrp="1"/>
          </p:cNvSpPr>
          <p:nvPr>
            <p:ph type="sldNum" sz="quarter" idx="12"/>
          </p:nvPr>
        </p:nvSpPr>
        <p:spPr>
          <a:prstGeom prst="rect">
            <a:avLst/>
          </a:prstGeom>
        </p:spPr>
        <p:txBody>
          <a:bodyPr/>
          <a:lstStyle/>
          <a:p>
            <a:fld id="{9D515F0A-23BA-4FD6-9B05-ED7D67B84540}" type="slidenum">
              <a:rPr lang="en-US" smtClean="0"/>
              <a:pPr/>
              <a:t>12</a:t>
            </a:fld>
            <a:endParaRPr lang="en-US"/>
          </a:p>
        </p:txBody>
      </p:sp>
      <p:sp>
        <p:nvSpPr>
          <p:cNvPr id="13" name="Rectangle 12">
            <a:extLst>
              <a:ext uri="{FF2B5EF4-FFF2-40B4-BE49-F238E27FC236}">
                <a16:creationId xmlns:a16="http://schemas.microsoft.com/office/drawing/2014/main" id="{28B35337-CF49-C460-5FC9-A84CDD8813B7}"/>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E73CD1-E4BE-A659-694C-D928034E531A}"/>
              </a:ext>
            </a:extLst>
          </p:cNvPr>
          <p:cNvSpPr/>
          <p:nvPr/>
        </p:nvSpPr>
        <p:spPr>
          <a:xfrm>
            <a:off x="6749831" y="2771775"/>
            <a:ext cx="5442169" cy="2721747"/>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F7E46F81-554A-BDD0-AC5A-73CBFC0C409F}"/>
              </a:ext>
            </a:extLst>
          </p:cNvPr>
          <p:cNvSpPr>
            <a:spLocks noGrp="1"/>
          </p:cNvSpPr>
          <p:nvPr>
            <p:ph type="title"/>
          </p:nvPr>
        </p:nvSpPr>
        <p:spPr>
          <a:xfrm>
            <a:off x="7068647" y="2873201"/>
            <a:ext cx="4965405" cy="2326139"/>
          </a:xfrm>
        </p:spPr>
        <p:txBody>
          <a:bodyPr/>
          <a:lstStyle/>
          <a:p>
            <a:pPr algn="ctr"/>
            <a:r>
              <a:rPr lang="en-US"/>
              <a:t>SBITA:</a:t>
            </a:r>
            <a:br>
              <a:rPr lang="en-US"/>
            </a:br>
            <a:r>
              <a:rPr lang="en-US" sz="3600"/>
              <a:t>Subscription-based information technology arrangements</a:t>
            </a:r>
            <a:endParaRPr lang="en-US"/>
          </a:p>
        </p:txBody>
      </p:sp>
      <p:sp>
        <p:nvSpPr>
          <p:cNvPr id="16" name="Rectangle 15">
            <a:extLst>
              <a:ext uri="{FF2B5EF4-FFF2-40B4-BE49-F238E27FC236}">
                <a16:creationId xmlns:a16="http://schemas.microsoft.com/office/drawing/2014/main" id="{0F2ECDEF-C9C2-25E3-DA6C-03F57C2EC888}"/>
              </a:ext>
            </a:extLst>
          </p:cNvPr>
          <p:cNvSpPr/>
          <p:nvPr/>
        </p:nvSpPr>
        <p:spPr>
          <a:xfrm>
            <a:off x="6749830" y="0"/>
            <a:ext cx="5442169" cy="2771775"/>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holding a tablet&#10;&#10;Description automatically generated">
            <a:extLst>
              <a:ext uri="{FF2B5EF4-FFF2-40B4-BE49-F238E27FC236}">
                <a16:creationId xmlns:a16="http://schemas.microsoft.com/office/drawing/2014/main" id="{0042A8B8-CD51-8A51-C8D0-3ED41BFF6D92}"/>
              </a:ext>
            </a:extLst>
          </p:cNvPr>
          <p:cNvPicPr>
            <a:picLocks noChangeAspect="1"/>
          </p:cNvPicPr>
          <p:nvPr/>
        </p:nvPicPr>
        <p:blipFill rotWithShape="1">
          <a:blip r:embed="rId3">
            <a:extLst>
              <a:ext uri="{28A0092B-C50C-407E-A947-70E740481C1C}">
                <a14:useLocalDpi xmlns:a14="http://schemas.microsoft.com/office/drawing/2010/main" val="0"/>
              </a:ext>
            </a:extLst>
          </a:blip>
          <a:srcRect l="26637"/>
          <a:stretch/>
        </p:blipFill>
        <p:spPr>
          <a:xfrm>
            <a:off x="0" y="-1"/>
            <a:ext cx="6749828" cy="6133721"/>
          </a:xfrm>
          <a:prstGeom prst="rect">
            <a:avLst/>
          </a:prstGeom>
        </p:spPr>
      </p:pic>
    </p:spTree>
    <p:extLst>
      <p:ext uri="{BB962C8B-B14F-4D97-AF65-F5344CB8AC3E}">
        <p14:creationId xmlns:p14="http://schemas.microsoft.com/office/powerpoint/2010/main" val="649237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E1CA27B-4E62-1B26-6674-46BE93C98C63}"/>
              </a:ext>
            </a:extLst>
          </p:cNvPr>
          <p:cNvSpPr>
            <a:spLocks noGrp="1"/>
          </p:cNvSpPr>
          <p:nvPr>
            <p:ph idx="1"/>
          </p:nvPr>
        </p:nvSpPr>
        <p:spPr/>
        <p:txBody>
          <a:bodyPr/>
          <a:lstStyle/>
          <a:p>
            <a:pPr marL="109728" indent="0">
              <a:spcBef>
                <a:spcPts val="0"/>
              </a:spcBef>
              <a:spcAft>
                <a:spcPts val="3000"/>
              </a:spcAft>
              <a:buNone/>
            </a:pPr>
            <a:r>
              <a:rPr lang="en-US"/>
              <a:t>“A contract that conveys control of the right to use another party’s (a SBITA vendor’s) IT software, alone or in combination with tangible capital assets (the underlying IT assets), as specified in the contract for a period of time in an exchange or exchange-like transaction.”</a:t>
            </a:r>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p:txBody>
          <a:bodyPr/>
          <a:lstStyle/>
          <a:p>
            <a:pPr algn="ctr"/>
            <a:r>
              <a:rPr lang="en-US"/>
              <a:t>SBITA definition</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13</a:t>
            </a:fld>
            <a:endParaRPr lang="en-US"/>
          </a:p>
        </p:txBody>
      </p:sp>
      <p:sp>
        <p:nvSpPr>
          <p:cNvPr id="3" name="Content Placeholder 2">
            <a:extLst>
              <a:ext uri="{FF2B5EF4-FFF2-40B4-BE49-F238E27FC236}">
                <a16:creationId xmlns:a16="http://schemas.microsoft.com/office/drawing/2014/main" id="{85D8F7C2-A588-0FE7-69B3-5BBD8DF51D5D}"/>
              </a:ext>
            </a:extLst>
          </p:cNvPr>
          <p:cNvSpPr>
            <a:spLocks noGrp="1"/>
          </p:cNvSpPr>
          <p:nvPr>
            <p:ph idx="13"/>
          </p:nvPr>
        </p:nvSpPr>
        <p:spPr/>
        <p:txBody>
          <a:bodyPr/>
          <a:lstStyle/>
          <a:p>
            <a:r>
              <a:rPr lang="en-US"/>
              <a:t>What is a SBITA?</a:t>
            </a:r>
          </a:p>
        </p:txBody>
      </p:sp>
      <p:pic>
        <p:nvPicPr>
          <p:cNvPr id="12" name="Picture 11" descr="A group of circular objects with question marks&#10;&#10;Description automatically generated">
            <a:extLst>
              <a:ext uri="{FF2B5EF4-FFF2-40B4-BE49-F238E27FC236}">
                <a16:creationId xmlns:a16="http://schemas.microsoft.com/office/drawing/2014/main" id="{1FBD1AD8-4F18-03CF-9D30-4677A6B341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83" r="410"/>
          <a:stretch/>
        </p:blipFill>
        <p:spPr>
          <a:xfrm>
            <a:off x="6749830" y="0"/>
            <a:ext cx="5442170" cy="3478206"/>
          </a:xfrm>
          <a:prstGeom prst="rect">
            <a:avLst/>
          </a:prstGeom>
        </p:spPr>
      </p:pic>
    </p:spTree>
    <p:extLst>
      <p:ext uri="{BB962C8B-B14F-4D97-AF65-F5344CB8AC3E}">
        <p14:creationId xmlns:p14="http://schemas.microsoft.com/office/powerpoint/2010/main" val="719894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E1CA27B-4E62-1B26-6674-46BE93C98C63}"/>
              </a:ext>
            </a:extLst>
          </p:cNvPr>
          <p:cNvSpPr>
            <a:spLocks noGrp="1"/>
          </p:cNvSpPr>
          <p:nvPr>
            <p:ph idx="1"/>
          </p:nvPr>
        </p:nvSpPr>
        <p:spPr>
          <a:xfrm>
            <a:off x="457200" y="371475"/>
            <a:ext cx="5784113" cy="5449463"/>
          </a:xfrm>
        </p:spPr>
        <p:txBody>
          <a:bodyPr/>
          <a:lstStyle/>
          <a:p>
            <a:pPr>
              <a:spcAft>
                <a:spcPts val="1200"/>
              </a:spcAft>
            </a:pPr>
            <a:r>
              <a:rPr lang="en-US"/>
              <a:t>Cloud computing arrangements</a:t>
            </a:r>
          </a:p>
          <a:p>
            <a:pPr lvl="1">
              <a:spcAft>
                <a:spcPts val="1200"/>
              </a:spcAft>
            </a:pPr>
            <a:r>
              <a:rPr lang="en-US"/>
              <a:t>Software as a Service (SaaS)</a:t>
            </a:r>
          </a:p>
          <a:p>
            <a:pPr lvl="1">
              <a:spcAft>
                <a:spcPts val="1200"/>
              </a:spcAft>
            </a:pPr>
            <a:r>
              <a:rPr lang="en-US"/>
              <a:t>Platform as a Service (PaaS)</a:t>
            </a:r>
          </a:p>
          <a:p>
            <a:pPr lvl="1">
              <a:spcAft>
                <a:spcPts val="1200"/>
              </a:spcAft>
            </a:pPr>
            <a:r>
              <a:rPr lang="en-US"/>
              <a:t>Infrastructure as a Service (IaaS)</a:t>
            </a:r>
          </a:p>
          <a:p>
            <a:pPr>
              <a:spcAft>
                <a:spcPts val="1200"/>
              </a:spcAft>
            </a:pPr>
            <a:r>
              <a:rPr lang="en-US"/>
              <a:t>Cloud-based Enterprise Resource Planning (ERP) systems</a:t>
            </a:r>
          </a:p>
          <a:p>
            <a:pPr>
              <a:spcAft>
                <a:spcPts val="1200"/>
              </a:spcAft>
            </a:pPr>
            <a:r>
              <a:rPr lang="en-US"/>
              <a:t>Online conferencing</a:t>
            </a:r>
          </a:p>
          <a:p>
            <a:pPr>
              <a:spcAft>
                <a:spcPts val="1200"/>
              </a:spcAft>
            </a:pPr>
            <a:r>
              <a:rPr lang="en-US"/>
              <a:t>Email, calendar, office tools</a:t>
            </a:r>
          </a:p>
          <a:p>
            <a:pPr>
              <a:spcAft>
                <a:spcPts val="1200"/>
              </a:spcAft>
            </a:pPr>
            <a:r>
              <a:rPr lang="en-US"/>
              <a:t>Online payment tools </a:t>
            </a:r>
          </a:p>
          <a:p>
            <a:pPr>
              <a:spcAft>
                <a:spcPts val="1200"/>
              </a:spcAft>
            </a:pPr>
            <a:r>
              <a:rPr lang="en-US"/>
              <a:t>Budgeting software</a:t>
            </a:r>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p:txBody>
          <a:bodyPr/>
          <a:lstStyle/>
          <a:p>
            <a:pPr algn="ctr"/>
            <a:r>
              <a:rPr lang="en-US"/>
              <a:t>Potential examples</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14</a:t>
            </a:fld>
            <a:endParaRPr lang="en-US"/>
          </a:p>
        </p:txBody>
      </p:sp>
      <p:pic>
        <p:nvPicPr>
          <p:cNvPr id="14" name="Picture 13" descr="A group of people having a video conference&#10;&#10;Description automatically generated">
            <a:extLst>
              <a:ext uri="{FF2B5EF4-FFF2-40B4-BE49-F238E27FC236}">
                <a16:creationId xmlns:a16="http://schemas.microsoft.com/office/drawing/2014/main" id="{1AB498F8-74F4-7B5A-BEFA-22E92CBF8E29}"/>
              </a:ext>
            </a:extLst>
          </p:cNvPr>
          <p:cNvPicPr>
            <a:picLocks noChangeAspect="1"/>
          </p:cNvPicPr>
          <p:nvPr/>
        </p:nvPicPr>
        <p:blipFill rotWithShape="1">
          <a:blip r:embed="rId3">
            <a:extLst>
              <a:ext uri="{28A0092B-C50C-407E-A947-70E740481C1C}">
                <a14:useLocalDpi xmlns:a14="http://schemas.microsoft.com/office/drawing/2010/main" val="0"/>
              </a:ext>
            </a:extLst>
          </a:blip>
          <a:srcRect t="3904"/>
          <a:stretch/>
        </p:blipFill>
        <p:spPr>
          <a:xfrm>
            <a:off x="6749831" y="0"/>
            <a:ext cx="5442169" cy="3488890"/>
          </a:xfrm>
          <a:prstGeom prst="rect">
            <a:avLst/>
          </a:prstGeom>
        </p:spPr>
      </p:pic>
    </p:spTree>
    <p:extLst>
      <p:ext uri="{BB962C8B-B14F-4D97-AF65-F5344CB8AC3E}">
        <p14:creationId xmlns:p14="http://schemas.microsoft.com/office/powerpoint/2010/main" val="351060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E1CA27B-4E62-1B26-6674-46BE93C98C63}"/>
              </a:ext>
            </a:extLst>
          </p:cNvPr>
          <p:cNvSpPr>
            <a:spLocks noGrp="1"/>
          </p:cNvSpPr>
          <p:nvPr>
            <p:ph idx="1"/>
          </p:nvPr>
        </p:nvSpPr>
        <p:spPr>
          <a:xfrm>
            <a:off x="457200" y="381000"/>
            <a:ext cx="5784113" cy="5439938"/>
          </a:xfrm>
        </p:spPr>
        <p:txBody>
          <a:bodyPr/>
          <a:lstStyle/>
          <a:p>
            <a:pPr>
              <a:spcAft>
                <a:spcPts val="1200"/>
              </a:spcAft>
            </a:pPr>
            <a:r>
              <a:rPr lang="en-US"/>
              <a:t>911 or emergency dispatch systems</a:t>
            </a:r>
          </a:p>
          <a:p>
            <a:pPr>
              <a:spcAft>
                <a:spcPts val="1200"/>
              </a:spcAft>
            </a:pPr>
            <a:r>
              <a:rPr lang="en-US"/>
              <a:t>Meter reading and capital asset software </a:t>
            </a:r>
          </a:p>
          <a:p>
            <a:pPr>
              <a:spcAft>
                <a:spcPts val="1200"/>
              </a:spcAft>
            </a:pPr>
            <a:r>
              <a:rPr lang="en-US"/>
              <a:t>Remote learning platforms in schools</a:t>
            </a:r>
          </a:p>
          <a:p>
            <a:pPr>
              <a:spcAft>
                <a:spcPts val="1200"/>
              </a:spcAft>
            </a:pPr>
            <a:r>
              <a:rPr lang="en-US"/>
              <a:t>Data backup and storage for tax and appraisal records</a:t>
            </a:r>
          </a:p>
          <a:p>
            <a:pPr>
              <a:spcAft>
                <a:spcPts val="1200"/>
              </a:spcAft>
            </a:pPr>
            <a:r>
              <a:rPr lang="en-US"/>
              <a:t>DocuSign</a:t>
            </a:r>
          </a:p>
          <a:p>
            <a:pPr>
              <a:spcAft>
                <a:spcPts val="1200"/>
              </a:spcAft>
            </a:pPr>
            <a:r>
              <a:rPr lang="en-US"/>
              <a:t>Laserfiche</a:t>
            </a:r>
          </a:p>
          <a:p>
            <a:pPr>
              <a:spcAft>
                <a:spcPts val="1200"/>
              </a:spcAft>
            </a:pPr>
            <a:r>
              <a:rPr lang="en-US"/>
              <a:t>Open Gov</a:t>
            </a:r>
          </a:p>
          <a:p>
            <a:pPr>
              <a:spcAft>
                <a:spcPts val="1200"/>
              </a:spcAft>
            </a:pPr>
            <a:r>
              <a:rPr lang="en-US"/>
              <a:t>Zoom</a:t>
            </a:r>
          </a:p>
          <a:p>
            <a:pPr>
              <a:spcAft>
                <a:spcPts val="1200"/>
              </a:spcAft>
            </a:pPr>
            <a:r>
              <a:rPr lang="en-US"/>
              <a:t>Microsoft Office 365</a:t>
            </a:r>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p:txBody>
          <a:bodyPr/>
          <a:lstStyle/>
          <a:p>
            <a:pPr algn="ctr"/>
            <a:r>
              <a:rPr lang="en-US"/>
              <a:t>More potential examples</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15</a:t>
            </a:fld>
            <a:endParaRPr lang="en-US"/>
          </a:p>
        </p:txBody>
      </p:sp>
      <p:pic>
        <p:nvPicPr>
          <p:cNvPr id="3" name="Picture 2" descr="A row of computers on a white surface&#10;&#10;Description automatically generated">
            <a:extLst>
              <a:ext uri="{FF2B5EF4-FFF2-40B4-BE49-F238E27FC236}">
                <a16:creationId xmlns:a16="http://schemas.microsoft.com/office/drawing/2014/main" id="{4A4D5412-7C93-00F0-B8AD-5F3A6EB72F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43"/>
          <a:stretch/>
        </p:blipFill>
        <p:spPr>
          <a:xfrm>
            <a:off x="6749831" y="0"/>
            <a:ext cx="5442170" cy="3488197"/>
          </a:xfrm>
          <a:prstGeom prst="rect">
            <a:avLst/>
          </a:prstGeom>
        </p:spPr>
      </p:pic>
    </p:spTree>
    <p:extLst>
      <p:ext uri="{BB962C8B-B14F-4D97-AF65-F5344CB8AC3E}">
        <p14:creationId xmlns:p14="http://schemas.microsoft.com/office/powerpoint/2010/main" val="2717090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E1CA27B-4E62-1B26-6674-46BE93C98C63}"/>
              </a:ext>
            </a:extLst>
          </p:cNvPr>
          <p:cNvSpPr>
            <a:spLocks noGrp="1"/>
          </p:cNvSpPr>
          <p:nvPr>
            <p:ph idx="1"/>
          </p:nvPr>
        </p:nvSpPr>
        <p:spPr>
          <a:xfrm>
            <a:off x="457200" y="381000"/>
            <a:ext cx="5784113" cy="5439939"/>
          </a:xfrm>
        </p:spPr>
        <p:txBody>
          <a:bodyPr/>
          <a:lstStyle/>
          <a:p>
            <a:pPr>
              <a:spcBef>
                <a:spcPts val="0"/>
              </a:spcBef>
              <a:spcAft>
                <a:spcPts val="1200"/>
              </a:spcAft>
            </a:pPr>
            <a:r>
              <a:rPr lang="en-US" sz="2400" kern="0">
                <a:solidFill>
                  <a:srgbClr val="000000"/>
                </a:solidFill>
                <a:ea typeface="Times New Roman" panose="02020603050405020304" pitchFamily="18" charset="0"/>
              </a:rPr>
              <a:t>Short-term SBITAs (paragraph 13)</a:t>
            </a:r>
          </a:p>
          <a:p>
            <a:pPr lvl="1">
              <a:spcBef>
                <a:spcPts val="0"/>
              </a:spcBef>
              <a:spcAft>
                <a:spcPts val="1200"/>
              </a:spcAft>
            </a:pPr>
            <a:r>
              <a:rPr lang="en-US" kern="0">
                <a:solidFill>
                  <a:srgbClr val="000000"/>
                </a:solidFill>
                <a:ea typeface="Times New Roman" panose="02020603050405020304" pitchFamily="18" charset="0"/>
              </a:rPr>
              <a:t>Have a maximum possible term of 12 months or less, including any options to extend, regardless of the probability of being exercised</a:t>
            </a:r>
          </a:p>
          <a:p>
            <a:pPr>
              <a:spcBef>
                <a:spcPts val="0"/>
              </a:spcBef>
              <a:spcAft>
                <a:spcPts val="1200"/>
              </a:spcAft>
            </a:pPr>
            <a:r>
              <a:rPr lang="en-US" sz="2400" kern="0">
                <a:solidFill>
                  <a:srgbClr val="000000"/>
                </a:solidFill>
                <a:ea typeface="Times New Roman" panose="02020603050405020304" pitchFamily="18" charset="0"/>
              </a:rPr>
              <a:t>IT software is insignificant to the tangible IT asset</a:t>
            </a:r>
          </a:p>
          <a:p>
            <a:pPr>
              <a:spcBef>
                <a:spcPts val="0"/>
              </a:spcBef>
              <a:spcAft>
                <a:spcPts val="1200"/>
              </a:spcAft>
            </a:pPr>
            <a:r>
              <a:rPr lang="en-US" sz="2400" kern="0">
                <a:solidFill>
                  <a:srgbClr val="000000"/>
                </a:solidFill>
                <a:ea typeface="Times New Roman" panose="02020603050405020304" pitchFamily="18" charset="0"/>
              </a:rPr>
              <a:t>IT support services</a:t>
            </a:r>
          </a:p>
          <a:p>
            <a:pPr>
              <a:spcBef>
                <a:spcPts val="0"/>
              </a:spcBef>
              <a:spcAft>
                <a:spcPts val="1200"/>
              </a:spcAft>
            </a:pPr>
            <a:r>
              <a:rPr lang="en-US" sz="2400" kern="0">
                <a:solidFill>
                  <a:srgbClr val="000000"/>
                </a:solidFill>
                <a:ea typeface="Times New Roman" panose="02020603050405020304" pitchFamily="18" charset="0"/>
              </a:rPr>
              <a:t>Software acquired through perpetual licensing agreements</a:t>
            </a:r>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p:txBody>
          <a:bodyPr/>
          <a:lstStyle/>
          <a:p>
            <a:pPr algn="ctr"/>
            <a:r>
              <a:rPr lang="en-US"/>
              <a:t>Exclusions</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16</a:t>
            </a:fld>
            <a:endParaRPr lang="en-US"/>
          </a:p>
        </p:txBody>
      </p:sp>
      <p:pic>
        <p:nvPicPr>
          <p:cNvPr id="16" name="Picture 15" descr="A stack of cubes with exclamation marks&#10;&#10;Description automatically generated">
            <a:extLst>
              <a:ext uri="{FF2B5EF4-FFF2-40B4-BE49-F238E27FC236}">
                <a16:creationId xmlns:a16="http://schemas.microsoft.com/office/drawing/2014/main" id="{CACF2575-A4CA-666D-1A39-6E20867968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62" t="-752" r="9904" b="752"/>
          <a:stretch/>
        </p:blipFill>
        <p:spPr>
          <a:xfrm>
            <a:off x="6749830" y="0"/>
            <a:ext cx="5442169" cy="3478206"/>
          </a:xfrm>
          <a:prstGeom prst="rect">
            <a:avLst/>
          </a:prstGeom>
        </p:spPr>
      </p:pic>
    </p:spTree>
    <p:extLst>
      <p:ext uri="{BB962C8B-B14F-4D97-AF65-F5344CB8AC3E}">
        <p14:creationId xmlns:p14="http://schemas.microsoft.com/office/powerpoint/2010/main" val="2355738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2771775"/>
            <a:ext cx="5442169" cy="2721747"/>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E1CA27B-4E62-1B26-6674-46BE93C98C63}"/>
              </a:ext>
            </a:extLst>
          </p:cNvPr>
          <p:cNvSpPr>
            <a:spLocks noGrp="1"/>
          </p:cNvSpPr>
          <p:nvPr>
            <p:ph idx="1"/>
          </p:nvPr>
        </p:nvSpPr>
        <p:spPr>
          <a:xfrm>
            <a:off x="457200" y="381000"/>
            <a:ext cx="5784113" cy="5439939"/>
          </a:xfrm>
        </p:spPr>
        <p:txBody>
          <a:bodyPr/>
          <a:lstStyle/>
          <a:p>
            <a:pPr marL="109728" indent="0">
              <a:spcBef>
                <a:spcPts val="0"/>
              </a:spcBef>
              <a:spcAft>
                <a:spcPts val="3000"/>
              </a:spcAft>
              <a:buNone/>
            </a:pPr>
            <a:r>
              <a:rPr lang="en-US"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is the older model for software companies, and many are moving away from it in favor of subscription-based models.</a:t>
            </a:r>
          </a:p>
          <a:p>
            <a:r>
              <a:rPr lang="en-US" sz="2400"/>
              <a:t>The software is downloaded directly onto your computer or servers.</a:t>
            </a:r>
          </a:p>
          <a:p>
            <a:r>
              <a:rPr lang="en-US" sz="2400"/>
              <a:t>You have access to the software forever (perpetually).</a:t>
            </a:r>
          </a:p>
          <a:p>
            <a:r>
              <a:rPr lang="en-US" sz="2400"/>
              <a:t>Ask yourself: Can I still log in and access the IT software after the agreement term ends?</a:t>
            </a:r>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a:xfrm>
            <a:off x="7068647" y="2873201"/>
            <a:ext cx="4965405" cy="2326139"/>
          </a:xfrm>
        </p:spPr>
        <p:txBody>
          <a:bodyPr/>
          <a:lstStyle/>
          <a:p>
            <a:pPr algn="ctr"/>
            <a:r>
              <a:rPr lang="en-US"/>
              <a:t>What is a perpetual license?</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17</a:t>
            </a:fld>
            <a:endParaRPr lang="en-US"/>
          </a:p>
        </p:txBody>
      </p:sp>
      <p:sp>
        <p:nvSpPr>
          <p:cNvPr id="2" name="Rectangle 1">
            <a:extLst>
              <a:ext uri="{FF2B5EF4-FFF2-40B4-BE49-F238E27FC236}">
                <a16:creationId xmlns:a16="http://schemas.microsoft.com/office/drawing/2014/main" id="{6CD26369-D977-FE41-CA61-BAAB2538CBFA}"/>
              </a:ext>
            </a:extLst>
          </p:cNvPr>
          <p:cNvSpPr/>
          <p:nvPr/>
        </p:nvSpPr>
        <p:spPr>
          <a:xfrm>
            <a:off x="6749830" y="0"/>
            <a:ext cx="5442169" cy="2771775"/>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506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40134F1-AE82-F8C9-4F9D-ECF81E0E5F50}"/>
              </a:ext>
            </a:extLst>
          </p:cNvPr>
          <p:cNvSpPr/>
          <p:nvPr/>
        </p:nvSpPr>
        <p:spPr>
          <a:xfrm>
            <a:off x="-4130" y="2034061"/>
            <a:ext cx="6100130" cy="4100872"/>
          </a:xfrm>
          <a:prstGeom prst="rect">
            <a:avLst/>
          </a:prstGeom>
          <a:solidFill>
            <a:srgbClr val="EDE7C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FE5"/>
              </a:solidFill>
            </a:endParaRPr>
          </a:p>
        </p:txBody>
      </p:sp>
      <p:sp>
        <p:nvSpPr>
          <p:cNvPr id="38" name="Rectangle 37">
            <a:extLst>
              <a:ext uri="{FF2B5EF4-FFF2-40B4-BE49-F238E27FC236}">
                <a16:creationId xmlns:a16="http://schemas.microsoft.com/office/drawing/2014/main" id="{0C77DF09-27E1-6E62-7F66-D6D89974757F}"/>
              </a:ext>
            </a:extLst>
          </p:cNvPr>
          <p:cNvSpPr/>
          <p:nvPr/>
        </p:nvSpPr>
        <p:spPr>
          <a:xfrm>
            <a:off x="-8260" y="0"/>
            <a:ext cx="12200260" cy="2034060"/>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6072CC0-9D58-975F-006D-6BB580245EB2}"/>
              </a:ext>
            </a:extLst>
          </p:cNvPr>
          <p:cNvSpPr>
            <a:spLocks noGrp="1"/>
          </p:cNvSpPr>
          <p:nvPr>
            <p:ph idx="1"/>
          </p:nvPr>
        </p:nvSpPr>
        <p:spPr>
          <a:xfrm>
            <a:off x="590550" y="866774"/>
            <a:ext cx="4581525" cy="967773"/>
          </a:xfrm>
        </p:spPr>
        <p:txBody>
          <a:bodyPr/>
          <a:lstStyle/>
          <a:p>
            <a:pPr marL="109728" indent="0" algn="ctr">
              <a:spcBef>
                <a:spcPts val="0"/>
              </a:spcBef>
              <a:spcAft>
                <a:spcPts val="200"/>
              </a:spcAft>
              <a:buNone/>
            </a:pPr>
            <a:r>
              <a:rPr lang="en-US" sz="2800" b="1">
                <a:solidFill>
                  <a:schemeClr val="bg1"/>
                </a:solidFill>
              </a:rPr>
              <a:t>Perpetual license: Microsoft Office 2000</a:t>
            </a:r>
          </a:p>
        </p:txBody>
      </p:sp>
      <p:sp>
        <p:nvSpPr>
          <p:cNvPr id="6" name="Slide Number Placeholder 3">
            <a:extLst>
              <a:ext uri="{FF2B5EF4-FFF2-40B4-BE49-F238E27FC236}">
                <a16:creationId xmlns:a16="http://schemas.microsoft.com/office/drawing/2014/main" id="{609ECE88-C7AF-290F-5731-8EA9E1B8C65E}"/>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18</a:t>
            </a:fld>
            <a:endParaRPr lang="en-US"/>
          </a:p>
        </p:txBody>
      </p:sp>
      <p:sp>
        <p:nvSpPr>
          <p:cNvPr id="3" name="Rectangle 2">
            <a:extLst>
              <a:ext uri="{FF2B5EF4-FFF2-40B4-BE49-F238E27FC236}">
                <a16:creationId xmlns:a16="http://schemas.microsoft.com/office/drawing/2014/main" id="{88EB84AD-A1EB-2D7F-537E-BA4062FF806E}"/>
              </a:ext>
            </a:extLst>
          </p:cNvPr>
          <p:cNvSpPr/>
          <p:nvPr/>
        </p:nvSpPr>
        <p:spPr>
          <a:xfrm>
            <a:off x="6100129" y="2034060"/>
            <a:ext cx="6091871" cy="4100872"/>
          </a:xfrm>
          <a:prstGeom prst="rect">
            <a:avLst/>
          </a:prstGeom>
          <a:solidFill>
            <a:srgbClr val="ECDC9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FE5"/>
              </a:solidFill>
            </a:endParaRPr>
          </a:p>
        </p:txBody>
      </p:sp>
      <p:sp>
        <p:nvSpPr>
          <p:cNvPr id="8" name="Content Placeholder 6">
            <a:extLst>
              <a:ext uri="{FF2B5EF4-FFF2-40B4-BE49-F238E27FC236}">
                <a16:creationId xmlns:a16="http://schemas.microsoft.com/office/drawing/2014/main" id="{39539023-F9F4-CE1D-7B93-745489FDD548}"/>
              </a:ext>
            </a:extLst>
          </p:cNvPr>
          <p:cNvSpPr txBox="1">
            <a:spLocks/>
          </p:cNvSpPr>
          <p:nvPr/>
        </p:nvSpPr>
        <p:spPr>
          <a:xfrm>
            <a:off x="7019925" y="866775"/>
            <a:ext cx="4581525" cy="967769"/>
          </a:xfrm>
          <a:prstGeom prst="rect">
            <a:avLst/>
          </a:prstGeom>
        </p:spPr>
        <p:txBody>
          <a:bodyPr vert="horz">
            <a:noAutofit/>
          </a:bodyPr>
          <a:lstStyle>
            <a:lvl1pPr marL="365760" indent="-256032" algn="l" rtl="0" eaLnBrk="1" latinLnBrk="0" hangingPunct="1">
              <a:spcBef>
                <a:spcPts val="400"/>
              </a:spcBef>
              <a:spcAft>
                <a:spcPts val="24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24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24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24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24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spcBef>
                <a:spcPts val="0"/>
              </a:spcBef>
              <a:spcAft>
                <a:spcPts val="200"/>
              </a:spcAft>
              <a:buNone/>
            </a:pPr>
            <a:r>
              <a:rPr lang="en-US" sz="2800" b="1">
                <a:solidFill>
                  <a:schemeClr val="bg1"/>
                </a:solidFill>
              </a:rPr>
              <a:t>Subscription: Microsoft Office 365</a:t>
            </a:r>
          </a:p>
        </p:txBody>
      </p:sp>
      <p:sp>
        <p:nvSpPr>
          <p:cNvPr id="13" name="Content Placeholder 5">
            <a:extLst>
              <a:ext uri="{FF2B5EF4-FFF2-40B4-BE49-F238E27FC236}">
                <a16:creationId xmlns:a16="http://schemas.microsoft.com/office/drawing/2014/main" id="{97A89EBA-E5B6-F08F-8EB3-4C38ACF2D75E}"/>
              </a:ext>
            </a:extLst>
          </p:cNvPr>
          <p:cNvSpPr txBox="1">
            <a:spLocks/>
          </p:cNvSpPr>
          <p:nvPr/>
        </p:nvSpPr>
        <p:spPr>
          <a:xfrm>
            <a:off x="590550" y="2498497"/>
            <a:ext cx="5070021" cy="2128989"/>
          </a:xfrm>
          <a:prstGeom prst="rect">
            <a:avLst/>
          </a:prstGeom>
        </p:spPr>
        <p:txBody>
          <a:bodyPr vert="horz">
            <a:noAutofit/>
          </a:bodyPr>
          <a:lstStyle>
            <a:lvl1pPr marL="365760" indent="-256032" algn="l" rtl="0" eaLnBrk="1" latinLnBrk="0" hangingPunct="1">
              <a:spcBef>
                <a:spcPts val="400"/>
              </a:spcBef>
              <a:spcAft>
                <a:spcPts val="18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18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18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18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18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600"/>
              </a:spcAft>
            </a:pPr>
            <a:r>
              <a:rPr lang="en-US"/>
              <a:t>One-time fee</a:t>
            </a:r>
          </a:p>
          <a:p>
            <a:pPr>
              <a:spcAft>
                <a:spcPts val="600"/>
              </a:spcAft>
            </a:pPr>
            <a:r>
              <a:rPr lang="en-US"/>
              <a:t>Downloaded to your computer</a:t>
            </a:r>
          </a:p>
          <a:p>
            <a:pPr>
              <a:spcAft>
                <a:spcPts val="600"/>
              </a:spcAft>
            </a:pPr>
            <a:r>
              <a:rPr lang="en-US"/>
              <a:t>Can use after expiration, but it will not get maintenance or security patches/updates</a:t>
            </a:r>
          </a:p>
        </p:txBody>
      </p:sp>
      <p:sp>
        <p:nvSpPr>
          <p:cNvPr id="15" name="Content Placeholder 5">
            <a:extLst>
              <a:ext uri="{FF2B5EF4-FFF2-40B4-BE49-F238E27FC236}">
                <a16:creationId xmlns:a16="http://schemas.microsoft.com/office/drawing/2014/main" id="{577C7CF2-47DD-CF8E-5C4A-3B0D74A78AC5}"/>
              </a:ext>
            </a:extLst>
          </p:cNvPr>
          <p:cNvSpPr txBox="1">
            <a:spLocks/>
          </p:cNvSpPr>
          <p:nvPr/>
        </p:nvSpPr>
        <p:spPr>
          <a:xfrm>
            <a:off x="6690678" y="2498496"/>
            <a:ext cx="4910771" cy="2128989"/>
          </a:xfrm>
          <a:prstGeom prst="rect">
            <a:avLst/>
          </a:prstGeom>
        </p:spPr>
        <p:txBody>
          <a:bodyPr vert="horz">
            <a:noAutofit/>
          </a:bodyPr>
          <a:lstStyle>
            <a:lvl1pPr marL="365760" indent="-256032" algn="l" rtl="0" eaLnBrk="1" latinLnBrk="0" hangingPunct="1">
              <a:spcBef>
                <a:spcPts val="400"/>
              </a:spcBef>
              <a:spcAft>
                <a:spcPts val="18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18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18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18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18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600"/>
              </a:spcAft>
            </a:pPr>
            <a:r>
              <a:rPr lang="en-US"/>
              <a:t>Annual or monthly renewal fee</a:t>
            </a:r>
          </a:p>
          <a:p>
            <a:pPr>
              <a:spcAft>
                <a:spcPts val="600"/>
              </a:spcAft>
            </a:pPr>
            <a:r>
              <a:rPr lang="en-US"/>
              <a:t>Must renew for continued access</a:t>
            </a:r>
          </a:p>
          <a:p>
            <a:pPr>
              <a:spcAft>
                <a:spcPts val="600"/>
              </a:spcAft>
            </a:pPr>
            <a:r>
              <a:rPr lang="en-US"/>
              <a:t>Cannot use after expiration</a:t>
            </a:r>
          </a:p>
        </p:txBody>
      </p:sp>
    </p:spTree>
    <p:extLst>
      <p:ext uri="{BB962C8B-B14F-4D97-AF65-F5344CB8AC3E}">
        <p14:creationId xmlns:p14="http://schemas.microsoft.com/office/powerpoint/2010/main" val="3683327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132B884-4F22-DF29-C10F-2E625A9BF437}"/>
              </a:ext>
            </a:extLst>
          </p:cNvPr>
          <p:cNvSpPr>
            <a:spLocks noGrp="1"/>
          </p:cNvSpPr>
          <p:nvPr>
            <p:ph idx="1"/>
          </p:nvPr>
        </p:nvSpPr>
        <p:spPr>
          <a:xfrm>
            <a:off x="456449" y="1109992"/>
            <a:ext cx="6077701" cy="2576183"/>
          </a:xfrm>
        </p:spPr>
        <p:txBody>
          <a:bodyPr/>
          <a:lstStyle/>
          <a:p>
            <a:pPr marL="109728" indent="0">
              <a:buNone/>
            </a:pPr>
            <a:r>
              <a:rPr lang="en-US"/>
              <a:t>A government signs a contract for an online conferencing tool (e.g., Zoom). The initial contract is for 1 year, payments are made annually, and it renews automatically each year. The government intends to renew the contract indefinitely. Is this a perpetual license?</a:t>
            </a:r>
          </a:p>
          <a:p>
            <a:endParaRPr lang="en-US"/>
          </a:p>
        </p:txBody>
      </p:sp>
      <p:sp>
        <p:nvSpPr>
          <p:cNvPr id="10" name="Content Placeholder 9">
            <a:extLst>
              <a:ext uri="{FF2B5EF4-FFF2-40B4-BE49-F238E27FC236}">
                <a16:creationId xmlns:a16="http://schemas.microsoft.com/office/drawing/2014/main" id="{90233746-77C8-9765-85BD-D8BB085B8C90}"/>
              </a:ext>
            </a:extLst>
          </p:cNvPr>
          <p:cNvSpPr>
            <a:spLocks noGrp="1"/>
          </p:cNvSpPr>
          <p:nvPr>
            <p:ph idx="13"/>
          </p:nvPr>
        </p:nvSpPr>
        <p:spPr>
          <a:xfrm>
            <a:off x="456450" y="404036"/>
            <a:ext cx="5649892" cy="610264"/>
          </a:xfrm>
        </p:spPr>
        <p:txBody>
          <a:bodyPr/>
          <a:lstStyle/>
          <a:p>
            <a:r>
              <a:rPr lang="en-US" sz="3600"/>
              <a:t>Question</a:t>
            </a:r>
          </a:p>
        </p:txBody>
      </p:sp>
      <p:sp>
        <p:nvSpPr>
          <p:cNvPr id="12" name="Content Placeholder 11">
            <a:extLst>
              <a:ext uri="{FF2B5EF4-FFF2-40B4-BE49-F238E27FC236}">
                <a16:creationId xmlns:a16="http://schemas.microsoft.com/office/drawing/2014/main" id="{C26C1FA2-3720-6480-E3AD-F95807A52689}"/>
              </a:ext>
            </a:extLst>
          </p:cNvPr>
          <p:cNvSpPr>
            <a:spLocks noGrp="1"/>
          </p:cNvSpPr>
          <p:nvPr>
            <p:ph idx="14"/>
          </p:nvPr>
        </p:nvSpPr>
        <p:spPr>
          <a:xfrm>
            <a:off x="456449" y="4617697"/>
            <a:ext cx="6077700" cy="1130312"/>
          </a:xfrm>
        </p:spPr>
        <p:txBody>
          <a:bodyPr/>
          <a:lstStyle/>
          <a:p>
            <a:pPr marL="109728" indent="0">
              <a:buNone/>
            </a:pPr>
            <a:r>
              <a:rPr lang="en-US"/>
              <a:t>No. This is still a subscription. If the government does not make the annual payment, it will lose access to the software.</a:t>
            </a:r>
          </a:p>
        </p:txBody>
      </p:sp>
      <p:sp>
        <p:nvSpPr>
          <p:cNvPr id="14" name="Content Placeholder 13">
            <a:extLst>
              <a:ext uri="{FF2B5EF4-FFF2-40B4-BE49-F238E27FC236}">
                <a16:creationId xmlns:a16="http://schemas.microsoft.com/office/drawing/2014/main" id="{C9889786-5ECF-F419-0E32-2E7960F4AF14}"/>
              </a:ext>
            </a:extLst>
          </p:cNvPr>
          <p:cNvSpPr>
            <a:spLocks noGrp="1"/>
          </p:cNvSpPr>
          <p:nvPr>
            <p:ph idx="15"/>
          </p:nvPr>
        </p:nvSpPr>
        <p:spPr>
          <a:xfrm>
            <a:off x="456450" y="3975449"/>
            <a:ext cx="5649892" cy="539401"/>
          </a:xfrm>
        </p:spPr>
        <p:txBody>
          <a:bodyPr/>
          <a:lstStyle/>
          <a:p>
            <a:r>
              <a:rPr lang="en-US" sz="3600"/>
              <a:t>Answer</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prstGeom prst="rect">
            <a:avLst/>
          </a:prstGeom>
        </p:spPr>
        <p:txBody>
          <a:bodyPr/>
          <a:lstStyle/>
          <a:p>
            <a:fld id="{9D515F0A-23BA-4FD6-9B05-ED7D67B84540}" type="slidenum">
              <a:rPr lang="en-US" smtClean="0"/>
              <a:pPr/>
              <a:t>19</a:t>
            </a:fld>
            <a:endParaRPr lang="en-US"/>
          </a:p>
        </p:txBody>
      </p:sp>
      <p:sp>
        <p:nvSpPr>
          <p:cNvPr id="18" name="Title 14">
            <a:extLst>
              <a:ext uri="{FF2B5EF4-FFF2-40B4-BE49-F238E27FC236}">
                <a16:creationId xmlns:a16="http://schemas.microsoft.com/office/drawing/2014/main" id="{6755BDF7-4273-3414-0CCF-B6427C60476B}"/>
              </a:ext>
            </a:extLst>
          </p:cNvPr>
          <p:cNvSpPr>
            <a:spLocks noGrp="1"/>
          </p:cNvSpPr>
          <p:nvPr>
            <p:ph type="title"/>
          </p:nvPr>
        </p:nvSpPr>
        <p:spPr>
          <a:xfrm>
            <a:off x="7068647" y="3567242"/>
            <a:ext cx="4965405" cy="1632098"/>
          </a:xfrm>
        </p:spPr>
        <p:txBody>
          <a:bodyPr/>
          <a:lstStyle/>
          <a:p>
            <a:pPr algn="ctr"/>
            <a:r>
              <a:rPr lang="en-US"/>
              <a:t>Example</a:t>
            </a:r>
          </a:p>
        </p:txBody>
      </p:sp>
      <p:pic>
        <p:nvPicPr>
          <p:cNvPr id="20" name="Picture 19" descr="A magnifying glass with the word example&#10;&#10;Description automatically generated">
            <a:extLst>
              <a:ext uri="{FF2B5EF4-FFF2-40B4-BE49-F238E27FC236}">
                <a16:creationId xmlns:a16="http://schemas.microsoft.com/office/drawing/2014/main" id="{3B93E904-91B6-399D-0F7A-A1EA1575E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83"/>
          <a:stretch/>
        </p:blipFill>
        <p:spPr>
          <a:xfrm>
            <a:off x="6749831" y="0"/>
            <a:ext cx="5442169" cy="3477479"/>
          </a:xfrm>
          <a:prstGeom prst="rect">
            <a:avLst/>
          </a:prstGeom>
        </p:spPr>
      </p:pic>
    </p:spTree>
    <p:extLst>
      <p:ext uri="{BB962C8B-B14F-4D97-AF65-F5344CB8AC3E}">
        <p14:creationId xmlns:p14="http://schemas.microsoft.com/office/powerpoint/2010/main" val="22566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lock&#10;&#10;Description automatically generated with medium confidence">
            <a:extLst>
              <a:ext uri="{FF2B5EF4-FFF2-40B4-BE49-F238E27FC236}">
                <a16:creationId xmlns:a16="http://schemas.microsoft.com/office/drawing/2014/main" id="{766B24C4-868B-8A6F-5A15-A2A976E223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56" b="-18656"/>
          <a:stretch/>
        </p:blipFill>
        <p:spPr>
          <a:xfrm>
            <a:off x="0" y="3007"/>
            <a:ext cx="12192000" cy="2672437"/>
          </a:xfrm>
          <a:prstGeom prst="rect">
            <a:avLst/>
          </a:prstGeom>
        </p:spPr>
      </p:pic>
      <p:sp>
        <p:nvSpPr>
          <p:cNvPr id="19" name="Rectangle 18">
            <a:extLst>
              <a:ext uri="{FF2B5EF4-FFF2-40B4-BE49-F238E27FC236}">
                <a16:creationId xmlns:a16="http://schemas.microsoft.com/office/drawing/2014/main" id="{B480C3C4-F0D6-B2BE-44A1-EE71151FAFDC}"/>
              </a:ext>
            </a:extLst>
          </p:cNvPr>
          <p:cNvSpPr/>
          <p:nvPr/>
        </p:nvSpPr>
        <p:spPr>
          <a:xfrm>
            <a:off x="0" y="1852245"/>
            <a:ext cx="12192000" cy="3141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4">
            <a:extLst>
              <a:ext uri="{FF2B5EF4-FFF2-40B4-BE49-F238E27FC236}">
                <a16:creationId xmlns:a16="http://schemas.microsoft.com/office/drawing/2014/main" id="{C088B548-1053-676A-A975-46640EC38850}"/>
              </a:ext>
            </a:extLst>
          </p:cNvPr>
          <p:cNvSpPr>
            <a:spLocks noGrp="1"/>
          </p:cNvSpPr>
          <p:nvPr>
            <p:ph type="title"/>
          </p:nvPr>
        </p:nvSpPr>
        <p:spPr>
          <a:xfrm>
            <a:off x="622300" y="558264"/>
            <a:ext cx="10907396" cy="904775"/>
          </a:xfrm>
        </p:spPr>
        <p:txBody>
          <a:bodyPr/>
          <a:lstStyle/>
          <a:p>
            <a:pPr lvl="0"/>
            <a:r>
              <a:rPr lang="en-US" b="1" noProof="0"/>
              <a:t>Agenda</a:t>
            </a:r>
            <a:endParaRPr lang="en-US" b="1"/>
          </a:p>
        </p:txBody>
      </p:sp>
      <p:sp>
        <p:nvSpPr>
          <p:cNvPr id="3" name="Slide Number Placeholder 2">
            <a:extLst>
              <a:ext uri="{FF2B5EF4-FFF2-40B4-BE49-F238E27FC236}">
                <a16:creationId xmlns:a16="http://schemas.microsoft.com/office/drawing/2014/main" id="{1021A081-C4A9-CBB8-1482-A4CF57F85C79}"/>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2</a:t>
            </a:fld>
            <a:endParaRPr lang="en-US"/>
          </a:p>
        </p:txBody>
      </p:sp>
      <p:sp>
        <p:nvSpPr>
          <p:cNvPr id="9" name="Content Placeholder 6">
            <a:extLst>
              <a:ext uri="{FF2B5EF4-FFF2-40B4-BE49-F238E27FC236}">
                <a16:creationId xmlns:a16="http://schemas.microsoft.com/office/drawing/2014/main" id="{F3B9E460-CA8C-B0CC-3158-D53E5767F051}"/>
              </a:ext>
            </a:extLst>
          </p:cNvPr>
          <p:cNvSpPr txBox="1">
            <a:spLocks/>
          </p:cNvSpPr>
          <p:nvPr/>
        </p:nvSpPr>
        <p:spPr>
          <a:xfrm>
            <a:off x="457201" y="3630848"/>
            <a:ext cx="2180285" cy="1190182"/>
          </a:xfrm>
          <a:prstGeom prst="rect">
            <a:avLst/>
          </a:prstGeom>
        </p:spPr>
        <p:txBody>
          <a:bodyPr vert="horz">
            <a:noAutofit/>
          </a:bodyPr>
          <a:lstStyle>
            <a:lvl1pPr marL="365760" indent="-256032" algn="l" rtl="0" eaLnBrk="1" latinLnBrk="0" hangingPunct="1">
              <a:spcBef>
                <a:spcPts val="400"/>
              </a:spcBef>
              <a:spcAft>
                <a:spcPts val="24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24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24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24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24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Font typeface="Arial" pitchFamily="34" charset="0"/>
              <a:buNone/>
            </a:pPr>
            <a:r>
              <a:rPr lang="en-US" sz="2000" kern="0">
                <a:effectLst/>
                <a:latin typeface="Calibri" panose="020F0502020204030204" pitchFamily="34" charset="0"/>
                <a:ea typeface="Times New Roman" panose="02020603050405020304" pitchFamily="18" charset="0"/>
                <a:cs typeface="Calibri" panose="020F0502020204030204" pitchFamily="34" charset="0"/>
              </a:rPr>
              <a:t>Updates and reminders</a:t>
            </a:r>
            <a:endParaRPr lang="en-US" sz="2000"/>
          </a:p>
        </p:txBody>
      </p:sp>
      <p:cxnSp>
        <p:nvCxnSpPr>
          <p:cNvPr id="11" name="Straight Connector 10">
            <a:extLst>
              <a:ext uri="{FF2B5EF4-FFF2-40B4-BE49-F238E27FC236}">
                <a16:creationId xmlns:a16="http://schemas.microsoft.com/office/drawing/2014/main" id="{E7CCB242-8E91-6B4C-5BC2-7AB453C5898B}"/>
              </a:ext>
            </a:extLst>
          </p:cNvPr>
          <p:cNvCxnSpPr>
            <a:cxnSpLocks/>
          </p:cNvCxnSpPr>
          <p:nvPr/>
        </p:nvCxnSpPr>
        <p:spPr>
          <a:xfrm>
            <a:off x="671332" y="3537787"/>
            <a:ext cx="10858364" cy="0"/>
          </a:xfrm>
          <a:prstGeom prst="line">
            <a:avLst/>
          </a:prstGeom>
          <a:ln>
            <a:solidFill>
              <a:srgbClr val="0C7AA3"/>
            </a:solidFill>
          </a:ln>
        </p:spPr>
        <p:style>
          <a:lnRef idx="1">
            <a:schemeClr val="accent1"/>
          </a:lnRef>
          <a:fillRef idx="0">
            <a:schemeClr val="accent1"/>
          </a:fillRef>
          <a:effectRef idx="0">
            <a:schemeClr val="accent1"/>
          </a:effectRef>
          <a:fontRef idx="minor">
            <a:schemeClr val="tx1"/>
          </a:fontRef>
        </p:style>
      </p:cxnSp>
      <p:sp>
        <p:nvSpPr>
          <p:cNvPr id="12" name="Content Placeholder 6">
            <a:extLst>
              <a:ext uri="{FF2B5EF4-FFF2-40B4-BE49-F238E27FC236}">
                <a16:creationId xmlns:a16="http://schemas.microsoft.com/office/drawing/2014/main" id="{0F26DB23-F7B9-8A1E-D2BA-91842DFA7448}"/>
              </a:ext>
            </a:extLst>
          </p:cNvPr>
          <p:cNvSpPr txBox="1">
            <a:spLocks/>
          </p:cNvSpPr>
          <p:nvPr/>
        </p:nvSpPr>
        <p:spPr>
          <a:xfrm>
            <a:off x="3211974" y="2126147"/>
            <a:ext cx="2042931" cy="1411633"/>
          </a:xfrm>
          <a:prstGeom prst="rect">
            <a:avLst/>
          </a:prstGeom>
        </p:spPr>
        <p:txBody>
          <a:bodyPr vert="horz">
            <a:noAutofit/>
          </a:bodyPr>
          <a:lstStyle>
            <a:lvl1pPr marL="365760" indent="-256032" algn="l" rtl="0" eaLnBrk="1" latinLnBrk="0" hangingPunct="1">
              <a:spcBef>
                <a:spcPts val="400"/>
              </a:spcBef>
              <a:spcAft>
                <a:spcPts val="24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24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24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24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24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spcBef>
                <a:spcPts val="0"/>
              </a:spcBef>
              <a:spcAft>
                <a:spcPts val="200"/>
              </a:spcAft>
              <a:buFont typeface="Arial" pitchFamily="34" charset="0"/>
              <a:buNone/>
            </a:pPr>
            <a:r>
              <a:rPr lang="en-US" sz="2800">
                <a:solidFill>
                  <a:srgbClr val="0056B8"/>
                </a:solidFill>
              </a:rPr>
              <a:t>02 </a:t>
            </a:r>
          </a:p>
          <a:p>
            <a:pPr marL="109728" indent="0">
              <a:buFont typeface="Arial" pitchFamily="34" charset="0"/>
              <a:buNone/>
            </a:pPr>
            <a:r>
              <a:rPr lang="en-US" sz="2800">
                <a:solidFill>
                  <a:srgbClr val="0056B8"/>
                </a:solidFill>
              </a:rPr>
              <a:t>Accounting&amp; reporting</a:t>
            </a:r>
          </a:p>
        </p:txBody>
      </p:sp>
      <p:sp>
        <p:nvSpPr>
          <p:cNvPr id="13" name="Content Placeholder 6">
            <a:extLst>
              <a:ext uri="{FF2B5EF4-FFF2-40B4-BE49-F238E27FC236}">
                <a16:creationId xmlns:a16="http://schemas.microsoft.com/office/drawing/2014/main" id="{35BD00EC-2145-3BF1-FFC8-EF82366C808E}"/>
              </a:ext>
            </a:extLst>
          </p:cNvPr>
          <p:cNvSpPr txBox="1">
            <a:spLocks/>
          </p:cNvSpPr>
          <p:nvPr/>
        </p:nvSpPr>
        <p:spPr>
          <a:xfrm>
            <a:off x="3211975" y="3630848"/>
            <a:ext cx="2042931" cy="970262"/>
          </a:xfrm>
          <a:prstGeom prst="rect">
            <a:avLst/>
          </a:prstGeom>
        </p:spPr>
        <p:txBody>
          <a:bodyPr vert="horz">
            <a:noAutofit/>
          </a:bodyPr>
          <a:lstStyle>
            <a:lvl1pPr marL="365760" indent="-256032" algn="l" rtl="0" eaLnBrk="1" latinLnBrk="0" hangingPunct="1">
              <a:spcBef>
                <a:spcPts val="400"/>
              </a:spcBef>
              <a:spcAft>
                <a:spcPts val="24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24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24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24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24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Font typeface="Arial" pitchFamily="34" charset="0"/>
              <a:buNone/>
            </a:pPr>
            <a:r>
              <a:rPr lang="en-US" sz="2000" kern="0">
                <a:effectLst/>
                <a:latin typeface="Calibri" panose="020F0502020204030204" pitchFamily="34" charset="0"/>
                <a:ea typeface="Times New Roman" panose="02020603050405020304" pitchFamily="18" charset="0"/>
                <a:cs typeface="Calibri" panose="020F0502020204030204" pitchFamily="34" charset="0"/>
              </a:rPr>
              <a:t>Arbitrage, election </a:t>
            </a:r>
            <a:r>
              <a:rPr lang="en-US" sz="2000" kern="0">
                <a:ea typeface="Times New Roman" panose="02020603050405020304" pitchFamily="18" charset="0"/>
              </a:rPr>
              <a:t>c</a:t>
            </a:r>
            <a:r>
              <a:rPr lang="en-US" sz="2000" kern="0">
                <a:effectLst/>
                <a:latin typeface="Calibri" panose="020F0502020204030204" pitchFamily="34" charset="0"/>
                <a:ea typeface="Times New Roman" panose="02020603050405020304" pitchFamily="18" charset="0"/>
                <a:cs typeface="Calibri" panose="020F0502020204030204" pitchFamily="34" charset="0"/>
              </a:rPr>
              <a:t>osts, loans and notes</a:t>
            </a:r>
            <a:endParaRPr lang="en-US" sz="2000"/>
          </a:p>
        </p:txBody>
      </p:sp>
      <p:sp>
        <p:nvSpPr>
          <p:cNvPr id="14" name="Content Placeholder 6">
            <a:extLst>
              <a:ext uri="{FF2B5EF4-FFF2-40B4-BE49-F238E27FC236}">
                <a16:creationId xmlns:a16="http://schemas.microsoft.com/office/drawing/2014/main" id="{023F36CF-7DBC-7843-0122-3D85AB03AF41}"/>
              </a:ext>
            </a:extLst>
          </p:cNvPr>
          <p:cNvSpPr txBox="1">
            <a:spLocks/>
          </p:cNvSpPr>
          <p:nvPr/>
        </p:nvSpPr>
        <p:spPr>
          <a:xfrm>
            <a:off x="5908863" y="2126147"/>
            <a:ext cx="2055694" cy="1411627"/>
          </a:xfrm>
          <a:prstGeom prst="rect">
            <a:avLst/>
          </a:prstGeom>
        </p:spPr>
        <p:txBody>
          <a:bodyPr vert="horz">
            <a:noAutofit/>
          </a:bodyPr>
          <a:lstStyle>
            <a:lvl1pPr marL="365760" indent="-256032" algn="l" rtl="0" eaLnBrk="1" latinLnBrk="0" hangingPunct="1">
              <a:spcBef>
                <a:spcPts val="400"/>
              </a:spcBef>
              <a:spcAft>
                <a:spcPts val="24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24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24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24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24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spcBef>
                <a:spcPts val="0"/>
              </a:spcBef>
              <a:spcAft>
                <a:spcPts val="200"/>
              </a:spcAft>
              <a:buFont typeface="Arial" pitchFamily="34" charset="0"/>
              <a:buNone/>
            </a:pPr>
            <a:r>
              <a:rPr lang="en-US" sz="2800">
                <a:solidFill>
                  <a:srgbClr val="0056B8"/>
                </a:solidFill>
              </a:rPr>
              <a:t>03 </a:t>
            </a:r>
          </a:p>
          <a:p>
            <a:pPr marL="109728" indent="0">
              <a:spcBef>
                <a:spcPts val="0"/>
              </a:spcBef>
              <a:spcAft>
                <a:spcPts val="200"/>
              </a:spcAft>
              <a:buFont typeface="Arial" pitchFamily="34" charset="0"/>
              <a:buNone/>
            </a:pPr>
            <a:r>
              <a:rPr lang="en-US" sz="2800">
                <a:solidFill>
                  <a:srgbClr val="0056B8"/>
                </a:solidFill>
              </a:rPr>
              <a:t>SBITA &amp; PPP</a:t>
            </a:r>
          </a:p>
        </p:txBody>
      </p:sp>
      <p:sp>
        <p:nvSpPr>
          <p:cNvPr id="15" name="Content Placeholder 6">
            <a:extLst>
              <a:ext uri="{FF2B5EF4-FFF2-40B4-BE49-F238E27FC236}">
                <a16:creationId xmlns:a16="http://schemas.microsoft.com/office/drawing/2014/main" id="{560D1804-9B0B-3AB1-A2C5-EEC95F8C405B}"/>
              </a:ext>
            </a:extLst>
          </p:cNvPr>
          <p:cNvSpPr txBox="1">
            <a:spLocks/>
          </p:cNvSpPr>
          <p:nvPr/>
        </p:nvSpPr>
        <p:spPr>
          <a:xfrm>
            <a:off x="5908862" y="3630848"/>
            <a:ext cx="2355447" cy="970261"/>
          </a:xfrm>
          <a:prstGeom prst="rect">
            <a:avLst/>
          </a:prstGeom>
        </p:spPr>
        <p:txBody>
          <a:bodyPr vert="horz">
            <a:noAutofit/>
          </a:bodyPr>
          <a:lstStyle>
            <a:lvl1pPr marL="365760" indent="-256032" algn="l" rtl="0" eaLnBrk="1" latinLnBrk="0" hangingPunct="1">
              <a:spcBef>
                <a:spcPts val="400"/>
              </a:spcBef>
              <a:spcAft>
                <a:spcPts val="24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24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24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24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24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Font typeface="Arial" pitchFamily="34" charset="0"/>
              <a:buNone/>
            </a:pPr>
            <a:r>
              <a:rPr lang="en-US" sz="2000" kern="0"/>
              <a:t>Implementation of new accounting requirements</a:t>
            </a:r>
            <a:endParaRPr lang="en-US" sz="2000"/>
          </a:p>
        </p:txBody>
      </p:sp>
      <p:sp>
        <p:nvSpPr>
          <p:cNvPr id="16" name="Content Placeholder 6">
            <a:extLst>
              <a:ext uri="{FF2B5EF4-FFF2-40B4-BE49-F238E27FC236}">
                <a16:creationId xmlns:a16="http://schemas.microsoft.com/office/drawing/2014/main" id="{3FDBFA01-4215-690E-55D6-024D70DBB1FF}"/>
              </a:ext>
            </a:extLst>
          </p:cNvPr>
          <p:cNvSpPr txBox="1">
            <a:spLocks/>
          </p:cNvSpPr>
          <p:nvPr/>
        </p:nvSpPr>
        <p:spPr>
          <a:xfrm>
            <a:off x="8863261" y="2126148"/>
            <a:ext cx="2842589" cy="997172"/>
          </a:xfrm>
          <a:prstGeom prst="rect">
            <a:avLst/>
          </a:prstGeom>
        </p:spPr>
        <p:txBody>
          <a:bodyPr vert="horz">
            <a:noAutofit/>
          </a:bodyPr>
          <a:lstStyle>
            <a:lvl1pPr marL="365760" indent="-256032" algn="l" rtl="0" eaLnBrk="1" latinLnBrk="0" hangingPunct="1">
              <a:spcBef>
                <a:spcPts val="400"/>
              </a:spcBef>
              <a:spcAft>
                <a:spcPts val="24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24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24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24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24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spcBef>
                <a:spcPts val="0"/>
              </a:spcBef>
              <a:spcAft>
                <a:spcPts val="200"/>
              </a:spcAft>
              <a:buFont typeface="Arial" pitchFamily="34" charset="0"/>
              <a:buNone/>
            </a:pPr>
            <a:r>
              <a:rPr lang="en-US" sz="2800">
                <a:solidFill>
                  <a:srgbClr val="0056B8"/>
                </a:solidFill>
              </a:rPr>
              <a:t>04 </a:t>
            </a:r>
          </a:p>
          <a:p>
            <a:pPr marL="109728" indent="0">
              <a:spcBef>
                <a:spcPts val="0"/>
              </a:spcBef>
              <a:spcAft>
                <a:spcPts val="200"/>
              </a:spcAft>
              <a:buFont typeface="Arial" pitchFamily="34" charset="0"/>
              <a:buNone/>
            </a:pPr>
            <a:r>
              <a:rPr lang="en-US" sz="2800">
                <a:solidFill>
                  <a:srgbClr val="0056B8"/>
                </a:solidFill>
              </a:rPr>
              <a:t>Future updates</a:t>
            </a:r>
          </a:p>
        </p:txBody>
      </p:sp>
      <p:sp>
        <p:nvSpPr>
          <p:cNvPr id="17" name="Content Placeholder 6">
            <a:extLst>
              <a:ext uri="{FF2B5EF4-FFF2-40B4-BE49-F238E27FC236}">
                <a16:creationId xmlns:a16="http://schemas.microsoft.com/office/drawing/2014/main" id="{1D068599-BF3E-AB84-D6DA-1EB042095F4D}"/>
              </a:ext>
            </a:extLst>
          </p:cNvPr>
          <p:cNvSpPr txBox="1">
            <a:spLocks/>
          </p:cNvSpPr>
          <p:nvPr/>
        </p:nvSpPr>
        <p:spPr>
          <a:xfrm>
            <a:off x="8863261" y="3630847"/>
            <a:ext cx="2467348" cy="1882055"/>
          </a:xfrm>
          <a:prstGeom prst="rect">
            <a:avLst/>
          </a:prstGeom>
        </p:spPr>
        <p:txBody>
          <a:bodyPr vert="horz">
            <a:noAutofit/>
          </a:bodyPr>
          <a:lstStyle>
            <a:lvl1pPr marL="365760" indent="-256032" algn="l" rtl="0" eaLnBrk="1" latinLnBrk="0" hangingPunct="1">
              <a:spcBef>
                <a:spcPts val="400"/>
              </a:spcBef>
              <a:spcAft>
                <a:spcPts val="24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24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24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24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24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Font typeface="Arial" pitchFamily="34" charset="0"/>
              <a:buNone/>
            </a:pPr>
            <a:r>
              <a:rPr lang="en-US" sz="2000" kern="0"/>
              <a:t>Accounting changes and compensated absences</a:t>
            </a:r>
          </a:p>
        </p:txBody>
      </p:sp>
      <p:sp>
        <p:nvSpPr>
          <p:cNvPr id="10" name="Content Placeholder 6">
            <a:extLst>
              <a:ext uri="{FF2B5EF4-FFF2-40B4-BE49-F238E27FC236}">
                <a16:creationId xmlns:a16="http://schemas.microsoft.com/office/drawing/2014/main" id="{4A484A60-4D74-16BA-10C8-AB536EC31D7C}"/>
              </a:ext>
            </a:extLst>
          </p:cNvPr>
          <p:cNvSpPr txBox="1">
            <a:spLocks/>
          </p:cNvSpPr>
          <p:nvPr/>
        </p:nvSpPr>
        <p:spPr>
          <a:xfrm>
            <a:off x="457200" y="2126147"/>
            <a:ext cx="2051635" cy="1411629"/>
          </a:xfrm>
          <a:prstGeom prst="rect">
            <a:avLst/>
          </a:prstGeom>
        </p:spPr>
        <p:txBody>
          <a:bodyPr vert="horz">
            <a:noAutofit/>
          </a:bodyPr>
          <a:lstStyle>
            <a:lvl1pPr marL="365760" indent="-256032" algn="l" rtl="0" eaLnBrk="1" latinLnBrk="0" hangingPunct="1">
              <a:spcBef>
                <a:spcPts val="400"/>
              </a:spcBef>
              <a:spcAft>
                <a:spcPts val="18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18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18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18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18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spcBef>
                <a:spcPts val="0"/>
              </a:spcBef>
              <a:spcAft>
                <a:spcPts val="200"/>
              </a:spcAft>
              <a:buFont typeface="Arial" pitchFamily="34" charset="0"/>
              <a:buNone/>
            </a:pPr>
            <a:r>
              <a:rPr lang="en-US" sz="2800">
                <a:solidFill>
                  <a:srgbClr val="0056B8"/>
                </a:solidFill>
              </a:rPr>
              <a:t>01 </a:t>
            </a:r>
          </a:p>
          <a:p>
            <a:pPr marL="109728" indent="0">
              <a:spcAft>
                <a:spcPts val="3000"/>
              </a:spcAft>
              <a:buFont typeface="Arial" pitchFamily="34" charset="0"/>
              <a:buNone/>
            </a:pPr>
            <a:r>
              <a:rPr lang="en-US" sz="2800">
                <a:solidFill>
                  <a:srgbClr val="0056B8"/>
                </a:solidFill>
              </a:rPr>
              <a:t>BARS codes</a:t>
            </a:r>
          </a:p>
        </p:txBody>
      </p:sp>
    </p:spTree>
    <p:extLst>
      <p:ext uri="{BB962C8B-B14F-4D97-AF65-F5344CB8AC3E}">
        <p14:creationId xmlns:p14="http://schemas.microsoft.com/office/powerpoint/2010/main" val="3106752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132B884-4F22-DF29-C10F-2E625A9BF437}"/>
              </a:ext>
            </a:extLst>
          </p:cNvPr>
          <p:cNvSpPr>
            <a:spLocks noGrp="1"/>
          </p:cNvSpPr>
          <p:nvPr>
            <p:ph idx="1"/>
          </p:nvPr>
        </p:nvSpPr>
        <p:spPr>
          <a:xfrm>
            <a:off x="456449" y="1109992"/>
            <a:ext cx="6077701" cy="539401"/>
          </a:xfrm>
        </p:spPr>
        <p:txBody>
          <a:bodyPr/>
          <a:lstStyle/>
          <a:p>
            <a:pPr marL="109728" indent="0">
              <a:buNone/>
            </a:pPr>
            <a:r>
              <a:rPr lang="en-US"/>
              <a:t>Same scenario. What’s the SBITA term?</a:t>
            </a:r>
          </a:p>
          <a:p>
            <a:endParaRPr lang="en-US"/>
          </a:p>
        </p:txBody>
      </p:sp>
      <p:sp>
        <p:nvSpPr>
          <p:cNvPr id="10" name="Content Placeholder 9">
            <a:extLst>
              <a:ext uri="{FF2B5EF4-FFF2-40B4-BE49-F238E27FC236}">
                <a16:creationId xmlns:a16="http://schemas.microsoft.com/office/drawing/2014/main" id="{90233746-77C8-9765-85BD-D8BB085B8C90}"/>
              </a:ext>
            </a:extLst>
          </p:cNvPr>
          <p:cNvSpPr>
            <a:spLocks noGrp="1"/>
          </p:cNvSpPr>
          <p:nvPr>
            <p:ph idx="13"/>
          </p:nvPr>
        </p:nvSpPr>
        <p:spPr>
          <a:xfrm>
            <a:off x="456450" y="404036"/>
            <a:ext cx="5649892" cy="610264"/>
          </a:xfrm>
        </p:spPr>
        <p:txBody>
          <a:bodyPr/>
          <a:lstStyle/>
          <a:p>
            <a:r>
              <a:rPr lang="en-US" sz="3600"/>
              <a:t>Question</a:t>
            </a:r>
          </a:p>
        </p:txBody>
      </p:sp>
      <p:sp>
        <p:nvSpPr>
          <p:cNvPr id="12" name="Content Placeholder 11">
            <a:extLst>
              <a:ext uri="{FF2B5EF4-FFF2-40B4-BE49-F238E27FC236}">
                <a16:creationId xmlns:a16="http://schemas.microsoft.com/office/drawing/2014/main" id="{C26C1FA2-3720-6480-E3AD-F95807A52689}"/>
              </a:ext>
            </a:extLst>
          </p:cNvPr>
          <p:cNvSpPr>
            <a:spLocks noGrp="1"/>
          </p:cNvSpPr>
          <p:nvPr>
            <p:ph idx="14"/>
          </p:nvPr>
        </p:nvSpPr>
        <p:spPr>
          <a:xfrm>
            <a:off x="456449" y="2484096"/>
            <a:ext cx="6077700" cy="3345203"/>
          </a:xfrm>
        </p:spPr>
        <p:txBody>
          <a:bodyPr/>
          <a:lstStyle/>
          <a:p>
            <a:pPr marL="109728" indent="0">
              <a:spcAft>
                <a:spcPts val="600"/>
              </a:spcAft>
              <a:buNone/>
            </a:pPr>
            <a:r>
              <a:rPr lang="en-US"/>
              <a:t>Only 1 year. *Typically, at each renewal date, both the SBITA vendor and government have the option to cancel the contract. That means the periods past the initial one-year contract are cancellable and excluded from the maximum possible term.</a:t>
            </a:r>
          </a:p>
          <a:p>
            <a:pPr marL="457200" indent="0">
              <a:spcAft>
                <a:spcPts val="600"/>
              </a:spcAft>
              <a:buNone/>
            </a:pPr>
            <a:r>
              <a:rPr lang="en-US"/>
              <a:t>*You must review your contracts to determine if both parties can cancel at the renewal dates.</a:t>
            </a:r>
          </a:p>
        </p:txBody>
      </p:sp>
      <p:sp>
        <p:nvSpPr>
          <p:cNvPr id="14" name="Content Placeholder 13">
            <a:extLst>
              <a:ext uri="{FF2B5EF4-FFF2-40B4-BE49-F238E27FC236}">
                <a16:creationId xmlns:a16="http://schemas.microsoft.com/office/drawing/2014/main" id="{C9889786-5ECF-F419-0E32-2E7960F4AF14}"/>
              </a:ext>
            </a:extLst>
          </p:cNvPr>
          <p:cNvSpPr>
            <a:spLocks noGrp="1"/>
          </p:cNvSpPr>
          <p:nvPr>
            <p:ph idx="15"/>
          </p:nvPr>
        </p:nvSpPr>
        <p:spPr>
          <a:xfrm>
            <a:off x="456450" y="1841849"/>
            <a:ext cx="5649892" cy="539401"/>
          </a:xfrm>
        </p:spPr>
        <p:txBody>
          <a:bodyPr/>
          <a:lstStyle/>
          <a:p>
            <a:r>
              <a:rPr lang="en-US" sz="3600"/>
              <a:t>Answer</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prstGeom prst="rect">
            <a:avLst/>
          </a:prstGeom>
        </p:spPr>
        <p:txBody>
          <a:bodyPr/>
          <a:lstStyle/>
          <a:p>
            <a:fld id="{9D515F0A-23BA-4FD6-9B05-ED7D67B84540}" type="slidenum">
              <a:rPr lang="en-US" smtClean="0"/>
              <a:pPr/>
              <a:t>20</a:t>
            </a:fld>
            <a:endParaRPr lang="en-US"/>
          </a:p>
        </p:txBody>
      </p:sp>
      <p:sp>
        <p:nvSpPr>
          <p:cNvPr id="18" name="Title 14">
            <a:extLst>
              <a:ext uri="{FF2B5EF4-FFF2-40B4-BE49-F238E27FC236}">
                <a16:creationId xmlns:a16="http://schemas.microsoft.com/office/drawing/2014/main" id="{6755BDF7-4273-3414-0CCF-B6427C60476B}"/>
              </a:ext>
            </a:extLst>
          </p:cNvPr>
          <p:cNvSpPr>
            <a:spLocks noGrp="1"/>
          </p:cNvSpPr>
          <p:nvPr>
            <p:ph type="title"/>
          </p:nvPr>
        </p:nvSpPr>
        <p:spPr>
          <a:xfrm>
            <a:off x="7068647" y="3567242"/>
            <a:ext cx="4965405" cy="1632098"/>
          </a:xfrm>
        </p:spPr>
        <p:txBody>
          <a:bodyPr/>
          <a:lstStyle/>
          <a:p>
            <a:pPr algn="ctr"/>
            <a:r>
              <a:rPr lang="en-US"/>
              <a:t>Example</a:t>
            </a:r>
          </a:p>
        </p:txBody>
      </p:sp>
      <p:pic>
        <p:nvPicPr>
          <p:cNvPr id="2" name="Picture 1" descr="A magnifying glass with the word example&#10;&#10;Description automatically generated">
            <a:extLst>
              <a:ext uri="{FF2B5EF4-FFF2-40B4-BE49-F238E27FC236}">
                <a16:creationId xmlns:a16="http://schemas.microsoft.com/office/drawing/2014/main" id="{0E9E6DA0-6C00-BC48-0E70-D6DBFBF92F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83"/>
          <a:stretch/>
        </p:blipFill>
        <p:spPr>
          <a:xfrm>
            <a:off x="6749831" y="0"/>
            <a:ext cx="5442169" cy="3477479"/>
          </a:xfrm>
          <a:prstGeom prst="rect">
            <a:avLst/>
          </a:prstGeom>
        </p:spPr>
      </p:pic>
    </p:spTree>
    <p:extLst>
      <p:ext uri="{BB962C8B-B14F-4D97-AF65-F5344CB8AC3E}">
        <p14:creationId xmlns:p14="http://schemas.microsoft.com/office/powerpoint/2010/main" val="100848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 calcmode="lin" valueType="num">
                                      <p:cBhvr additive="base">
                                        <p:cTn id="15"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21</a:t>
            </a:fld>
            <a:endParaRPr lang="en-US"/>
          </a:p>
        </p:txBody>
      </p:sp>
      <p:sp>
        <p:nvSpPr>
          <p:cNvPr id="11" name="Content Placeholder 10">
            <a:extLst>
              <a:ext uri="{FF2B5EF4-FFF2-40B4-BE49-F238E27FC236}">
                <a16:creationId xmlns:a16="http://schemas.microsoft.com/office/drawing/2014/main" id="{DEADCC33-93B7-1107-AF1A-45241DAB0CD6}"/>
              </a:ext>
            </a:extLst>
          </p:cNvPr>
          <p:cNvSpPr>
            <a:spLocks noGrp="1"/>
          </p:cNvSpPr>
          <p:nvPr>
            <p:ph idx="13"/>
          </p:nvPr>
        </p:nvSpPr>
        <p:spPr/>
        <p:txBody>
          <a:bodyPr/>
          <a:lstStyle/>
          <a:p>
            <a:r>
              <a:rPr lang="en-US" sz="3600"/>
              <a:t>Cash basis</a:t>
            </a:r>
          </a:p>
        </p:txBody>
      </p:sp>
      <p:sp>
        <p:nvSpPr>
          <p:cNvPr id="12" name="Content Placeholder 6">
            <a:extLst>
              <a:ext uri="{FF2B5EF4-FFF2-40B4-BE49-F238E27FC236}">
                <a16:creationId xmlns:a16="http://schemas.microsoft.com/office/drawing/2014/main" id="{1146BE59-6594-6A97-291F-055B7EF38C2A}"/>
              </a:ext>
            </a:extLst>
          </p:cNvPr>
          <p:cNvSpPr>
            <a:spLocks noGrp="1"/>
          </p:cNvSpPr>
          <p:nvPr>
            <p:ph idx="1"/>
          </p:nvPr>
        </p:nvSpPr>
        <p:spPr>
          <a:xfrm>
            <a:off x="457200" y="1414131"/>
            <a:ext cx="5784113" cy="4406808"/>
          </a:xfrm>
        </p:spPr>
        <p:txBody>
          <a:bodyPr/>
          <a:lstStyle/>
          <a:p>
            <a:pPr>
              <a:spcAft>
                <a:spcPts val="1400"/>
              </a:spcAft>
            </a:pPr>
            <a:r>
              <a:rPr lang="en-US"/>
              <a:t>Record a subscription liability on the Schedule of Liabilities</a:t>
            </a:r>
          </a:p>
          <a:p>
            <a:pPr lvl="1">
              <a:spcAft>
                <a:spcPts val="1400"/>
              </a:spcAft>
            </a:pPr>
            <a:r>
              <a:rPr lang="en-US"/>
              <a:t>Measured at total amount of future payments</a:t>
            </a:r>
          </a:p>
          <a:p>
            <a:pPr>
              <a:spcAft>
                <a:spcPts val="1400"/>
              </a:spcAft>
            </a:pPr>
            <a:r>
              <a:rPr lang="en-US"/>
              <a:t>Use BARS code 591.XX.70 to record SBITA payments (XX = applicable function)</a:t>
            </a:r>
          </a:p>
          <a:p>
            <a:pPr>
              <a:spcAft>
                <a:spcPts val="1400"/>
              </a:spcAft>
            </a:pPr>
            <a:r>
              <a:rPr lang="en-US"/>
              <a:t>SBITA disclosure in notes to the financial statements</a:t>
            </a:r>
          </a:p>
        </p:txBody>
      </p:sp>
      <p:pic>
        <p:nvPicPr>
          <p:cNvPr id="16" name="Picture 15" descr="A hand drawing a checklist&#10;&#10;Description automatically generated">
            <a:extLst>
              <a:ext uri="{FF2B5EF4-FFF2-40B4-BE49-F238E27FC236}">
                <a16:creationId xmlns:a16="http://schemas.microsoft.com/office/drawing/2014/main" id="{2E7B8911-3570-7FFB-0B53-6C33CE1676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831" y="0"/>
            <a:ext cx="5442169" cy="3478206"/>
          </a:xfrm>
          <a:prstGeom prst="rect">
            <a:avLst/>
          </a:prstGeom>
        </p:spPr>
      </p:pic>
      <p:sp>
        <p:nvSpPr>
          <p:cNvPr id="7" name="Title 14">
            <a:extLst>
              <a:ext uri="{FF2B5EF4-FFF2-40B4-BE49-F238E27FC236}">
                <a16:creationId xmlns:a16="http://schemas.microsoft.com/office/drawing/2014/main" id="{159FBE6C-5019-2891-9CAB-49F598728242}"/>
              </a:ext>
            </a:extLst>
          </p:cNvPr>
          <p:cNvSpPr>
            <a:spLocks noGrp="1"/>
          </p:cNvSpPr>
          <p:nvPr>
            <p:ph type="title"/>
          </p:nvPr>
        </p:nvSpPr>
        <p:spPr>
          <a:xfrm>
            <a:off x="7069138" y="3567113"/>
            <a:ext cx="4965700" cy="1631950"/>
          </a:xfrm>
        </p:spPr>
        <p:txBody>
          <a:bodyPr vert="horz" lIns="91440" tIns="45720" rIns="91440" bIns="45720" anchor="t">
            <a:noAutofit/>
            <a:scene3d>
              <a:camera prst="orthographicFront"/>
              <a:lightRig rig="soft" dir="t"/>
            </a:scene3d>
            <a:sp3d prstMaterial="softEdge"/>
          </a:bodyPr>
          <a:lstStyle/>
          <a:p>
            <a:pPr algn="ctr"/>
            <a:r>
              <a:rPr lang="en-US"/>
              <a:t>Cash accounting and reporting</a:t>
            </a:r>
          </a:p>
        </p:txBody>
      </p:sp>
    </p:spTree>
    <p:extLst>
      <p:ext uri="{BB962C8B-B14F-4D97-AF65-F5344CB8AC3E}">
        <p14:creationId xmlns:p14="http://schemas.microsoft.com/office/powerpoint/2010/main" val="3975568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90233746-77C8-9765-85BD-D8BB085B8C90}"/>
              </a:ext>
            </a:extLst>
          </p:cNvPr>
          <p:cNvSpPr>
            <a:spLocks noGrp="1"/>
          </p:cNvSpPr>
          <p:nvPr>
            <p:ph idx="1"/>
          </p:nvPr>
        </p:nvSpPr>
        <p:spPr>
          <a:xfrm>
            <a:off x="457200" y="1414131"/>
            <a:ext cx="5784113" cy="4406808"/>
          </a:xfrm>
        </p:spPr>
        <p:txBody>
          <a:bodyPr/>
          <a:lstStyle/>
          <a:p>
            <a:r>
              <a:rPr lang="en-US"/>
              <a:t>The government’s fiscal year end is 12/31.</a:t>
            </a:r>
          </a:p>
          <a:p>
            <a:r>
              <a:rPr lang="en-US"/>
              <a:t>The government signs a 5-year contract for accounting software for 1/1/2022 to 12/31/2026.</a:t>
            </a:r>
          </a:p>
          <a:p>
            <a:r>
              <a:rPr lang="en-US"/>
              <a:t>The contract price is $10,000 per year, plus $820 in sales tax.</a:t>
            </a:r>
          </a:p>
          <a:p>
            <a:r>
              <a:rPr lang="en-US"/>
              <a:t>The government also pays $2,000 per year for technical support.</a:t>
            </a:r>
          </a:p>
        </p:txBody>
      </p:sp>
      <p:sp>
        <p:nvSpPr>
          <p:cNvPr id="16" name="Content Placeholder 15">
            <a:extLst>
              <a:ext uri="{FF2B5EF4-FFF2-40B4-BE49-F238E27FC236}">
                <a16:creationId xmlns:a16="http://schemas.microsoft.com/office/drawing/2014/main" id="{CAAE50BC-B319-6C91-C5E3-6595E0C86C7E}"/>
              </a:ext>
            </a:extLst>
          </p:cNvPr>
          <p:cNvSpPr>
            <a:spLocks noGrp="1"/>
          </p:cNvSpPr>
          <p:nvPr>
            <p:ph idx="13"/>
          </p:nvPr>
        </p:nvSpPr>
        <p:spPr>
          <a:xfrm>
            <a:off x="457200" y="404035"/>
            <a:ext cx="5784113" cy="829339"/>
          </a:xfrm>
        </p:spPr>
        <p:txBody>
          <a:bodyPr/>
          <a:lstStyle/>
          <a:p>
            <a:r>
              <a:rPr lang="en-US" sz="3600"/>
              <a:t>Cash-basis scenario</a:t>
            </a:r>
          </a:p>
        </p:txBody>
      </p:sp>
      <p:sp>
        <p:nvSpPr>
          <p:cNvPr id="18" name="Title 14">
            <a:extLst>
              <a:ext uri="{FF2B5EF4-FFF2-40B4-BE49-F238E27FC236}">
                <a16:creationId xmlns:a16="http://schemas.microsoft.com/office/drawing/2014/main" id="{6755BDF7-4273-3414-0CCF-B6427C60476B}"/>
              </a:ext>
            </a:extLst>
          </p:cNvPr>
          <p:cNvSpPr>
            <a:spLocks noGrp="1"/>
          </p:cNvSpPr>
          <p:nvPr>
            <p:ph type="title"/>
          </p:nvPr>
        </p:nvSpPr>
        <p:spPr>
          <a:xfrm>
            <a:off x="7068647" y="3567242"/>
            <a:ext cx="4965405" cy="1632098"/>
          </a:xfrm>
        </p:spPr>
        <p:txBody>
          <a:bodyPr vert="horz" lIns="91440" tIns="45720" rIns="91440" bIns="45720" anchor="t">
            <a:noAutofit/>
            <a:scene3d>
              <a:camera prst="orthographicFront"/>
              <a:lightRig rig="soft" dir="t"/>
            </a:scene3d>
            <a:sp3d prstMaterial="softEdge"/>
          </a:bodyPr>
          <a:lstStyle/>
          <a:p>
            <a:pPr algn="ctr"/>
            <a:r>
              <a:rPr lang="en-US"/>
              <a:t>Cash accounting example</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22</a:t>
            </a:fld>
            <a:endParaRPr lang="en-US"/>
          </a:p>
        </p:txBody>
      </p:sp>
      <p:pic>
        <p:nvPicPr>
          <p:cNvPr id="2" name="Picture 1" descr="A magnifying glass with the word example&#10;&#10;Description automatically generated">
            <a:extLst>
              <a:ext uri="{FF2B5EF4-FFF2-40B4-BE49-F238E27FC236}">
                <a16:creationId xmlns:a16="http://schemas.microsoft.com/office/drawing/2014/main" id="{90DCDD0C-B1CC-EA69-F8AD-E2AADCC1CC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83"/>
          <a:stretch/>
        </p:blipFill>
        <p:spPr>
          <a:xfrm>
            <a:off x="6749831" y="0"/>
            <a:ext cx="5442169" cy="3477479"/>
          </a:xfrm>
          <a:prstGeom prst="rect">
            <a:avLst/>
          </a:prstGeom>
        </p:spPr>
      </p:pic>
    </p:spTree>
    <p:extLst>
      <p:ext uri="{BB962C8B-B14F-4D97-AF65-F5344CB8AC3E}">
        <p14:creationId xmlns:p14="http://schemas.microsoft.com/office/powerpoint/2010/main" val="2690269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a:lstStyle/>
          <a:p>
            <a:r>
              <a:rPr lang="en-US" b="1"/>
              <a:t>Cash example: Schedule of Liabilities</a:t>
            </a:r>
          </a:p>
        </p:txBody>
      </p:sp>
      <p:sp>
        <p:nvSpPr>
          <p:cNvPr id="3" name="Content Placeholder 2">
            <a:extLst>
              <a:ext uri="{FF2B5EF4-FFF2-40B4-BE49-F238E27FC236}">
                <a16:creationId xmlns:a16="http://schemas.microsoft.com/office/drawing/2014/main" id="{4C02BBD4-0AE1-6654-7E06-5B86693FA582}"/>
              </a:ext>
            </a:extLst>
          </p:cNvPr>
          <p:cNvSpPr>
            <a:spLocks noGrp="1"/>
          </p:cNvSpPr>
          <p:nvPr>
            <p:ph idx="1"/>
          </p:nvPr>
        </p:nvSpPr>
        <p:spPr>
          <a:xfrm>
            <a:off x="962026" y="4087870"/>
            <a:ext cx="10267949" cy="1981200"/>
          </a:xfrm>
        </p:spPr>
        <p:txBody>
          <a:bodyPr vert="horz" lIns="91440" tIns="45720" rIns="91440" bIns="45720" anchor="t">
            <a:noAutofit/>
          </a:bodyPr>
          <a:lstStyle/>
          <a:p>
            <a:pPr>
              <a:spcAft>
                <a:spcPts val="0"/>
              </a:spcAft>
            </a:pPr>
            <a:r>
              <a:rPr lang="en-US" sz="2000"/>
              <a:t>The beginning balance is $40,000 = $10,000 annual payment * 4 years left on the contract as of 1/1/2023.</a:t>
            </a:r>
          </a:p>
          <a:p>
            <a:pPr>
              <a:spcAft>
                <a:spcPts val="0"/>
              </a:spcAft>
            </a:pPr>
            <a:r>
              <a:rPr lang="en-US" sz="2000"/>
              <a:t>The reductions are $10,000 for the one payment made in 2023, which would be charged to BARS code 591.XX.70.</a:t>
            </a:r>
          </a:p>
          <a:p>
            <a:pPr>
              <a:spcAft>
                <a:spcPts val="0"/>
              </a:spcAft>
            </a:pPr>
            <a:r>
              <a:rPr lang="en-US" sz="2000"/>
              <a:t>The payments for the sales tax and technical support would use the normal, functional BARS codes. In this case, likely BARS code 514.20.40.</a:t>
            </a:r>
          </a:p>
        </p:txBody>
      </p:sp>
      <p:sp>
        <p:nvSpPr>
          <p:cNvPr id="6" name="Slide Number Placeholder 3">
            <a:extLst>
              <a:ext uri="{FF2B5EF4-FFF2-40B4-BE49-F238E27FC236}">
                <a16:creationId xmlns:a16="http://schemas.microsoft.com/office/drawing/2014/main" id="{39730285-6C96-B895-5E41-43E37BECAE60}"/>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23</a:t>
            </a:fld>
            <a:endParaRPr lang="en-US"/>
          </a:p>
        </p:txBody>
      </p:sp>
      <p:graphicFrame>
        <p:nvGraphicFramePr>
          <p:cNvPr id="4" name="Table 3">
            <a:extLst>
              <a:ext uri="{FF2B5EF4-FFF2-40B4-BE49-F238E27FC236}">
                <a16:creationId xmlns:a16="http://schemas.microsoft.com/office/drawing/2014/main" id="{1FEA7D73-082D-AD68-FC3C-A8E2D643F025}"/>
              </a:ext>
            </a:extLst>
          </p:cNvPr>
          <p:cNvGraphicFramePr>
            <a:graphicFrameLocks noGrp="1"/>
          </p:cNvGraphicFramePr>
          <p:nvPr>
            <p:extLst>
              <p:ext uri="{D42A27DB-BD31-4B8C-83A1-F6EECF244321}">
                <p14:modId xmlns:p14="http://schemas.microsoft.com/office/powerpoint/2010/main" val="904199510"/>
              </p:ext>
            </p:extLst>
          </p:nvPr>
        </p:nvGraphicFramePr>
        <p:xfrm>
          <a:off x="962026" y="1559495"/>
          <a:ext cx="10267949" cy="2484120"/>
        </p:xfrm>
        <a:graphic>
          <a:graphicData uri="http://schemas.openxmlformats.org/drawingml/2006/table">
            <a:tbl>
              <a:tblPr firstRow="1" bandRow="1">
                <a:tableStyleId>{5C22544A-7EE6-4342-B048-85BDC9FD1C3A}</a:tableStyleId>
              </a:tblPr>
              <a:tblGrid>
                <a:gridCol w="781050">
                  <a:extLst>
                    <a:ext uri="{9D8B030D-6E8A-4147-A177-3AD203B41FA5}">
                      <a16:colId xmlns:a16="http://schemas.microsoft.com/office/drawing/2014/main" val="512744703"/>
                    </a:ext>
                  </a:extLst>
                </a:gridCol>
                <a:gridCol w="1095375">
                  <a:extLst>
                    <a:ext uri="{9D8B030D-6E8A-4147-A177-3AD203B41FA5}">
                      <a16:colId xmlns:a16="http://schemas.microsoft.com/office/drawing/2014/main" val="3293163399"/>
                    </a:ext>
                  </a:extLst>
                </a:gridCol>
                <a:gridCol w="1409700">
                  <a:extLst>
                    <a:ext uri="{9D8B030D-6E8A-4147-A177-3AD203B41FA5}">
                      <a16:colId xmlns:a16="http://schemas.microsoft.com/office/drawing/2014/main" val="4067016826"/>
                    </a:ext>
                  </a:extLst>
                </a:gridCol>
                <a:gridCol w="1533524">
                  <a:extLst>
                    <a:ext uri="{9D8B030D-6E8A-4147-A177-3AD203B41FA5}">
                      <a16:colId xmlns:a16="http://schemas.microsoft.com/office/drawing/2014/main" val="3991571689"/>
                    </a:ext>
                  </a:extLst>
                </a:gridCol>
                <a:gridCol w="1447800">
                  <a:extLst>
                    <a:ext uri="{9D8B030D-6E8A-4147-A177-3AD203B41FA5}">
                      <a16:colId xmlns:a16="http://schemas.microsoft.com/office/drawing/2014/main" val="1390772618"/>
                    </a:ext>
                  </a:extLst>
                </a:gridCol>
                <a:gridCol w="1333500">
                  <a:extLst>
                    <a:ext uri="{9D8B030D-6E8A-4147-A177-3AD203B41FA5}">
                      <a16:colId xmlns:a16="http://schemas.microsoft.com/office/drawing/2014/main" val="2761290286"/>
                    </a:ext>
                  </a:extLst>
                </a:gridCol>
                <a:gridCol w="1390650">
                  <a:extLst>
                    <a:ext uri="{9D8B030D-6E8A-4147-A177-3AD203B41FA5}">
                      <a16:colId xmlns:a16="http://schemas.microsoft.com/office/drawing/2014/main" val="2422136572"/>
                    </a:ext>
                  </a:extLst>
                </a:gridCol>
                <a:gridCol w="1276350">
                  <a:extLst>
                    <a:ext uri="{9D8B030D-6E8A-4147-A177-3AD203B41FA5}">
                      <a16:colId xmlns:a16="http://schemas.microsoft.com/office/drawing/2014/main" val="2039185337"/>
                    </a:ext>
                  </a:extLst>
                </a:gridCol>
              </a:tblGrid>
              <a:tr h="343222">
                <a:tc gridSpan="8">
                  <a:txBody>
                    <a:bodyPr/>
                    <a:lstStyle/>
                    <a:p>
                      <a:pPr algn="ctr" fontAlgn="base"/>
                      <a:r>
                        <a:rPr lang="en-US" sz="1900">
                          <a:effectLst/>
                          <a:latin typeface="Calibri"/>
                        </a:rPr>
                        <a:t>Example City​</a:t>
                      </a:r>
                      <a:endParaRPr lang="en-US" sz="1900" b="1">
                        <a:solidFill>
                          <a:srgbClr val="FFFFFF"/>
                        </a:solidFill>
                        <a:effectLst/>
                        <a:latin typeface="Calibri"/>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8387408"/>
                  </a:ext>
                </a:extLst>
              </a:tr>
              <a:tr h="343222">
                <a:tc gridSpan="8">
                  <a:txBody>
                    <a:bodyPr/>
                    <a:lstStyle/>
                    <a:p>
                      <a:pPr algn="ctr" fontAlgn="base"/>
                      <a:r>
                        <a:rPr lang="en-US" sz="1900">
                          <a:effectLst/>
                          <a:latin typeface="Calibri"/>
                        </a:rPr>
                        <a:t>For the Year Ended December 31, 2023​</a:t>
                      </a:r>
                      <a:endParaRPr lang="en-US" sz="1900" b="1">
                        <a:solidFill>
                          <a:srgbClr val="FFFFFF"/>
                        </a:solidFill>
                        <a:effectLst/>
                        <a:latin typeface="Calibri"/>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0482602"/>
                  </a:ext>
                </a:extLst>
              </a:tr>
              <a:tr h="604070">
                <a:tc>
                  <a:txBody>
                    <a:bodyPr/>
                    <a:lstStyle/>
                    <a:p>
                      <a:pPr algn="ctr" fontAlgn="base"/>
                      <a:r>
                        <a:rPr lang="en-US" sz="1900">
                          <a:effectLst/>
                          <a:latin typeface="Calibri"/>
                        </a:rPr>
                        <a:t>Debt Type​</a:t>
                      </a:r>
                      <a:endParaRPr lang="en-US" sz="1900" b="1">
                        <a:solidFill>
                          <a:srgbClr val="FFFFFF"/>
                        </a:solidFill>
                        <a:effectLst/>
                        <a:latin typeface="Calibri"/>
                      </a:endParaRPr>
                    </a:p>
                  </a:txBody>
                  <a:tcPr anchor="ctr"/>
                </a:tc>
                <a:tc>
                  <a:txBody>
                    <a:bodyPr/>
                    <a:lstStyle/>
                    <a:p>
                      <a:pPr algn="ctr" fontAlgn="base"/>
                      <a:r>
                        <a:rPr lang="en-US" sz="1900">
                          <a:effectLst/>
                          <a:latin typeface="Calibri"/>
                        </a:rPr>
                        <a:t>ID. No.​</a:t>
                      </a:r>
                    </a:p>
                  </a:txBody>
                  <a:tcPr anchor="ctr"/>
                </a:tc>
                <a:tc>
                  <a:txBody>
                    <a:bodyPr/>
                    <a:lstStyle/>
                    <a:p>
                      <a:pPr fontAlgn="base"/>
                      <a:r>
                        <a:rPr lang="en-US" sz="1900">
                          <a:effectLst/>
                          <a:latin typeface="Calibri"/>
                        </a:rPr>
                        <a:t>Description​</a:t>
                      </a:r>
                    </a:p>
                  </a:txBody>
                  <a:tcPr anchor="ctr"/>
                </a:tc>
                <a:tc>
                  <a:txBody>
                    <a:bodyPr/>
                    <a:lstStyle/>
                    <a:p>
                      <a:pPr algn="ctr" fontAlgn="base"/>
                      <a:r>
                        <a:rPr lang="en-US" sz="1900">
                          <a:effectLst/>
                          <a:latin typeface="Calibri"/>
                        </a:rPr>
                        <a:t>Due Date​</a:t>
                      </a:r>
                    </a:p>
                  </a:txBody>
                  <a:tcPr anchor="ctr"/>
                </a:tc>
                <a:tc>
                  <a:txBody>
                    <a:bodyPr/>
                    <a:lstStyle/>
                    <a:p>
                      <a:pPr algn="ctr" fontAlgn="base"/>
                      <a:r>
                        <a:rPr lang="en-US" sz="1900">
                          <a:effectLst/>
                          <a:latin typeface="Calibri"/>
                        </a:rPr>
                        <a:t>Beginning</a:t>
                      </a:r>
                      <a:br>
                        <a:rPr lang="en-US" sz="1900">
                          <a:effectLst/>
                          <a:latin typeface="Calibri"/>
                        </a:rPr>
                      </a:br>
                      <a:r>
                        <a:rPr lang="en-US" sz="1900">
                          <a:effectLst/>
                          <a:latin typeface="Calibri"/>
                        </a:rPr>
                        <a:t>Balance​</a:t>
                      </a:r>
                    </a:p>
                  </a:txBody>
                  <a:tcPr anchor="ctr"/>
                </a:tc>
                <a:tc>
                  <a:txBody>
                    <a:bodyPr/>
                    <a:lstStyle/>
                    <a:p>
                      <a:pPr algn="ctr" fontAlgn="base"/>
                      <a:r>
                        <a:rPr lang="en-US" sz="1900">
                          <a:effectLst/>
                          <a:latin typeface="Calibri"/>
                        </a:rPr>
                        <a:t>Additions​</a:t>
                      </a:r>
                    </a:p>
                  </a:txBody>
                  <a:tcPr anchor="ctr"/>
                </a:tc>
                <a:tc>
                  <a:txBody>
                    <a:bodyPr/>
                    <a:lstStyle/>
                    <a:p>
                      <a:pPr algn="ctr" fontAlgn="base"/>
                      <a:r>
                        <a:rPr lang="en-US" sz="1900">
                          <a:effectLst/>
                          <a:latin typeface="Calibri"/>
                        </a:rPr>
                        <a:t>Reductions​</a:t>
                      </a:r>
                    </a:p>
                  </a:txBody>
                  <a:tcPr anchor="ctr"/>
                </a:tc>
                <a:tc>
                  <a:txBody>
                    <a:bodyPr/>
                    <a:lstStyle/>
                    <a:p>
                      <a:pPr algn="ctr" fontAlgn="base"/>
                      <a:r>
                        <a:rPr lang="en-US" sz="1900">
                          <a:effectLst/>
                          <a:latin typeface="Calibri"/>
                        </a:rPr>
                        <a:t>Ending</a:t>
                      </a:r>
                      <a:br>
                        <a:rPr lang="en-US" sz="1900">
                          <a:effectLst/>
                          <a:latin typeface="Calibri"/>
                        </a:rPr>
                      </a:br>
                      <a:r>
                        <a:rPr lang="en-US" sz="1900">
                          <a:effectLst/>
                          <a:latin typeface="Calibri"/>
                        </a:rPr>
                        <a:t>Balance​</a:t>
                      </a:r>
                    </a:p>
                  </a:txBody>
                  <a:tcPr anchor="ctr"/>
                </a:tc>
                <a:extLst>
                  <a:ext uri="{0D108BD9-81ED-4DB2-BD59-A6C34878D82A}">
                    <a16:rowId xmlns:a16="http://schemas.microsoft.com/office/drawing/2014/main" val="776863164"/>
                  </a:ext>
                </a:extLst>
              </a:tr>
              <a:tr h="343222">
                <a:tc gridSpan="8">
                  <a:txBody>
                    <a:bodyPr/>
                    <a:lstStyle/>
                    <a:p>
                      <a:pPr fontAlgn="base"/>
                      <a:r>
                        <a:rPr lang="en-US" sz="1900">
                          <a:effectLst/>
                          <a:latin typeface="Calibri"/>
                        </a:rPr>
                        <a:t>Revenue Obligations​</a:t>
                      </a:r>
                      <a:endParaRPr lang="en-US" sz="1900" b="1">
                        <a:solidFill>
                          <a:srgbClr val="FFFFFF"/>
                        </a:solidFill>
                        <a:effectLst/>
                        <a:latin typeface="Calibri"/>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6978857"/>
                  </a:ext>
                </a:extLst>
              </a:tr>
              <a:tr h="604070">
                <a:tc>
                  <a:txBody>
                    <a:bodyPr/>
                    <a:lstStyle/>
                    <a:p>
                      <a:pPr fontAlgn="auto"/>
                      <a:r>
                        <a:rPr lang="en-US" sz="1900">
                          <a:effectLst/>
                          <a:latin typeface="Calibri"/>
                        </a:rPr>
                        <a:t>​</a:t>
                      </a:r>
                      <a:endParaRPr lang="en-US" sz="1900" b="0">
                        <a:solidFill>
                          <a:srgbClr val="FFFFFF"/>
                        </a:solidFill>
                        <a:effectLst/>
                        <a:latin typeface="Calibri"/>
                      </a:endParaRPr>
                    </a:p>
                  </a:txBody>
                  <a:tcPr/>
                </a:tc>
                <a:tc>
                  <a:txBody>
                    <a:bodyPr/>
                    <a:lstStyle/>
                    <a:p>
                      <a:pPr algn="r" fontAlgn="base"/>
                      <a:r>
                        <a:rPr lang="en-US" sz="1900">
                          <a:effectLst/>
                          <a:latin typeface="Calibri"/>
                        </a:rPr>
                        <a:t>263.57​</a:t>
                      </a:r>
                    </a:p>
                  </a:txBody>
                  <a:tcPr anchor="ctr"/>
                </a:tc>
                <a:tc>
                  <a:txBody>
                    <a:bodyPr/>
                    <a:lstStyle/>
                    <a:p>
                      <a:pPr lvl="0">
                        <a:buNone/>
                      </a:pPr>
                      <a:r>
                        <a:rPr lang="en-US" sz="1900">
                          <a:effectLst/>
                          <a:latin typeface="Calibri"/>
                        </a:rPr>
                        <a:t>Accounting Software</a:t>
                      </a:r>
                    </a:p>
                  </a:txBody>
                  <a:tcPr anchor="ctr"/>
                </a:tc>
                <a:tc>
                  <a:txBody>
                    <a:bodyPr/>
                    <a:lstStyle/>
                    <a:p>
                      <a:pPr algn="r" fontAlgn="base"/>
                      <a:r>
                        <a:rPr lang="en-US" sz="1900">
                          <a:effectLst/>
                          <a:latin typeface="Calibri"/>
                        </a:rPr>
                        <a:t>12/31/2026</a:t>
                      </a:r>
                      <a:endParaRPr lang="en-US" sz="1900"/>
                    </a:p>
                  </a:txBody>
                  <a:tcPr anchor="ctr"/>
                </a:tc>
                <a:tc>
                  <a:txBody>
                    <a:bodyPr/>
                    <a:lstStyle/>
                    <a:p>
                      <a:pPr algn="r" fontAlgn="base"/>
                      <a:r>
                        <a:rPr lang="en-US" sz="1900">
                          <a:effectLst/>
                          <a:latin typeface="Calibri"/>
                        </a:rPr>
                        <a:t>$40,000   ​</a:t>
                      </a:r>
                    </a:p>
                  </a:txBody>
                  <a:tcPr anchor="ctr"/>
                </a:tc>
                <a:tc>
                  <a:txBody>
                    <a:bodyPr/>
                    <a:lstStyle/>
                    <a:p>
                      <a:pPr algn="r" fontAlgn="base"/>
                      <a:r>
                        <a:rPr lang="en-US" sz="1900">
                          <a:effectLst/>
                          <a:latin typeface="Calibri"/>
                        </a:rPr>
                        <a:t>  $0</a:t>
                      </a:r>
                    </a:p>
                  </a:txBody>
                  <a:tcPr anchor="ctr"/>
                </a:tc>
                <a:tc>
                  <a:txBody>
                    <a:bodyPr/>
                    <a:lstStyle/>
                    <a:p>
                      <a:pPr algn="r" fontAlgn="base"/>
                      <a:r>
                        <a:rPr lang="en-US" sz="1900">
                          <a:effectLst/>
                          <a:latin typeface="Calibri"/>
                        </a:rPr>
                        <a:t>    $10,000 ​</a:t>
                      </a:r>
                    </a:p>
                  </a:txBody>
                  <a:tcPr anchor="ctr"/>
                </a:tc>
                <a:tc>
                  <a:txBody>
                    <a:bodyPr/>
                    <a:lstStyle/>
                    <a:p>
                      <a:pPr algn="r" fontAlgn="base"/>
                      <a:r>
                        <a:rPr lang="en-US" sz="1900">
                          <a:effectLst/>
                          <a:latin typeface="Calibri"/>
                        </a:rPr>
                        <a:t>$30,000 ​</a:t>
                      </a:r>
                    </a:p>
                  </a:txBody>
                  <a:tcPr anchor="ctr"/>
                </a:tc>
                <a:extLst>
                  <a:ext uri="{0D108BD9-81ED-4DB2-BD59-A6C34878D82A}">
                    <a16:rowId xmlns:a16="http://schemas.microsoft.com/office/drawing/2014/main" val="3923611909"/>
                  </a:ext>
                </a:extLst>
              </a:tr>
            </a:tbl>
          </a:graphicData>
        </a:graphic>
      </p:graphicFrame>
      <p:sp>
        <p:nvSpPr>
          <p:cNvPr id="5" name="Rectangle 4">
            <a:extLst>
              <a:ext uri="{FF2B5EF4-FFF2-40B4-BE49-F238E27FC236}">
                <a16:creationId xmlns:a16="http://schemas.microsoft.com/office/drawing/2014/main" id="{715E43EA-5230-3C6A-DCBD-7105B1BFB51C}"/>
              </a:ext>
            </a:extLst>
          </p:cNvPr>
          <p:cNvSpPr/>
          <p:nvPr/>
        </p:nvSpPr>
        <p:spPr>
          <a:xfrm>
            <a:off x="5971478" y="3420835"/>
            <a:ext cx="1115122" cy="475394"/>
          </a:xfrm>
          <a:prstGeom prst="rect">
            <a:avLst/>
          </a:prstGeom>
          <a:solidFill>
            <a:srgbClr val="E9ED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CDD7EAF-B825-73B1-F21D-6B50CB8B2AE7}"/>
              </a:ext>
            </a:extLst>
          </p:cNvPr>
          <p:cNvSpPr/>
          <p:nvPr/>
        </p:nvSpPr>
        <p:spPr>
          <a:xfrm>
            <a:off x="7367624" y="3420835"/>
            <a:ext cx="1115122" cy="475394"/>
          </a:xfrm>
          <a:prstGeom prst="rect">
            <a:avLst/>
          </a:prstGeom>
          <a:solidFill>
            <a:srgbClr val="E9ED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77C51C1-8FD7-3653-A430-D822DCF6BC26}"/>
              </a:ext>
            </a:extLst>
          </p:cNvPr>
          <p:cNvSpPr/>
          <p:nvPr/>
        </p:nvSpPr>
        <p:spPr>
          <a:xfrm>
            <a:off x="8698297" y="3420835"/>
            <a:ext cx="1115122" cy="475394"/>
          </a:xfrm>
          <a:prstGeom prst="rect">
            <a:avLst/>
          </a:prstGeom>
          <a:solidFill>
            <a:srgbClr val="E9ED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3BEAAD-832D-1520-E2D6-F93BA7D14D69}"/>
              </a:ext>
            </a:extLst>
          </p:cNvPr>
          <p:cNvSpPr/>
          <p:nvPr/>
        </p:nvSpPr>
        <p:spPr>
          <a:xfrm>
            <a:off x="10028971" y="3420835"/>
            <a:ext cx="1115122" cy="475394"/>
          </a:xfrm>
          <a:prstGeom prst="rect">
            <a:avLst/>
          </a:prstGeom>
          <a:solidFill>
            <a:srgbClr val="E9ED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79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0" nodeType="withEffect" nodePh="1">
                                  <p:stCondLst>
                                    <p:cond delay="0"/>
                                  </p:stCondLst>
                                  <p:endCondLst>
                                    <p:cond evt="begin" delay="0">
                                      <p:tn val="21"/>
                                    </p:cond>
                                  </p:endCondLst>
                                  <p:childTnLst>
                                    <p:set>
                                      <p:cBhvr>
                                        <p:cTn id="22" dur="1" fill="hold">
                                          <p:stCondLst>
                                            <p:cond delay="0"/>
                                          </p:stCondLst>
                                        </p:cTn>
                                        <p:tgtEl>
                                          <p:spTgt spid="8">
                                            <p:txEl>
                                              <p:charRg st="4294967295" end="4294967295"/>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7" grpId="0" animBg="1"/>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a:lstStyle/>
          <a:p>
            <a:r>
              <a:rPr lang="en-US" b="1"/>
              <a:t>Cash example: Financial statement note</a:t>
            </a:r>
          </a:p>
        </p:txBody>
      </p:sp>
      <p:sp>
        <p:nvSpPr>
          <p:cNvPr id="3" name="Content Placeholder 2">
            <a:extLst>
              <a:ext uri="{FF2B5EF4-FFF2-40B4-BE49-F238E27FC236}">
                <a16:creationId xmlns:a16="http://schemas.microsoft.com/office/drawing/2014/main" id="{4C02BBD4-0AE1-6654-7E06-5B86693FA582}"/>
              </a:ext>
            </a:extLst>
          </p:cNvPr>
          <p:cNvSpPr>
            <a:spLocks noGrp="1"/>
          </p:cNvSpPr>
          <p:nvPr>
            <p:ph idx="1"/>
          </p:nvPr>
        </p:nvSpPr>
        <p:spPr>
          <a:xfrm>
            <a:off x="622300" y="1600202"/>
            <a:ext cx="10606977" cy="4253668"/>
          </a:xfrm>
        </p:spPr>
        <p:txBody>
          <a:bodyPr/>
          <a:lstStyle/>
          <a:p>
            <a:pPr marL="109728" indent="0">
              <a:buNone/>
            </a:pPr>
            <a:r>
              <a:rPr lang="en-US" sz="2200"/>
              <a:t>During the fiscal year ended 12/31/2023, the city adopted guidance for the presentation and disclosure of SBITA, as required by the BARS Manual. This requirement resulted in the addition of a subscription liability reported on the Schedule of Liabilities. The city makes subscription payments of $10,000 per year for its accounting software. The SBITA contract started on 1/1/2022 and ends on 12/31/2026. The total amount paid in 2023 was $10,000. As of December 31, 2023, the future subscription payments are as follows:</a:t>
            </a:r>
          </a:p>
        </p:txBody>
      </p:sp>
      <p:sp>
        <p:nvSpPr>
          <p:cNvPr id="8" name="Slide Number Placeholder 3">
            <a:extLst>
              <a:ext uri="{FF2B5EF4-FFF2-40B4-BE49-F238E27FC236}">
                <a16:creationId xmlns:a16="http://schemas.microsoft.com/office/drawing/2014/main" id="{78CA7AC3-9211-29D2-AB74-B4CABA6D4C69}"/>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24</a:t>
            </a:fld>
            <a:endParaRPr lang="en-US"/>
          </a:p>
        </p:txBody>
      </p:sp>
      <p:graphicFrame>
        <p:nvGraphicFramePr>
          <p:cNvPr id="7" name="Table 5">
            <a:extLst>
              <a:ext uri="{FF2B5EF4-FFF2-40B4-BE49-F238E27FC236}">
                <a16:creationId xmlns:a16="http://schemas.microsoft.com/office/drawing/2014/main" id="{75CCDFFA-1F4A-40FC-F8DC-AA069B21E77E}"/>
              </a:ext>
            </a:extLst>
          </p:cNvPr>
          <p:cNvGraphicFramePr>
            <a:graphicFrameLocks noGrp="1"/>
          </p:cNvGraphicFramePr>
          <p:nvPr>
            <p:extLst>
              <p:ext uri="{D42A27DB-BD31-4B8C-83A1-F6EECF244321}">
                <p14:modId xmlns:p14="http://schemas.microsoft.com/office/powerpoint/2010/main" val="43311686"/>
              </p:ext>
            </p:extLst>
          </p:nvPr>
        </p:nvGraphicFramePr>
        <p:xfrm>
          <a:off x="2728886" y="3911282"/>
          <a:ext cx="6394501" cy="1905000"/>
        </p:xfrm>
        <a:graphic>
          <a:graphicData uri="http://schemas.openxmlformats.org/drawingml/2006/table">
            <a:tbl>
              <a:tblPr firstRow="1" bandRow="1">
                <a:tableStyleId>{5C22544A-7EE6-4342-B048-85BDC9FD1C3A}</a:tableStyleId>
              </a:tblPr>
              <a:tblGrid>
                <a:gridCol w="3340522">
                  <a:extLst>
                    <a:ext uri="{9D8B030D-6E8A-4147-A177-3AD203B41FA5}">
                      <a16:colId xmlns:a16="http://schemas.microsoft.com/office/drawing/2014/main" val="2902777233"/>
                    </a:ext>
                  </a:extLst>
                </a:gridCol>
                <a:gridCol w="3053979">
                  <a:extLst>
                    <a:ext uri="{9D8B030D-6E8A-4147-A177-3AD203B41FA5}">
                      <a16:colId xmlns:a16="http://schemas.microsoft.com/office/drawing/2014/main" val="4161925504"/>
                    </a:ext>
                  </a:extLst>
                </a:gridCol>
              </a:tblGrid>
              <a:tr h="313627">
                <a:tc>
                  <a:txBody>
                    <a:bodyPr/>
                    <a:lstStyle/>
                    <a:p>
                      <a:pPr algn="ctr"/>
                      <a:r>
                        <a:rPr lang="en-US" sz="1900">
                          <a:latin typeface="Calibri" panose="020F0502020204030204" pitchFamily="34" charset="0"/>
                          <a:cs typeface="Calibri" panose="020F0502020204030204" pitchFamily="34" charset="0"/>
                        </a:rPr>
                        <a:t>Year Ended December 31</a:t>
                      </a:r>
                    </a:p>
                  </a:txBody>
                  <a:tcPr anchor="ctr"/>
                </a:tc>
                <a:tc>
                  <a:txBody>
                    <a:bodyPr/>
                    <a:lstStyle/>
                    <a:p>
                      <a:pPr algn="ctr"/>
                      <a:r>
                        <a:rPr lang="en-US" sz="1900">
                          <a:latin typeface="Calibri" panose="020F0502020204030204" pitchFamily="34" charset="0"/>
                          <a:cs typeface="Calibri" panose="020F0502020204030204" pitchFamily="34" charset="0"/>
                        </a:rPr>
                        <a:t>Total Payments</a:t>
                      </a:r>
                    </a:p>
                  </a:txBody>
                  <a:tcPr anchor="ctr"/>
                </a:tc>
                <a:extLst>
                  <a:ext uri="{0D108BD9-81ED-4DB2-BD59-A6C34878D82A}">
                    <a16:rowId xmlns:a16="http://schemas.microsoft.com/office/drawing/2014/main" val="4149873954"/>
                  </a:ext>
                </a:extLst>
              </a:tr>
              <a:tr h="313627">
                <a:tc>
                  <a:txBody>
                    <a:bodyPr/>
                    <a:lstStyle/>
                    <a:p>
                      <a:pPr algn="ctr"/>
                      <a:r>
                        <a:rPr lang="en-US" sz="1900">
                          <a:latin typeface="Calibri" panose="020F0502020204030204" pitchFamily="34" charset="0"/>
                          <a:cs typeface="Calibri" panose="020F0502020204030204" pitchFamily="34" charset="0"/>
                        </a:rPr>
                        <a:t>2024</a:t>
                      </a:r>
                    </a:p>
                  </a:txBody>
                  <a:tcPr/>
                </a:tc>
                <a:tc>
                  <a:txBody>
                    <a:bodyPr/>
                    <a:lstStyle/>
                    <a:p>
                      <a:pPr algn="ctr"/>
                      <a:r>
                        <a:rPr lang="en-US" sz="1900">
                          <a:latin typeface="Calibri" panose="020F0502020204030204" pitchFamily="34" charset="0"/>
                          <a:cs typeface="Calibri" panose="020F0502020204030204" pitchFamily="34" charset="0"/>
                        </a:rPr>
                        <a:t>$10,000</a:t>
                      </a:r>
                    </a:p>
                  </a:txBody>
                  <a:tcPr/>
                </a:tc>
                <a:extLst>
                  <a:ext uri="{0D108BD9-81ED-4DB2-BD59-A6C34878D82A}">
                    <a16:rowId xmlns:a16="http://schemas.microsoft.com/office/drawing/2014/main" val="272951150"/>
                  </a:ext>
                </a:extLst>
              </a:tr>
              <a:tr h="313627">
                <a:tc>
                  <a:txBody>
                    <a:bodyPr/>
                    <a:lstStyle/>
                    <a:p>
                      <a:pPr algn="ctr"/>
                      <a:r>
                        <a:rPr lang="en-US" sz="1900">
                          <a:latin typeface="Calibri" panose="020F0502020204030204" pitchFamily="34" charset="0"/>
                          <a:cs typeface="Calibri" panose="020F0502020204030204" pitchFamily="34" charset="0"/>
                        </a:rPr>
                        <a:t>2025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latin typeface="Calibri" panose="020F0502020204030204" pitchFamily="34" charset="0"/>
                          <a:cs typeface="Calibri" panose="020F0502020204030204" pitchFamily="34" charset="0"/>
                        </a:rPr>
                        <a:t>$10,000</a:t>
                      </a:r>
                    </a:p>
                  </a:txBody>
                  <a:tcPr/>
                </a:tc>
                <a:extLst>
                  <a:ext uri="{0D108BD9-81ED-4DB2-BD59-A6C34878D82A}">
                    <a16:rowId xmlns:a16="http://schemas.microsoft.com/office/drawing/2014/main" val="3492228764"/>
                  </a:ext>
                </a:extLst>
              </a:tr>
              <a:tr h="313627">
                <a:tc>
                  <a:txBody>
                    <a:bodyPr/>
                    <a:lstStyle/>
                    <a:p>
                      <a:pPr algn="ctr"/>
                      <a:r>
                        <a:rPr lang="en-US" sz="1900">
                          <a:latin typeface="Calibri" panose="020F0502020204030204" pitchFamily="34" charset="0"/>
                          <a:cs typeface="Calibri" panose="020F0502020204030204" pitchFamily="34" charset="0"/>
                        </a:rPr>
                        <a:t>2026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latin typeface="Calibri" panose="020F0502020204030204" pitchFamily="34" charset="0"/>
                          <a:cs typeface="Calibri" panose="020F0502020204030204" pitchFamily="34" charset="0"/>
                        </a:rPr>
                        <a:t>$10,000</a:t>
                      </a:r>
                    </a:p>
                  </a:txBody>
                  <a:tcPr/>
                </a:tc>
                <a:extLst>
                  <a:ext uri="{0D108BD9-81ED-4DB2-BD59-A6C34878D82A}">
                    <a16:rowId xmlns:a16="http://schemas.microsoft.com/office/drawing/2014/main" val="799193460"/>
                  </a:ext>
                </a:extLst>
              </a:tr>
              <a:tr h="313627">
                <a:tc>
                  <a:txBody>
                    <a:bodyPr/>
                    <a:lstStyle/>
                    <a:p>
                      <a:pPr algn="ctr"/>
                      <a:r>
                        <a:rPr lang="en-US" sz="1900" b="1">
                          <a:latin typeface="Calibri" panose="020F0502020204030204" pitchFamily="34" charset="0"/>
                          <a:cs typeface="Calibri" panose="020F0502020204030204" pitchFamily="34" charset="0"/>
                        </a:rPr>
                        <a:t>Total</a:t>
                      </a:r>
                    </a:p>
                  </a:txBody>
                  <a:tcPr/>
                </a:tc>
                <a:tc>
                  <a:txBody>
                    <a:bodyPr/>
                    <a:lstStyle/>
                    <a:p>
                      <a:pPr algn="ctr"/>
                      <a:r>
                        <a:rPr lang="en-US" sz="1900" b="1">
                          <a:latin typeface="Calibri" panose="020F0502020204030204" pitchFamily="34" charset="0"/>
                          <a:cs typeface="Calibri" panose="020F0502020204030204" pitchFamily="34" charset="0"/>
                        </a:rPr>
                        <a:t>$30,000</a:t>
                      </a:r>
                    </a:p>
                  </a:txBody>
                  <a:tcPr/>
                </a:tc>
                <a:extLst>
                  <a:ext uri="{0D108BD9-81ED-4DB2-BD59-A6C34878D82A}">
                    <a16:rowId xmlns:a16="http://schemas.microsoft.com/office/drawing/2014/main" val="1887931919"/>
                  </a:ext>
                </a:extLst>
              </a:tr>
            </a:tbl>
          </a:graphicData>
        </a:graphic>
      </p:graphicFrame>
    </p:spTree>
    <p:extLst>
      <p:ext uri="{BB962C8B-B14F-4D97-AF65-F5344CB8AC3E}">
        <p14:creationId xmlns:p14="http://schemas.microsoft.com/office/powerpoint/2010/main" val="3267270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132B884-4F22-DF29-C10F-2E625A9BF437}"/>
              </a:ext>
            </a:extLst>
          </p:cNvPr>
          <p:cNvSpPr>
            <a:spLocks noGrp="1"/>
          </p:cNvSpPr>
          <p:nvPr>
            <p:ph idx="1"/>
          </p:nvPr>
        </p:nvSpPr>
        <p:spPr>
          <a:xfrm>
            <a:off x="456449" y="1071526"/>
            <a:ext cx="5877675" cy="1644481"/>
          </a:xfrm>
        </p:spPr>
        <p:txBody>
          <a:bodyPr/>
          <a:lstStyle/>
          <a:p>
            <a:pPr marL="109728" indent="0">
              <a:buNone/>
            </a:pPr>
            <a:r>
              <a:rPr lang="en-US"/>
              <a:t>The government signs a 3-year contract for budgeting software for 1/1/2023 to 12/31/2025. The government pays $30,000 for all three years at the beginning of the term. The government’s FYE is 12/31.</a:t>
            </a:r>
            <a:endParaRPr lang="en-US" b="1"/>
          </a:p>
        </p:txBody>
      </p:sp>
      <p:sp>
        <p:nvSpPr>
          <p:cNvPr id="10" name="Content Placeholder 9">
            <a:extLst>
              <a:ext uri="{FF2B5EF4-FFF2-40B4-BE49-F238E27FC236}">
                <a16:creationId xmlns:a16="http://schemas.microsoft.com/office/drawing/2014/main" id="{90233746-77C8-9765-85BD-D8BB085B8C90}"/>
              </a:ext>
            </a:extLst>
          </p:cNvPr>
          <p:cNvSpPr>
            <a:spLocks noGrp="1"/>
          </p:cNvSpPr>
          <p:nvPr>
            <p:ph idx="13"/>
          </p:nvPr>
        </p:nvSpPr>
        <p:spPr>
          <a:xfrm>
            <a:off x="456450" y="404035"/>
            <a:ext cx="5649892" cy="675635"/>
          </a:xfrm>
        </p:spPr>
        <p:txBody>
          <a:bodyPr/>
          <a:lstStyle/>
          <a:p>
            <a:r>
              <a:rPr lang="en-US" sz="3600"/>
              <a:t>Cash-basis scenario</a:t>
            </a:r>
          </a:p>
        </p:txBody>
      </p:sp>
      <p:sp>
        <p:nvSpPr>
          <p:cNvPr id="12" name="Content Placeholder 11">
            <a:extLst>
              <a:ext uri="{FF2B5EF4-FFF2-40B4-BE49-F238E27FC236}">
                <a16:creationId xmlns:a16="http://schemas.microsoft.com/office/drawing/2014/main" id="{C26C1FA2-3720-6480-E3AD-F95807A52689}"/>
              </a:ext>
            </a:extLst>
          </p:cNvPr>
          <p:cNvSpPr>
            <a:spLocks noGrp="1"/>
          </p:cNvSpPr>
          <p:nvPr>
            <p:ph idx="14"/>
          </p:nvPr>
        </p:nvSpPr>
        <p:spPr>
          <a:xfrm>
            <a:off x="456449" y="3826776"/>
            <a:ext cx="5877675" cy="2235883"/>
          </a:xfrm>
        </p:spPr>
        <p:txBody>
          <a:bodyPr vert="horz" lIns="91440" tIns="45720" rIns="91440" bIns="45720" anchor="t">
            <a:noAutofit/>
          </a:bodyPr>
          <a:lstStyle/>
          <a:p>
            <a:pPr indent="-255905">
              <a:spcAft>
                <a:spcPts val="600"/>
              </a:spcAft>
            </a:pPr>
            <a:r>
              <a:rPr lang="en-US">
                <a:latin typeface="Calibri"/>
                <a:cs typeface="Calibri"/>
              </a:rPr>
              <a:t>Record $30,000 expenditure to BARS 594.XX.60 if above capital asset threshold</a:t>
            </a:r>
            <a:endParaRPr lang="en-US"/>
          </a:p>
          <a:p>
            <a:pPr marL="621665" lvl="1" indent="-255905">
              <a:spcAft>
                <a:spcPts val="600"/>
              </a:spcAft>
              <a:buFont typeface="Courier New" pitchFamily="34" charset="0"/>
              <a:buChar char="o"/>
            </a:pPr>
            <a:r>
              <a:rPr lang="en-US">
                <a:latin typeface="Calibri"/>
                <a:cs typeface="Calibri"/>
              </a:rPr>
              <a:t>Otherwise use normal, functional BARS code</a:t>
            </a:r>
            <a:endParaRPr lang="en-US"/>
          </a:p>
          <a:p>
            <a:pPr indent="-255905">
              <a:spcAft>
                <a:spcPts val="600"/>
              </a:spcAft>
            </a:pPr>
            <a:r>
              <a:rPr lang="en-US">
                <a:latin typeface="Calibri"/>
                <a:cs typeface="Calibri"/>
              </a:rPr>
              <a:t>No liability on the Schedule of Liabilities</a:t>
            </a:r>
            <a:endParaRPr lang="en-US"/>
          </a:p>
        </p:txBody>
      </p:sp>
      <p:sp>
        <p:nvSpPr>
          <p:cNvPr id="14" name="Content Placeholder 13">
            <a:extLst>
              <a:ext uri="{FF2B5EF4-FFF2-40B4-BE49-F238E27FC236}">
                <a16:creationId xmlns:a16="http://schemas.microsoft.com/office/drawing/2014/main" id="{C9889786-5ECF-F419-0E32-2E7960F4AF14}"/>
              </a:ext>
            </a:extLst>
          </p:cNvPr>
          <p:cNvSpPr>
            <a:spLocks noGrp="1"/>
          </p:cNvSpPr>
          <p:nvPr>
            <p:ph idx="15"/>
          </p:nvPr>
        </p:nvSpPr>
        <p:spPr>
          <a:xfrm>
            <a:off x="501943" y="3147912"/>
            <a:ext cx="5649892" cy="675635"/>
          </a:xfrm>
        </p:spPr>
        <p:txBody>
          <a:bodyPr/>
          <a:lstStyle/>
          <a:p>
            <a:r>
              <a:rPr lang="en-US" sz="3600"/>
              <a:t>Accounting</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prstGeom prst="rect">
            <a:avLst/>
          </a:prstGeom>
        </p:spPr>
        <p:txBody>
          <a:bodyPr/>
          <a:lstStyle/>
          <a:p>
            <a:fld id="{9D515F0A-23BA-4FD6-9B05-ED7D67B84540}" type="slidenum">
              <a:rPr lang="en-US" smtClean="0"/>
              <a:pPr/>
              <a:t>25</a:t>
            </a:fld>
            <a:endParaRPr lang="en-US"/>
          </a:p>
        </p:txBody>
      </p:sp>
      <p:sp>
        <p:nvSpPr>
          <p:cNvPr id="18" name="Title 14">
            <a:extLst>
              <a:ext uri="{FF2B5EF4-FFF2-40B4-BE49-F238E27FC236}">
                <a16:creationId xmlns:a16="http://schemas.microsoft.com/office/drawing/2014/main" id="{6755BDF7-4273-3414-0CCF-B6427C60476B}"/>
              </a:ext>
            </a:extLst>
          </p:cNvPr>
          <p:cNvSpPr>
            <a:spLocks noGrp="1"/>
          </p:cNvSpPr>
          <p:nvPr>
            <p:ph type="title"/>
          </p:nvPr>
        </p:nvSpPr>
        <p:spPr>
          <a:xfrm>
            <a:off x="7068647" y="3567242"/>
            <a:ext cx="4965405" cy="1632098"/>
          </a:xfrm>
        </p:spPr>
        <p:txBody>
          <a:bodyPr/>
          <a:lstStyle/>
          <a:p>
            <a:pPr algn="ctr"/>
            <a:r>
              <a:rPr lang="en-US"/>
              <a:t>Cash example: Prepaid SBITA</a:t>
            </a:r>
          </a:p>
        </p:txBody>
      </p:sp>
      <p:pic>
        <p:nvPicPr>
          <p:cNvPr id="2" name="Picture 1" descr="A magnifying glass with the word example&#10;&#10;Description automatically generated">
            <a:extLst>
              <a:ext uri="{FF2B5EF4-FFF2-40B4-BE49-F238E27FC236}">
                <a16:creationId xmlns:a16="http://schemas.microsoft.com/office/drawing/2014/main" id="{90DCDD0C-B1CC-EA69-F8AD-E2AADCC1CC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83"/>
          <a:stretch/>
        </p:blipFill>
        <p:spPr>
          <a:xfrm>
            <a:off x="6749831" y="0"/>
            <a:ext cx="5442169" cy="3477479"/>
          </a:xfrm>
          <a:prstGeom prst="rect">
            <a:avLst/>
          </a:prstGeom>
        </p:spPr>
      </p:pic>
    </p:spTree>
    <p:extLst>
      <p:ext uri="{BB962C8B-B14F-4D97-AF65-F5344CB8AC3E}">
        <p14:creationId xmlns:p14="http://schemas.microsoft.com/office/powerpoint/2010/main" val="238818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 calcmode="lin" valueType="num">
                                      <p:cBhvr additive="base">
                                        <p:cTn id="15"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 calcmode="lin" valueType="num">
                                      <p:cBhvr additive="base">
                                        <p:cTn id="2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26</a:t>
            </a:fld>
            <a:endParaRPr lang="en-US"/>
          </a:p>
        </p:txBody>
      </p:sp>
      <p:sp>
        <p:nvSpPr>
          <p:cNvPr id="11" name="Content Placeholder 10">
            <a:extLst>
              <a:ext uri="{FF2B5EF4-FFF2-40B4-BE49-F238E27FC236}">
                <a16:creationId xmlns:a16="http://schemas.microsoft.com/office/drawing/2014/main" id="{DEADCC33-93B7-1107-AF1A-45241DAB0CD6}"/>
              </a:ext>
            </a:extLst>
          </p:cNvPr>
          <p:cNvSpPr>
            <a:spLocks noGrp="1"/>
          </p:cNvSpPr>
          <p:nvPr>
            <p:ph idx="13"/>
          </p:nvPr>
        </p:nvSpPr>
        <p:spPr/>
        <p:txBody>
          <a:bodyPr/>
          <a:lstStyle/>
          <a:p>
            <a:r>
              <a:rPr lang="en-US" sz="3600"/>
              <a:t>GAAP basis</a:t>
            </a:r>
          </a:p>
        </p:txBody>
      </p:sp>
      <p:sp>
        <p:nvSpPr>
          <p:cNvPr id="12" name="Content Placeholder 6">
            <a:extLst>
              <a:ext uri="{FF2B5EF4-FFF2-40B4-BE49-F238E27FC236}">
                <a16:creationId xmlns:a16="http://schemas.microsoft.com/office/drawing/2014/main" id="{1146BE59-6594-6A97-291F-055B7EF38C2A}"/>
              </a:ext>
            </a:extLst>
          </p:cNvPr>
          <p:cNvSpPr>
            <a:spLocks noGrp="1"/>
          </p:cNvSpPr>
          <p:nvPr>
            <p:ph idx="1"/>
          </p:nvPr>
        </p:nvSpPr>
        <p:spPr>
          <a:xfrm>
            <a:off x="457200" y="1414131"/>
            <a:ext cx="5784113" cy="4406808"/>
          </a:xfrm>
        </p:spPr>
        <p:txBody>
          <a:bodyPr/>
          <a:lstStyle/>
          <a:p>
            <a:pPr>
              <a:spcAft>
                <a:spcPts val="800"/>
              </a:spcAft>
            </a:pPr>
            <a:r>
              <a:rPr lang="en-US"/>
              <a:t>Record a subscription liability</a:t>
            </a:r>
          </a:p>
          <a:p>
            <a:pPr lvl="1">
              <a:spcAft>
                <a:spcPts val="800"/>
              </a:spcAft>
            </a:pPr>
            <a:r>
              <a:rPr lang="en-US"/>
              <a:t>Measured at PV of subscription payments</a:t>
            </a:r>
          </a:p>
          <a:p>
            <a:pPr lvl="1">
              <a:spcAft>
                <a:spcPts val="800"/>
              </a:spcAft>
            </a:pPr>
            <a:r>
              <a:rPr lang="en-US"/>
              <a:t>Liability reduced as government makes payments</a:t>
            </a:r>
          </a:p>
          <a:p>
            <a:pPr>
              <a:spcAft>
                <a:spcPts val="800"/>
              </a:spcAft>
            </a:pPr>
            <a:r>
              <a:rPr lang="en-US"/>
              <a:t>Record a right-to-use subscription asset</a:t>
            </a:r>
          </a:p>
          <a:p>
            <a:pPr lvl="1">
              <a:spcAft>
                <a:spcPts val="800"/>
              </a:spcAft>
            </a:pPr>
            <a:r>
              <a:rPr lang="en-US"/>
              <a:t>Measured at liability + payments to vendor + capitalizable costs - incentives</a:t>
            </a:r>
          </a:p>
          <a:p>
            <a:pPr lvl="1">
              <a:spcAft>
                <a:spcPts val="800"/>
              </a:spcAft>
            </a:pPr>
            <a:r>
              <a:rPr lang="en-US"/>
              <a:t>Amortized over subscription term</a:t>
            </a:r>
          </a:p>
        </p:txBody>
      </p:sp>
      <p:pic>
        <p:nvPicPr>
          <p:cNvPr id="2" name="Picture 1" descr="A hand drawing a checklist&#10;&#10;Description automatically generated">
            <a:extLst>
              <a:ext uri="{FF2B5EF4-FFF2-40B4-BE49-F238E27FC236}">
                <a16:creationId xmlns:a16="http://schemas.microsoft.com/office/drawing/2014/main" id="{CB06E3CB-7494-55B4-C9C7-B1C1B453D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831" y="0"/>
            <a:ext cx="5442169" cy="3478206"/>
          </a:xfrm>
          <a:prstGeom prst="rect">
            <a:avLst/>
          </a:prstGeom>
        </p:spPr>
      </p:pic>
      <p:sp>
        <p:nvSpPr>
          <p:cNvPr id="7" name="Title 6">
            <a:extLst>
              <a:ext uri="{FF2B5EF4-FFF2-40B4-BE49-F238E27FC236}">
                <a16:creationId xmlns:a16="http://schemas.microsoft.com/office/drawing/2014/main" id="{AB91A5BB-E277-652B-6F1B-29523C352C60}"/>
              </a:ext>
            </a:extLst>
          </p:cNvPr>
          <p:cNvSpPr>
            <a:spLocks noGrp="1"/>
          </p:cNvSpPr>
          <p:nvPr>
            <p:ph type="title"/>
          </p:nvPr>
        </p:nvSpPr>
        <p:spPr>
          <a:xfrm>
            <a:off x="7029451" y="3567242"/>
            <a:ext cx="5004602" cy="1632098"/>
          </a:xfrm>
        </p:spPr>
        <p:txBody>
          <a:bodyPr/>
          <a:lstStyle/>
          <a:p>
            <a:pPr algn="ctr"/>
            <a:r>
              <a:rPr lang="en-US"/>
              <a:t>GAAP accounting and reporting</a:t>
            </a:r>
          </a:p>
        </p:txBody>
      </p:sp>
    </p:spTree>
    <p:extLst>
      <p:ext uri="{BB962C8B-B14F-4D97-AF65-F5344CB8AC3E}">
        <p14:creationId xmlns:p14="http://schemas.microsoft.com/office/powerpoint/2010/main" val="628156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6">
            <a:extLst>
              <a:ext uri="{FF2B5EF4-FFF2-40B4-BE49-F238E27FC236}">
                <a16:creationId xmlns:a16="http://schemas.microsoft.com/office/drawing/2014/main" id="{1146BE59-6594-6A97-291F-055B7EF38C2A}"/>
              </a:ext>
            </a:extLst>
          </p:cNvPr>
          <p:cNvSpPr>
            <a:spLocks noGrp="1"/>
          </p:cNvSpPr>
          <p:nvPr>
            <p:ph idx="1"/>
          </p:nvPr>
        </p:nvSpPr>
        <p:spPr>
          <a:xfrm>
            <a:off x="457200" y="1414131"/>
            <a:ext cx="5784113" cy="4406808"/>
          </a:xfrm>
        </p:spPr>
        <p:txBody>
          <a:bodyPr/>
          <a:lstStyle/>
          <a:p>
            <a:pPr>
              <a:spcAft>
                <a:spcPts val="1200"/>
              </a:spcAft>
            </a:pPr>
            <a:r>
              <a:rPr lang="en-US"/>
              <a:t>The government signs a 3-year contract for accounting software for 7/1/2023 to 6/30/2026.</a:t>
            </a:r>
          </a:p>
          <a:p>
            <a:pPr>
              <a:spcAft>
                <a:spcPts val="1200"/>
              </a:spcAft>
            </a:pPr>
            <a:r>
              <a:rPr lang="en-US"/>
              <a:t>The contract price is $10,000 per year, plus $820 in sales tax.</a:t>
            </a:r>
          </a:p>
          <a:p>
            <a:pPr>
              <a:spcAft>
                <a:spcPts val="1200"/>
              </a:spcAft>
            </a:pPr>
            <a:r>
              <a:rPr lang="en-US"/>
              <a:t>The government also pays $2,000 per year for technical support.</a:t>
            </a:r>
          </a:p>
          <a:p>
            <a:pPr>
              <a:spcAft>
                <a:spcPts val="1200"/>
              </a:spcAft>
            </a:pPr>
            <a:r>
              <a:rPr lang="en-US"/>
              <a:t>The first payment is made on 7/1/2023. </a:t>
            </a:r>
          </a:p>
          <a:p>
            <a:pPr>
              <a:spcAft>
                <a:spcPts val="1200"/>
              </a:spcAft>
            </a:pPr>
            <a:r>
              <a:rPr lang="en-US"/>
              <a:t>The government’s FYE is 6/30.</a:t>
            </a:r>
          </a:p>
        </p:txBody>
      </p:sp>
      <p:sp>
        <p:nvSpPr>
          <p:cNvPr id="11" name="Content Placeholder 10">
            <a:extLst>
              <a:ext uri="{FF2B5EF4-FFF2-40B4-BE49-F238E27FC236}">
                <a16:creationId xmlns:a16="http://schemas.microsoft.com/office/drawing/2014/main" id="{DEADCC33-93B7-1107-AF1A-45241DAB0CD6}"/>
              </a:ext>
            </a:extLst>
          </p:cNvPr>
          <p:cNvSpPr>
            <a:spLocks noGrp="1"/>
          </p:cNvSpPr>
          <p:nvPr>
            <p:ph idx="13"/>
          </p:nvPr>
        </p:nvSpPr>
        <p:spPr>
          <a:xfrm>
            <a:off x="457200" y="404035"/>
            <a:ext cx="5784113" cy="829339"/>
          </a:xfrm>
        </p:spPr>
        <p:txBody>
          <a:bodyPr/>
          <a:lstStyle/>
          <a:p>
            <a:r>
              <a:rPr lang="en-US" sz="3600"/>
              <a:t>GAAP-basis scenario</a:t>
            </a:r>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a:xfrm>
            <a:off x="7069137" y="3567113"/>
            <a:ext cx="5014005" cy="1631950"/>
          </a:xfrm>
        </p:spPr>
        <p:txBody>
          <a:bodyPr/>
          <a:lstStyle/>
          <a:p>
            <a:pPr algn="ctr"/>
            <a:r>
              <a:rPr lang="en-US"/>
              <a:t>GAAP accounting example</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27</a:t>
            </a:fld>
            <a:endParaRPr lang="en-US"/>
          </a:p>
        </p:txBody>
      </p:sp>
      <p:pic>
        <p:nvPicPr>
          <p:cNvPr id="3" name="Picture 2" descr="A calculator and money on a contract&#10;&#10;Description automatically generated">
            <a:extLst>
              <a:ext uri="{FF2B5EF4-FFF2-40B4-BE49-F238E27FC236}">
                <a16:creationId xmlns:a16="http://schemas.microsoft.com/office/drawing/2014/main" id="{E4D178F0-CDDC-AAF0-6C80-CD30A07B86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68" b="11516"/>
          <a:stretch/>
        </p:blipFill>
        <p:spPr>
          <a:xfrm>
            <a:off x="6749831" y="0"/>
            <a:ext cx="5442170" cy="3478206"/>
          </a:xfrm>
          <a:prstGeom prst="rect">
            <a:avLst/>
          </a:prstGeom>
        </p:spPr>
      </p:pic>
    </p:spTree>
    <p:extLst>
      <p:ext uri="{BB962C8B-B14F-4D97-AF65-F5344CB8AC3E}">
        <p14:creationId xmlns:p14="http://schemas.microsoft.com/office/powerpoint/2010/main" val="3378482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6">
            <a:extLst>
              <a:ext uri="{FF2B5EF4-FFF2-40B4-BE49-F238E27FC236}">
                <a16:creationId xmlns:a16="http://schemas.microsoft.com/office/drawing/2014/main" id="{1146BE59-6594-6A97-291F-055B7EF38C2A}"/>
              </a:ext>
            </a:extLst>
          </p:cNvPr>
          <p:cNvSpPr>
            <a:spLocks noGrp="1"/>
          </p:cNvSpPr>
          <p:nvPr>
            <p:ph idx="1"/>
          </p:nvPr>
        </p:nvSpPr>
        <p:spPr>
          <a:xfrm>
            <a:off x="738094" y="4823370"/>
            <a:ext cx="5492489" cy="396117"/>
          </a:xfrm>
        </p:spPr>
        <p:txBody>
          <a:bodyPr/>
          <a:lstStyle/>
          <a:p>
            <a:pPr marL="109728" indent="0">
              <a:spcAft>
                <a:spcPts val="1200"/>
              </a:spcAft>
              <a:buNone/>
            </a:pPr>
            <a:r>
              <a:rPr lang="en-US"/>
              <a:t>*We used a 3% discount rate.</a:t>
            </a:r>
          </a:p>
        </p:txBody>
      </p:sp>
      <p:sp>
        <p:nvSpPr>
          <p:cNvPr id="11" name="Content Placeholder 10">
            <a:extLst>
              <a:ext uri="{FF2B5EF4-FFF2-40B4-BE49-F238E27FC236}">
                <a16:creationId xmlns:a16="http://schemas.microsoft.com/office/drawing/2014/main" id="{DEADCC33-93B7-1107-AF1A-45241DAB0CD6}"/>
              </a:ext>
            </a:extLst>
          </p:cNvPr>
          <p:cNvSpPr>
            <a:spLocks noGrp="1"/>
          </p:cNvSpPr>
          <p:nvPr>
            <p:ph idx="13"/>
          </p:nvPr>
        </p:nvSpPr>
        <p:spPr>
          <a:xfrm>
            <a:off x="457199" y="404813"/>
            <a:ext cx="6167535" cy="828675"/>
          </a:xfrm>
        </p:spPr>
        <p:txBody>
          <a:bodyPr/>
          <a:lstStyle/>
          <a:p>
            <a:r>
              <a:rPr lang="en-US" sz="3600"/>
              <a:t>Step 1: Calculate present value</a:t>
            </a:r>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a:xfrm>
            <a:off x="7069137" y="3567113"/>
            <a:ext cx="5014005" cy="1631950"/>
          </a:xfrm>
        </p:spPr>
        <p:txBody>
          <a:bodyPr/>
          <a:lstStyle/>
          <a:p>
            <a:pPr algn="ctr"/>
            <a:r>
              <a:rPr lang="en-US"/>
              <a:t>GAAP accounting example</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28</a:t>
            </a:fld>
            <a:endParaRPr lang="en-US"/>
          </a:p>
        </p:txBody>
      </p:sp>
      <p:graphicFrame>
        <p:nvGraphicFramePr>
          <p:cNvPr id="2" name="Table 1">
            <a:extLst>
              <a:ext uri="{FF2B5EF4-FFF2-40B4-BE49-F238E27FC236}">
                <a16:creationId xmlns:a16="http://schemas.microsoft.com/office/drawing/2014/main" id="{FEC80AD5-8E6D-AAC5-5063-7F4218AF178A}"/>
              </a:ext>
            </a:extLst>
          </p:cNvPr>
          <p:cNvGraphicFramePr>
            <a:graphicFrameLocks noGrp="1"/>
          </p:cNvGraphicFramePr>
          <p:nvPr/>
        </p:nvGraphicFramePr>
        <p:xfrm>
          <a:off x="738094" y="1868744"/>
          <a:ext cx="5492489" cy="2720928"/>
        </p:xfrm>
        <a:graphic>
          <a:graphicData uri="http://schemas.openxmlformats.org/drawingml/2006/table">
            <a:tbl>
              <a:tblPr firstRow="1" bandRow="1">
                <a:tableStyleId>{5C22544A-7EE6-4342-B048-85BDC9FD1C3A}</a:tableStyleId>
              </a:tblPr>
              <a:tblGrid>
                <a:gridCol w="1596538">
                  <a:extLst>
                    <a:ext uri="{9D8B030D-6E8A-4147-A177-3AD203B41FA5}">
                      <a16:colId xmlns:a16="http://schemas.microsoft.com/office/drawing/2014/main" val="4046053296"/>
                    </a:ext>
                  </a:extLst>
                </a:gridCol>
                <a:gridCol w="1539636">
                  <a:extLst>
                    <a:ext uri="{9D8B030D-6E8A-4147-A177-3AD203B41FA5}">
                      <a16:colId xmlns:a16="http://schemas.microsoft.com/office/drawing/2014/main" val="164408051"/>
                    </a:ext>
                  </a:extLst>
                </a:gridCol>
                <a:gridCol w="2356315">
                  <a:extLst>
                    <a:ext uri="{9D8B030D-6E8A-4147-A177-3AD203B41FA5}">
                      <a16:colId xmlns:a16="http://schemas.microsoft.com/office/drawing/2014/main" val="3473354027"/>
                    </a:ext>
                  </a:extLst>
                </a:gridCol>
              </a:tblGrid>
              <a:tr h="390420">
                <a:tc>
                  <a:txBody>
                    <a:bodyPr/>
                    <a:lstStyle/>
                    <a:p>
                      <a:pPr algn="ctr" fontAlgn="b"/>
                      <a:r>
                        <a:rPr lang="en-US" sz="2400" b="1" u="none" strike="noStrike">
                          <a:effectLst/>
                          <a:latin typeface="Calibri" panose="020F0502020204030204" pitchFamily="34" charset="0"/>
                          <a:cs typeface="Calibri" panose="020F0502020204030204" pitchFamily="34" charset="0"/>
                        </a:rPr>
                        <a:t>Payment #</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Amount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Present Value</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582627">
                <a:tc>
                  <a:txBody>
                    <a:bodyPr/>
                    <a:lstStyle/>
                    <a:p>
                      <a:pPr algn="ctr" fontAlgn="b"/>
                      <a:r>
                        <a:rPr lang="en-US" sz="2400" u="none" strike="noStrike">
                          <a:effectLst/>
                          <a:latin typeface="Calibri" panose="020F0502020204030204" pitchFamily="34" charset="0"/>
                          <a:cs typeface="Calibri" panose="020F0502020204030204" pitchFamily="34" charset="0"/>
                        </a:rPr>
                        <a:t>1</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panose="020F0502020204030204" pitchFamily="34" charset="0"/>
                          <a:cs typeface="Calibri" panose="020F0502020204030204" pitchFamily="34" charset="0"/>
                        </a:rPr>
                        <a:t>$10,000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panose="020F0502020204030204" pitchFamily="34" charset="0"/>
                          <a:cs typeface="Calibri" panose="020F0502020204030204" pitchFamily="34" charset="0"/>
                        </a:rPr>
                        <a:t>$10,000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582627">
                <a:tc>
                  <a:txBody>
                    <a:bodyPr/>
                    <a:lstStyle/>
                    <a:p>
                      <a:pPr algn="ctr" fontAlgn="b"/>
                      <a:r>
                        <a:rPr lang="en-US" sz="2400" u="none" strike="noStrike">
                          <a:effectLst/>
                          <a:latin typeface="Calibri" panose="020F0502020204030204" pitchFamily="34" charset="0"/>
                          <a:cs typeface="Calibri" panose="020F0502020204030204" pitchFamily="34" charset="0"/>
                        </a:rPr>
                        <a:t>2</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panose="020F0502020204030204" pitchFamily="34" charset="0"/>
                          <a:cs typeface="Calibri" panose="020F0502020204030204" pitchFamily="34" charset="0"/>
                        </a:rPr>
                        <a:t>$10,000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panose="020F0502020204030204" pitchFamily="34" charset="0"/>
                          <a:cs typeface="Calibri" panose="020F0502020204030204" pitchFamily="34" charset="0"/>
                        </a:rPr>
                        <a:t>$9,709*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r h="582627">
                <a:tc>
                  <a:txBody>
                    <a:bodyPr/>
                    <a:lstStyle/>
                    <a:p>
                      <a:pPr algn="ctr" fontAlgn="b"/>
                      <a:r>
                        <a:rPr lang="en-US" sz="2400" u="none" strike="noStrike">
                          <a:effectLst/>
                          <a:latin typeface="Calibri" panose="020F0502020204030204" pitchFamily="34" charset="0"/>
                          <a:cs typeface="Calibri" panose="020F0502020204030204" pitchFamily="34" charset="0"/>
                        </a:rPr>
                        <a:t>3</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panose="020F0502020204030204" pitchFamily="34" charset="0"/>
                          <a:cs typeface="Calibri" panose="020F0502020204030204" pitchFamily="34" charset="0"/>
                        </a:rPr>
                        <a:t>$10,000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panose="020F0502020204030204" pitchFamily="34" charset="0"/>
                          <a:cs typeface="Calibri" panose="020F0502020204030204" pitchFamily="34" charset="0"/>
                        </a:rPr>
                        <a:t>$9,426*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4266762024"/>
                  </a:ext>
                </a:extLst>
              </a:tr>
              <a:tr h="582627">
                <a:tc>
                  <a:txBody>
                    <a:bodyPr/>
                    <a:lstStyle/>
                    <a:p>
                      <a:pPr algn="ctr" fontAlgn="b"/>
                      <a:r>
                        <a:rPr lang="en-US" sz="2400" b="1" u="none" strike="noStrike">
                          <a:effectLst/>
                          <a:latin typeface="Calibri" panose="020F0502020204030204" pitchFamily="34" charset="0"/>
                          <a:cs typeface="Calibri" panose="020F0502020204030204" pitchFamily="34" charset="0"/>
                        </a:rPr>
                        <a:t>Total</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b="1" u="none" strike="noStrike">
                          <a:effectLst/>
                          <a:latin typeface="Calibri" panose="020F0502020204030204" pitchFamily="34" charset="0"/>
                          <a:cs typeface="Calibri" panose="020F0502020204030204" pitchFamily="34" charset="0"/>
                        </a:rPr>
                        <a:t>$30,000 </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b="1" u="none" strike="noStrike">
                          <a:effectLst/>
                          <a:latin typeface="Calibri" panose="020F0502020204030204" pitchFamily="34" charset="0"/>
                          <a:cs typeface="Calibri" panose="020F0502020204030204" pitchFamily="34" charset="0"/>
                        </a:rPr>
                        <a:t>$29,135*</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955170847"/>
                  </a:ext>
                </a:extLst>
              </a:tr>
            </a:tbl>
          </a:graphicData>
        </a:graphic>
      </p:graphicFrame>
      <p:pic>
        <p:nvPicPr>
          <p:cNvPr id="3" name="Picture 2" descr="A magnifying glass with the word example&#10;&#10;Description automatically generated">
            <a:extLst>
              <a:ext uri="{FF2B5EF4-FFF2-40B4-BE49-F238E27FC236}">
                <a16:creationId xmlns:a16="http://schemas.microsoft.com/office/drawing/2014/main" id="{81BB5933-2067-320E-1325-7547E4EE93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83"/>
          <a:stretch/>
        </p:blipFill>
        <p:spPr>
          <a:xfrm>
            <a:off x="6749831" y="0"/>
            <a:ext cx="5442169" cy="3477479"/>
          </a:xfrm>
          <a:prstGeom prst="rect">
            <a:avLst/>
          </a:prstGeom>
        </p:spPr>
      </p:pic>
    </p:spTree>
    <p:extLst>
      <p:ext uri="{BB962C8B-B14F-4D97-AF65-F5344CB8AC3E}">
        <p14:creationId xmlns:p14="http://schemas.microsoft.com/office/powerpoint/2010/main" val="1420547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DEADCC33-93B7-1107-AF1A-45241DAB0CD6}"/>
              </a:ext>
            </a:extLst>
          </p:cNvPr>
          <p:cNvSpPr>
            <a:spLocks noGrp="1"/>
          </p:cNvSpPr>
          <p:nvPr>
            <p:ph idx="13"/>
          </p:nvPr>
        </p:nvSpPr>
        <p:spPr>
          <a:xfrm>
            <a:off x="457199" y="404813"/>
            <a:ext cx="6167535" cy="1162730"/>
          </a:xfrm>
        </p:spPr>
        <p:txBody>
          <a:bodyPr/>
          <a:lstStyle/>
          <a:p>
            <a:r>
              <a:rPr lang="en-US" sz="3600"/>
              <a:t>Step 2: Prepare amortization schedule for SBITA liability</a:t>
            </a:r>
          </a:p>
          <a:p>
            <a:endParaRPr lang="en-US" sz="3600"/>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a:xfrm>
            <a:off x="7069137" y="3567113"/>
            <a:ext cx="5014005" cy="1631950"/>
          </a:xfrm>
        </p:spPr>
        <p:txBody>
          <a:bodyPr/>
          <a:lstStyle/>
          <a:p>
            <a:pPr algn="ctr"/>
            <a:r>
              <a:rPr lang="en-US"/>
              <a:t>GAAP accounting example</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29</a:t>
            </a:fld>
            <a:endParaRPr lang="en-US"/>
          </a:p>
        </p:txBody>
      </p:sp>
      <p:graphicFrame>
        <p:nvGraphicFramePr>
          <p:cNvPr id="3" name="Table 2">
            <a:extLst>
              <a:ext uri="{FF2B5EF4-FFF2-40B4-BE49-F238E27FC236}">
                <a16:creationId xmlns:a16="http://schemas.microsoft.com/office/drawing/2014/main" id="{B63237A5-55A9-3741-6FFC-2C3B196D82A2}"/>
              </a:ext>
            </a:extLst>
          </p:cNvPr>
          <p:cNvGraphicFramePr>
            <a:graphicFrameLocks noGrp="1"/>
          </p:cNvGraphicFramePr>
          <p:nvPr/>
        </p:nvGraphicFramePr>
        <p:xfrm>
          <a:off x="653832" y="1923362"/>
          <a:ext cx="5442168" cy="3275701"/>
        </p:xfrm>
        <a:graphic>
          <a:graphicData uri="http://schemas.openxmlformats.org/drawingml/2006/table">
            <a:tbl>
              <a:tblPr firstRow="1" bandRow="1">
                <a:tableStyleId>{5C22544A-7EE6-4342-B048-85BDC9FD1C3A}</a:tableStyleId>
              </a:tblPr>
              <a:tblGrid>
                <a:gridCol w="1303336">
                  <a:extLst>
                    <a:ext uri="{9D8B030D-6E8A-4147-A177-3AD203B41FA5}">
                      <a16:colId xmlns:a16="http://schemas.microsoft.com/office/drawing/2014/main" val="2315799951"/>
                    </a:ext>
                  </a:extLst>
                </a:gridCol>
                <a:gridCol w="1147953">
                  <a:extLst>
                    <a:ext uri="{9D8B030D-6E8A-4147-A177-3AD203B41FA5}">
                      <a16:colId xmlns:a16="http://schemas.microsoft.com/office/drawing/2014/main" val="4046053296"/>
                    </a:ext>
                  </a:extLst>
                </a:gridCol>
                <a:gridCol w="1181962">
                  <a:extLst>
                    <a:ext uri="{9D8B030D-6E8A-4147-A177-3AD203B41FA5}">
                      <a16:colId xmlns:a16="http://schemas.microsoft.com/office/drawing/2014/main" val="164408051"/>
                    </a:ext>
                  </a:extLst>
                </a:gridCol>
                <a:gridCol w="1808917">
                  <a:extLst>
                    <a:ext uri="{9D8B030D-6E8A-4147-A177-3AD203B41FA5}">
                      <a16:colId xmlns:a16="http://schemas.microsoft.com/office/drawing/2014/main" val="3473354027"/>
                    </a:ext>
                  </a:extLst>
                </a:gridCol>
              </a:tblGrid>
              <a:tr h="424620">
                <a:tc>
                  <a:txBody>
                    <a:bodyPr/>
                    <a:lstStyle/>
                    <a:p>
                      <a:pPr algn="ctr" fontAlgn="b"/>
                      <a:r>
                        <a:rPr lang="en-US" sz="2400" b="1" i="0" u="none" strike="noStrike">
                          <a:solidFill>
                            <a:schemeClr val="bg1"/>
                          </a:solidFill>
                          <a:effectLst/>
                          <a:latin typeface="Calibri"/>
                          <a:cs typeface="Calibri"/>
                        </a:rPr>
                        <a:t>Payment</a:t>
                      </a:r>
                    </a:p>
                  </a:txBody>
                  <a:tcPr marL="9525" marR="9525" marT="9525" marB="0" anchor="b"/>
                </a:tc>
                <a:tc>
                  <a:txBody>
                    <a:bodyPr/>
                    <a:lstStyle/>
                    <a:p>
                      <a:pPr algn="ctr" fontAlgn="b"/>
                      <a:r>
                        <a:rPr lang="en-US" sz="2400" b="1" u="none" strike="noStrike">
                          <a:solidFill>
                            <a:schemeClr val="bg1"/>
                          </a:solidFill>
                          <a:effectLst/>
                          <a:latin typeface="Calibri"/>
                          <a:cs typeface="Calibri"/>
                        </a:rPr>
                        <a:t>Principal</a:t>
                      </a:r>
                      <a:endParaRPr lang="en-US" sz="2400" b="1" i="0" u="none" strike="noStrike">
                        <a:solidFill>
                          <a:schemeClr val="bg1"/>
                        </a:solidFill>
                        <a:effectLst/>
                        <a:latin typeface="Calibri"/>
                        <a:cs typeface="Calibri"/>
                      </a:endParaRPr>
                    </a:p>
                  </a:txBody>
                  <a:tcPr marL="9525" marR="9525" marT="9525" marB="0" anchor="b"/>
                </a:tc>
                <a:tc>
                  <a:txBody>
                    <a:bodyPr/>
                    <a:lstStyle/>
                    <a:p>
                      <a:pPr algn="ctr" fontAlgn="b"/>
                      <a:r>
                        <a:rPr lang="en-US" sz="2400" b="1" u="none" strike="noStrike">
                          <a:effectLst/>
                          <a:latin typeface="Calibri"/>
                          <a:cs typeface="Calibri"/>
                        </a:rPr>
                        <a:t>Interest</a:t>
                      </a:r>
                      <a:endParaRPr lang="en-US" sz="2400" b="1" i="0" u="none" strike="noStrike">
                        <a:solidFill>
                          <a:srgbClr val="000000"/>
                        </a:solidFill>
                        <a:effectLst/>
                        <a:latin typeface="Calibri"/>
                        <a:cs typeface="Calibri"/>
                      </a:endParaRPr>
                    </a:p>
                  </a:txBody>
                  <a:tcPr marL="9525" marR="9525" marT="9525" marB="0" anchor="b"/>
                </a:tc>
                <a:tc>
                  <a:txBody>
                    <a:bodyPr/>
                    <a:lstStyle/>
                    <a:p>
                      <a:pPr algn="ctr" fontAlgn="b"/>
                      <a:r>
                        <a:rPr lang="en-US" sz="2400" b="1" u="none" strike="noStrike">
                          <a:effectLst/>
                          <a:latin typeface="Calibri"/>
                          <a:cs typeface="Calibri"/>
                        </a:rPr>
                        <a:t>Liability balance</a:t>
                      </a:r>
                      <a:endParaRPr lang="en-US" sz="2400" b="1" i="0" u="none" strike="noStrike">
                        <a:solidFill>
                          <a:srgbClr val="000000"/>
                        </a:solidFill>
                        <a:effectLst/>
                        <a:latin typeface="Calibri"/>
                        <a:cs typeface="Calibri"/>
                      </a:endParaRPr>
                    </a:p>
                  </a:txBody>
                  <a:tcPr marL="9525" marR="9525" marT="9525" marB="0" anchor="b"/>
                </a:tc>
                <a:extLst>
                  <a:ext uri="{0D108BD9-81ED-4DB2-BD59-A6C34878D82A}">
                    <a16:rowId xmlns:a16="http://schemas.microsoft.com/office/drawing/2014/main" val="3713959200"/>
                  </a:ext>
                </a:extLst>
              </a:tr>
              <a:tr h="633664">
                <a:tc>
                  <a:txBody>
                    <a:bodyPr/>
                    <a:lstStyle/>
                    <a:p>
                      <a:pPr algn="ctr" fontAlgn="b"/>
                      <a:r>
                        <a:rPr lang="en-US" sz="2400" b="0" i="0" u="none" strike="noStrike">
                          <a:solidFill>
                            <a:srgbClr val="000000"/>
                          </a:solidFill>
                          <a:effectLst/>
                          <a:latin typeface="Calibri"/>
                          <a:cs typeface="Calibri"/>
                        </a:rPr>
                        <a:t>1</a:t>
                      </a:r>
                    </a:p>
                  </a:txBody>
                  <a:tcPr marL="9525" marR="9525" marT="9525" marB="0" anchor="b"/>
                </a:tc>
                <a:tc>
                  <a:txBody>
                    <a:bodyPr/>
                    <a:lstStyle/>
                    <a:p>
                      <a:pPr algn="r" fontAlgn="b"/>
                      <a:r>
                        <a:rPr lang="en-US" sz="2400" u="none" strike="noStrike">
                          <a:effectLst/>
                          <a:latin typeface="Calibri"/>
                          <a:cs typeface="Calibri"/>
                        </a:rPr>
                        <a:t>$10,000</a:t>
                      </a:r>
                      <a:endParaRPr lang="en-US" sz="2400" b="0" i="0" u="none" strike="noStrike">
                        <a:solidFill>
                          <a:srgbClr val="000000"/>
                        </a:solidFill>
                        <a:effectLst/>
                        <a:latin typeface="Calibri"/>
                        <a:cs typeface="Calibri"/>
                      </a:endParaRPr>
                    </a:p>
                  </a:txBody>
                  <a:tcPr marL="9525" marR="9525" marT="9525" marB="0" anchor="b"/>
                </a:tc>
                <a:tc>
                  <a:txBody>
                    <a:bodyPr/>
                    <a:lstStyle/>
                    <a:p>
                      <a:pPr algn="r" fontAlgn="b"/>
                      <a:r>
                        <a:rPr lang="en-US" sz="2400" u="none" strike="noStrike">
                          <a:effectLst/>
                          <a:latin typeface="Calibri"/>
                          <a:cs typeface="Calibri"/>
                        </a:rPr>
                        <a:t>$0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a:cs typeface="Calibri"/>
                        </a:rPr>
                        <a:t>$19,135</a:t>
                      </a:r>
                      <a:endParaRPr lang="en-US" sz="2400" b="0" i="0" u="none" strike="noStrike">
                        <a:solidFill>
                          <a:srgbClr val="000000"/>
                        </a:solidFill>
                        <a:effectLst/>
                        <a:latin typeface="Calibri"/>
                        <a:cs typeface="Calibri"/>
                      </a:endParaRPr>
                    </a:p>
                  </a:txBody>
                  <a:tcPr marL="9525" marR="9525" marT="9525" marB="0" anchor="b"/>
                </a:tc>
                <a:extLst>
                  <a:ext uri="{0D108BD9-81ED-4DB2-BD59-A6C34878D82A}">
                    <a16:rowId xmlns:a16="http://schemas.microsoft.com/office/drawing/2014/main" val="2202320046"/>
                  </a:ext>
                </a:extLst>
              </a:tr>
              <a:tr h="633664">
                <a:tc>
                  <a:txBody>
                    <a:bodyPr/>
                    <a:lstStyle/>
                    <a:p>
                      <a:pPr algn="ctr" fontAlgn="b"/>
                      <a:r>
                        <a:rPr lang="en-US" sz="2400" b="0" i="0" u="none" strike="noStrike">
                          <a:solidFill>
                            <a:srgbClr val="000000"/>
                          </a:solidFill>
                          <a:effectLst/>
                          <a:latin typeface="Calibri"/>
                          <a:cs typeface="Calibri"/>
                        </a:rPr>
                        <a:t>2</a:t>
                      </a:r>
                    </a:p>
                  </a:txBody>
                  <a:tcPr marL="9525" marR="9525" marT="9525" marB="0" anchor="b"/>
                </a:tc>
                <a:tc>
                  <a:txBody>
                    <a:bodyPr/>
                    <a:lstStyle/>
                    <a:p>
                      <a:pPr algn="r" fontAlgn="b"/>
                      <a:r>
                        <a:rPr lang="en-US" sz="2400" b="0" i="0" u="none" strike="noStrike">
                          <a:solidFill>
                            <a:srgbClr val="000000"/>
                          </a:solidFill>
                          <a:effectLst/>
                          <a:latin typeface="Calibri"/>
                          <a:cs typeface="Calibri"/>
                        </a:rPr>
                        <a:t>$9,426</a:t>
                      </a:r>
                    </a:p>
                  </a:txBody>
                  <a:tcPr marL="9525" marR="9525" marT="9525" marB="0" anchor="b"/>
                </a:tc>
                <a:tc>
                  <a:txBody>
                    <a:bodyPr/>
                    <a:lstStyle/>
                    <a:p>
                      <a:pPr algn="r" fontAlgn="b"/>
                      <a:r>
                        <a:rPr lang="en-US" sz="2400" u="none" strike="noStrike">
                          <a:effectLst/>
                          <a:latin typeface="Calibri"/>
                          <a:cs typeface="Calibri"/>
                        </a:rPr>
                        <a:t>$574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a:cs typeface="Calibri"/>
                        </a:rPr>
                        <a:t>$9,709</a:t>
                      </a:r>
                      <a:endParaRPr lang="en-US" sz="2400" b="0" i="0" u="none" strike="noStrike">
                        <a:solidFill>
                          <a:srgbClr val="000000"/>
                        </a:solidFill>
                        <a:effectLst/>
                        <a:latin typeface="Calibri"/>
                        <a:cs typeface="Calibri"/>
                      </a:endParaRPr>
                    </a:p>
                  </a:txBody>
                  <a:tcPr marL="9525" marR="9525" marT="9525" marB="0" anchor="b"/>
                </a:tc>
                <a:extLst>
                  <a:ext uri="{0D108BD9-81ED-4DB2-BD59-A6C34878D82A}">
                    <a16:rowId xmlns:a16="http://schemas.microsoft.com/office/drawing/2014/main" val="3464961904"/>
                  </a:ext>
                </a:extLst>
              </a:tr>
              <a:tr h="633664">
                <a:tc>
                  <a:txBody>
                    <a:bodyPr/>
                    <a:lstStyle/>
                    <a:p>
                      <a:pPr algn="ctr" fontAlgn="b"/>
                      <a:r>
                        <a:rPr lang="en-US" sz="2400" b="0" i="0" u="none" strike="noStrike">
                          <a:solidFill>
                            <a:srgbClr val="000000"/>
                          </a:solidFill>
                          <a:effectLst/>
                          <a:latin typeface="Calibri"/>
                          <a:cs typeface="Calibri"/>
                        </a:rPr>
                        <a:t>3</a:t>
                      </a:r>
                    </a:p>
                  </a:txBody>
                  <a:tcPr marL="9525" marR="9525" marT="9525" marB="0" anchor="b"/>
                </a:tc>
                <a:tc>
                  <a:txBody>
                    <a:bodyPr/>
                    <a:lstStyle/>
                    <a:p>
                      <a:pPr algn="r" fontAlgn="b"/>
                      <a:r>
                        <a:rPr lang="en-US" sz="2400" b="0" i="0" u="none" strike="noStrike">
                          <a:solidFill>
                            <a:srgbClr val="000000"/>
                          </a:solidFill>
                          <a:effectLst/>
                          <a:latin typeface="Calibri"/>
                          <a:cs typeface="Calibri"/>
                        </a:rPr>
                        <a:t>$9,709</a:t>
                      </a:r>
                    </a:p>
                  </a:txBody>
                  <a:tcPr marL="9525" marR="9525" marT="9525" marB="0" anchor="b"/>
                </a:tc>
                <a:tc>
                  <a:txBody>
                    <a:bodyPr/>
                    <a:lstStyle/>
                    <a:p>
                      <a:pPr algn="r" fontAlgn="b"/>
                      <a:r>
                        <a:rPr lang="en-US" sz="2400" u="none" strike="noStrike">
                          <a:effectLst/>
                          <a:latin typeface="Calibri"/>
                          <a:cs typeface="Calibri"/>
                        </a:rPr>
                        <a:t>$291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a:cs typeface="Calibri"/>
                        </a:rPr>
                        <a:t>$0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4266762024"/>
                  </a:ext>
                </a:extLst>
              </a:tr>
              <a:tr h="633664">
                <a:tc>
                  <a:txBody>
                    <a:bodyPr/>
                    <a:lstStyle/>
                    <a:p>
                      <a:pPr algn="ctr" fontAlgn="b"/>
                      <a:r>
                        <a:rPr lang="en-US" sz="2400" b="1" i="0" u="none" strike="noStrike">
                          <a:solidFill>
                            <a:srgbClr val="000000"/>
                          </a:solidFill>
                          <a:effectLst/>
                          <a:latin typeface="Calibri"/>
                          <a:cs typeface="Calibri"/>
                        </a:rPr>
                        <a:t>Total</a:t>
                      </a:r>
                    </a:p>
                  </a:txBody>
                  <a:tcPr marL="9525" marR="9525" marT="9525" marB="0" anchor="b"/>
                </a:tc>
                <a:tc>
                  <a:txBody>
                    <a:bodyPr/>
                    <a:lstStyle/>
                    <a:p>
                      <a:pPr algn="r" fontAlgn="b"/>
                      <a:r>
                        <a:rPr lang="en-US" sz="2400" b="1" u="none" strike="noStrike">
                          <a:effectLst/>
                          <a:latin typeface="Calibri"/>
                          <a:cs typeface="Calibri"/>
                        </a:rPr>
                        <a:t>$29,135</a:t>
                      </a:r>
                      <a:endParaRPr lang="en-US" sz="2400" b="1" i="0" u="none" strike="noStrike">
                        <a:solidFill>
                          <a:srgbClr val="000000"/>
                        </a:solidFill>
                        <a:effectLst/>
                        <a:latin typeface="Calibri"/>
                        <a:cs typeface="Calibri"/>
                      </a:endParaRPr>
                    </a:p>
                  </a:txBody>
                  <a:tcPr marL="9525" marR="9525" marT="9525" marB="0" anchor="b"/>
                </a:tc>
                <a:tc>
                  <a:txBody>
                    <a:bodyPr/>
                    <a:lstStyle/>
                    <a:p>
                      <a:pPr algn="r" fontAlgn="b"/>
                      <a:r>
                        <a:rPr lang="en-US" sz="2400" b="1" u="none" strike="noStrike">
                          <a:effectLst/>
                          <a:latin typeface="Calibri"/>
                          <a:cs typeface="Calibri"/>
                        </a:rPr>
                        <a:t>$865 </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b="1" u="none" strike="noStrike">
                          <a:effectLst/>
                          <a:latin typeface="Calibri"/>
                          <a:cs typeface="Calibri"/>
                        </a:rPr>
                        <a:t>$0</a:t>
                      </a:r>
                      <a:endParaRPr lang="en-US" sz="2400" b="1" i="0" u="none" strike="noStrike">
                        <a:solidFill>
                          <a:srgbClr val="000000"/>
                        </a:solidFill>
                        <a:effectLst/>
                        <a:latin typeface="Calibri"/>
                        <a:cs typeface="Calibri"/>
                      </a:endParaRPr>
                    </a:p>
                  </a:txBody>
                  <a:tcPr marL="9525" marR="9525" marT="9525" marB="0" anchor="b"/>
                </a:tc>
                <a:extLst>
                  <a:ext uri="{0D108BD9-81ED-4DB2-BD59-A6C34878D82A}">
                    <a16:rowId xmlns:a16="http://schemas.microsoft.com/office/drawing/2014/main" val="955170847"/>
                  </a:ext>
                </a:extLst>
              </a:tr>
            </a:tbl>
          </a:graphicData>
        </a:graphic>
      </p:graphicFrame>
      <p:pic>
        <p:nvPicPr>
          <p:cNvPr id="14" name="Picture 13" descr="A magnifying glass with the word example&#10;&#10;Description automatically generated">
            <a:extLst>
              <a:ext uri="{FF2B5EF4-FFF2-40B4-BE49-F238E27FC236}">
                <a16:creationId xmlns:a16="http://schemas.microsoft.com/office/drawing/2014/main" id="{6CB9015E-A09B-33F3-E6ED-C6DB2A3D0E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83"/>
          <a:stretch/>
        </p:blipFill>
        <p:spPr>
          <a:xfrm>
            <a:off x="6749831" y="0"/>
            <a:ext cx="5442169" cy="3477479"/>
          </a:xfrm>
          <a:prstGeom prst="rect">
            <a:avLst/>
          </a:prstGeom>
        </p:spPr>
      </p:pic>
    </p:spTree>
    <p:extLst>
      <p:ext uri="{BB962C8B-B14F-4D97-AF65-F5344CB8AC3E}">
        <p14:creationId xmlns:p14="http://schemas.microsoft.com/office/powerpoint/2010/main" val="373908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6099C9D-0FE2-3A17-C0E7-59FAAC67B585}"/>
              </a:ext>
            </a:extLst>
          </p:cNvPr>
          <p:cNvSpPr/>
          <p:nvPr/>
        </p:nvSpPr>
        <p:spPr>
          <a:xfrm>
            <a:off x="0" y="5485901"/>
            <a:ext cx="5460751" cy="647971"/>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F62"/>
              </a:solidFill>
            </a:endParaRPr>
          </a:p>
        </p:txBody>
      </p:sp>
      <p:sp>
        <p:nvSpPr>
          <p:cNvPr id="8" name="Rectangle 7">
            <a:extLst>
              <a:ext uri="{FF2B5EF4-FFF2-40B4-BE49-F238E27FC236}">
                <a16:creationId xmlns:a16="http://schemas.microsoft.com/office/drawing/2014/main" id="{72629866-30A9-C5F1-40CB-1AC2CAA7E808}"/>
              </a:ext>
            </a:extLst>
          </p:cNvPr>
          <p:cNvSpPr/>
          <p:nvPr/>
        </p:nvSpPr>
        <p:spPr>
          <a:xfrm>
            <a:off x="-1" y="3478206"/>
            <a:ext cx="5460753"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43D96E6D-2326-59E3-6202-076672A8F57C}"/>
              </a:ext>
            </a:extLst>
          </p:cNvPr>
          <p:cNvSpPr>
            <a:spLocks noGrp="1"/>
          </p:cNvSpPr>
          <p:nvPr>
            <p:ph idx="1"/>
          </p:nvPr>
        </p:nvSpPr>
        <p:spPr>
          <a:xfrm>
            <a:off x="5808362" y="1329067"/>
            <a:ext cx="5649892" cy="2046307"/>
          </a:xfrm>
        </p:spPr>
        <p:txBody>
          <a:bodyPr/>
          <a:lstStyle/>
          <a:p>
            <a:pPr>
              <a:spcBef>
                <a:spcPts val="0"/>
              </a:spcBef>
              <a:spcAft>
                <a:spcPts val="1200"/>
              </a:spcAft>
            </a:pPr>
            <a:r>
              <a:rPr lang="en-US" sz="2400" kern="0">
                <a:solidFill>
                  <a:srgbClr val="000000"/>
                </a:solidFill>
                <a:ea typeface="Times New Roman" panose="02020603050405020304" pitchFamily="18" charset="0"/>
              </a:rPr>
              <a:t>Removed from the chart of accounts</a:t>
            </a:r>
          </a:p>
          <a:p>
            <a:pPr>
              <a:spcBef>
                <a:spcPts val="0"/>
              </a:spcBef>
              <a:spcAft>
                <a:spcPts val="1200"/>
              </a:spcAft>
            </a:pPr>
            <a:r>
              <a:rPr lang="en-US" kern="0">
                <a:solidFill>
                  <a:srgbClr val="000000"/>
                </a:solidFill>
                <a:ea typeface="Times New Roman" panose="02020603050405020304" pitchFamily="18" charset="0"/>
              </a:rPr>
              <a:t>Report property tax revenue to 311.10 property tax</a:t>
            </a:r>
            <a:endParaRPr lang="en-US" sz="2400" kern="0">
              <a:solidFill>
                <a:srgbClr val="000000"/>
              </a:solidFill>
              <a:ea typeface="Times New Roman" panose="02020603050405020304" pitchFamily="18" charset="0"/>
            </a:endParaRPr>
          </a:p>
          <a:p>
            <a:pPr>
              <a:spcBef>
                <a:spcPts val="0"/>
              </a:spcBef>
              <a:spcAft>
                <a:spcPts val="1200"/>
              </a:spcAft>
            </a:pPr>
            <a:r>
              <a:rPr lang="en-US" sz="2400" kern="0">
                <a:ea typeface="Times New Roman" panose="02020603050405020304" pitchFamily="18" charset="0"/>
              </a:rPr>
              <a:t>Report excess proceeds to 369.20</a:t>
            </a:r>
          </a:p>
        </p:txBody>
      </p:sp>
      <p:sp>
        <p:nvSpPr>
          <p:cNvPr id="15" name="Content Placeholder 14">
            <a:extLst>
              <a:ext uri="{FF2B5EF4-FFF2-40B4-BE49-F238E27FC236}">
                <a16:creationId xmlns:a16="http://schemas.microsoft.com/office/drawing/2014/main" id="{7A318C2B-799E-9B2E-D6F1-332559C3EA00}"/>
              </a:ext>
            </a:extLst>
          </p:cNvPr>
          <p:cNvSpPr>
            <a:spLocks noGrp="1"/>
          </p:cNvSpPr>
          <p:nvPr>
            <p:ph idx="14"/>
          </p:nvPr>
        </p:nvSpPr>
        <p:spPr>
          <a:xfrm>
            <a:off x="5808361" y="4930021"/>
            <a:ext cx="5649892" cy="1006954"/>
          </a:xfrm>
        </p:spPr>
        <p:txBody>
          <a:bodyPr/>
          <a:lstStyle/>
          <a:p>
            <a:pPr>
              <a:spcBef>
                <a:spcPts val="0"/>
              </a:spcBef>
              <a:spcAft>
                <a:spcPts val="1200"/>
              </a:spcAft>
            </a:pPr>
            <a:r>
              <a:rPr lang="en-US" sz="2400" kern="0">
                <a:solidFill>
                  <a:srgbClr val="000000"/>
                </a:solidFill>
                <a:ea typeface="Times New Roman" panose="02020603050405020304" pitchFamily="18" charset="0"/>
              </a:rPr>
              <a:t>Restricted to counties only</a:t>
            </a:r>
          </a:p>
        </p:txBody>
      </p:sp>
      <p:sp>
        <p:nvSpPr>
          <p:cNvPr id="33" name="Content Placeholder 32">
            <a:extLst>
              <a:ext uri="{FF2B5EF4-FFF2-40B4-BE49-F238E27FC236}">
                <a16:creationId xmlns:a16="http://schemas.microsoft.com/office/drawing/2014/main" id="{68E8A954-7A44-DD37-0BD9-3C989665311F}"/>
              </a:ext>
            </a:extLst>
          </p:cNvPr>
          <p:cNvSpPr>
            <a:spLocks noGrp="1"/>
          </p:cNvSpPr>
          <p:nvPr>
            <p:ph idx="15"/>
          </p:nvPr>
        </p:nvSpPr>
        <p:spPr>
          <a:xfrm>
            <a:off x="5808361" y="3553952"/>
            <a:ext cx="5649892" cy="1132348"/>
          </a:xfrm>
        </p:spPr>
        <p:txBody>
          <a:bodyPr/>
          <a:lstStyle/>
          <a:p>
            <a:r>
              <a:rPr lang="en-US" sz="3600"/>
              <a:t>341.48: Motor Vehicle License Fees</a:t>
            </a:r>
          </a:p>
        </p:txBody>
      </p:sp>
      <p:sp>
        <p:nvSpPr>
          <p:cNvPr id="9" name="Title 8">
            <a:extLst>
              <a:ext uri="{FF2B5EF4-FFF2-40B4-BE49-F238E27FC236}">
                <a16:creationId xmlns:a16="http://schemas.microsoft.com/office/drawing/2014/main" id="{73D61621-4D7C-0F7A-C3FC-38783183E7C7}"/>
              </a:ext>
            </a:extLst>
          </p:cNvPr>
          <p:cNvSpPr>
            <a:spLocks noGrp="1"/>
          </p:cNvSpPr>
          <p:nvPr>
            <p:ph type="title"/>
          </p:nvPr>
        </p:nvSpPr>
        <p:spPr/>
        <p:txBody>
          <a:bodyPr/>
          <a:lstStyle/>
          <a:p>
            <a:pPr algn="ctr"/>
            <a:r>
              <a:rPr lang="en-US"/>
              <a:t>BARS codes updates</a:t>
            </a:r>
          </a:p>
        </p:txBody>
      </p:sp>
      <p:sp>
        <p:nvSpPr>
          <p:cNvPr id="2" name="Text Placeholder 29">
            <a:extLst>
              <a:ext uri="{FF2B5EF4-FFF2-40B4-BE49-F238E27FC236}">
                <a16:creationId xmlns:a16="http://schemas.microsoft.com/office/drawing/2014/main" id="{E90F63B0-B9C9-1BCC-A07F-BF6A595EA6A5}"/>
              </a:ext>
            </a:extLst>
          </p:cNvPr>
          <p:cNvSpPr txBox="1">
            <a:spLocks/>
          </p:cNvSpPr>
          <p:nvPr/>
        </p:nvSpPr>
        <p:spPr>
          <a:xfrm>
            <a:off x="5808362" y="404035"/>
            <a:ext cx="5649892" cy="829339"/>
          </a:xfrm>
          <a:prstGeom prst="rect">
            <a:avLst/>
          </a:prstGeom>
        </p:spPr>
        <p:txBody>
          <a:bodyPr vert="horz">
            <a:noAutofit/>
          </a:bodyPr>
          <a:lstStyle>
            <a:lvl1pPr marL="109728" indent="0" algn="l" rtl="0" eaLnBrk="1" latinLnBrk="0" hangingPunct="1">
              <a:spcBef>
                <a:spcPts val="400"/>
              </a:spcBef>
              <a:spcAft>
                <a:spcPts val="1800"/>
              </a:spcAft>
              <a:buClrTx/>
              <a:buSzPct val="95000"/>
              <a:buFont typeface="Arial" pitchFamily="34" charset="0"/>
              <a:buNone/>
              <a:defRPr kumimoji="0" sz="4400" b="1" kern="1200">
                <a:solidFill>
                  <a:srgbClr val="D4A038"/>
                </a:solidFill>
                <a:latin typeface="Calibri" panose="020F0502020204030204" pitchFamily="34" charset="0"/>
                <a:ea typeface="+mn-ea"/>
                <a:cs typeface="Calibri" panose="020F0502020204030204" pitchFamily="34" charset="0"/>
              </a:defRPr>
            </a:lvl1pPr>
            <a:lvl2pPr marL="393192" indent="0" algn="l" rtl="0" eaLnBrk="1" latinLnBrk="0" hangingPunct="1">
              <a:spcBef>
                <a:spcPts val="324"/>
              </a:spcBef>
              <a:spcAft>
                <a:spcPts val="1800"/>
              </a:spcAft>
              <a:buClrTx/>
              <a:buSzPct val="75000"/>
              <a:buFont typeface="Courier New" pitchFamily="49" charset="0"/>
              <a:buNone/>
              <a:defRPr kumimoji="0" sz="2400" kern="1200">
                <a:solidFill>
                  <a:schemeClr val="tx1"/>
                </a:solidFill>
                <a:latin typeface="Calibri" panose="020F0502020204030204" pitchFamily="34" charset="0"/>
                <a:ea typeface="+mn-ea"/>
                <a:cs typeface="Calibri" panose="020F0502020204030204" pitchFamily="34" charset="0"/>
              </a:defRPr>
            </a:lvl2pPr>
            <a:lvl3pPr marL="630936" indent="0" algn="l" rtl="0" eaLnBrk="1" latinLnBrk="0" hangingPunct="1">
              <a:spcBef>
                <a:spcPts val="350"/>
              </a:spcBef>
              <a:spcAft>
                <a:spcPts val="1800"/>
              </a:spcAft>
              <a:buClrTx/>
              <a:buSzPct val="85000"/>
              <a:buFont typeface="Wingdings" panose="05000000000000000000" pitchFamily="2" charset="2"/>
              <a:buNone/>
              <a:defRPr kumimoji="0" sz="2000" kern="1200" baseline="0">
                <a:solidFill>
                  <a:schemeClr val="tx1"/>
                </a:solidFill>
                <a:latin typeface="Calibri" panose="020F0502020204030204" pitchFamily="34" charset="0"/>
                <a:ea typeface="+mn-ea"/>
                <a:cs typeface="Calibri" panose="020F0502020204030204" pitchFamily="34" charset="0"/>
              </a:defRPr>
            </a:lvl3pPr>
            <a:lvl4pPr marL="914400" indent="0" algn="l" rtl="0" eaLnBrk="1" latinLnBrk="0" hangingPunct="1">
              <a:spcBef>
                <a:spcPts val="350"/>
              </a:spcBef>
              <a:spcAft>
                <a:spcPts val="1800"/>
              </a:spcAft>
              <a:buClrTx/>
              <a:buSzPct val="90000"/>
              <a:buFont typeface="Wingdings" panose="05000000000000000000" pitchFamily="2" charset="2"/>
              <a:buNone/>
              <a:defRPr kumimoji="0" sz="2000" kern="1200">
                <a:solidFill>
                  <a:schemeClr val="tx1"/>
                </a:solidFill>
                <a:latin typeface="Calibri" panose="020F0502020204030204" pitchFamily="34" charset="0"/>
                <a:ea typeface="+mn-ea"/>
                <a:cs typeface="Calibri" panose="020F0502020204030204" pitchFamily="34" charset="0"/>
              </a:defRPr>
            </a:lvl4pPr>
            <a:lvl5pPr marL="1143000" indent="0" algn="l" rtl="0" eaLnBrk="1" latinLnBrk="0" hangingPunct="1">
              <a:spcBef>
                <a:spcPts val="350"/>
              </a:spcBef>
              <a:spcAft>
                <a:spcPts val="1800"/>
              </a:spcAft>
              <a:buClrTx/>
              <a:buSzPct val="100000"/>
              <a:buFont typeface="Calibri" panose="020F0502020204030204" pitchFamily="34" charset="0"/>
              <a:buNone/>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3600">
                <a:solidFill>
                  <a:srgbClr val="0056B8"/>
                </a:solidFill>
              </a:rPr>
              <a:t>311.30: Sale of Tax Property</a:t>
            </a:r>
          </a:p>
        </p:txBody>
      </p:sp>
      <p:sp>
        <p:nvSpPr>
          <p:cNvPr id="16" name="Slide Number Placeholder 3">
            <a:extLst>
              <a:ext uri="{FF2B5EF4-FFF2-40B4-BE49-F238E27FC236}">
                <a16:creationId xmlns:a16="http://schemas.microsoft.com/office/drawing/2014/main" id="{01A9C34E-040E-2A23-F886-74027BB27589}"/>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3</a:t>
            </a:fld>
            <a:endParaRPr lang="en-US"/>
          </a:p>
        </p:txBody>
      </p:sp>
      <p:pic>
        <p:nvPicPr>
          <p:cNvPr id="4" name="Picture 3" descr="Wooden blocks with small wooden objects on a table&#10;&#10;Description automatically generated">
            <a:extLst>
              <a:ext uri="{FF2B5EF4-FFF2-40B4-BE49-F238E27FC236}">
                <a16:creationId xmlns:a16="http://schemas.microsoft.com/office/drawing/2014/main" id="{88ACF2DE-CDEA-835F-2593-F66F9AB6CC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9" t="-1" r="4419" b="147"/>
          <a:stretch/>
        </p:blipFill>
        <p:spPr>
          <a:xfrm>
            <a:off x="0" y="0"/>
            <a:ext cx="5460751" cy="3478206"/>
          </a:xfrm>
          <a:prstGeom prst="rect">
            <a:avLst/>
          </a:prstGeom>
        </p:spPr>
      </p:pic>
    </p:spTree>
    <p:extLst>
      <p:ext uri="{BB962C8B-B14F-4D97-AF65-F5344CB8AC3E}">
        <p14:creationId xmlns:p14="http://schemas.microsoft.com/office/powerpoint/2010/main" val="2552543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DEADCC33-93B7-1107-AF1A-45241DAB0CD6}"/>
              </a:ext>
            </a:extLst>
          </p:cNvPr>
          <p:cNvSpPr>
            <a:spLocks noGrp="1"/>
          </p:cNvSpPr>
          <p:nvPr>
            <p:ph idx="13"/>
          </p:nvPr>
        </p:nvSpPr>
        <p:spPr>
          <a:xfrm>
            <a:off x="457199" y="404813"/>
            <a:ext cx="6167535" cy="1162730"/>
          </a:xfrm>
        </p:spPr>
        <p:txBody>
          <a:bodyPr/>
          <a:lstStyle/>
          <a:p>
            <a:r>
              <a:rPr lang="en-US" sz="3600"/>
              <a:t>Step 3: Prepare amortization schedule for SBITA asset</a:t>
            </a:r>
          </a:p>
          <a:p>
            <a:endParaRPr lang="en-US" sz="3600"/>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a:xfrm>
            <a:off x="7069137" y="3567113"/>
            <a:ext cx="5014005" cy="1631950"/>
          </a:xfrm>
        </p:spPr>
        <p:txBody>
          <a:bodyPr/>
          <a:lstStyle/>
          <a:p>
            <a:pPr algn="ctr"/>
            <a:r>
              <a:rPr lang="en-US"/>
              <a:t>GAAP accounting example</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30</a:t>
            </a:fld>
            <a:endParaRPr lang="en-US"/>
          </a:p>
        </p:txBody>
      </p:sp>
      <p:graphicFrame>
        <p:nvGraphicFramePr>
          <p:cNvPr id="2" name="Table 1">
            <a:extLst>
              <a:ext uri="{FF2B5EF4-FFF2-40B4-BE49-F238E27FC236}">
                <a16:creationId xmlns:a16="http://schemas.microsoft.com/office/drawing/2014/main" id="{BD547A90-7143-169A-5027-4568DDF30A37}"/>
              </a:ext>
            </a:extLst>
          </p:cNvPr>
          <p:cNvGraphicFramePr>
            <a:graphicFrameLocks noGrp="1"/>
          </p:cNvGraphicFramePr>
          <p:nvPr/>
        </p:nvGraphicFramePr>
        <p:xfrm>
          <a:off x="635249" y="1949362"/>
          <a:ext cx="5460751" cy="2959276"/>
        </p:xfrm>
        <a:graphic>
          <a:graphicData uri="http://schemas.openxmlformats.org/drawingml/2006/table">
            <a:tbl>
              <a:tblPr firstRow="1" bandRow="1">
                <a:tableStyleId>{5C22544A-7EE6-4342-B048-85BDC9FD1C3A}</a:tableStyleId>
              </a:tblPr>
              <a:tblGrid>
                <a:gridCol w="1570703">
                  <a:extLst>
                    <a:ext uri="{9D8B030D-6E8A-4147-A177-3AD203B41FA5}">
                      <a16:colId xmlns:a16="http://schemas.microsoft.com/office/drawing/2014/main" val="2315799951"/>
                    </a:ext>
                  </a:extLst>
                </a:gridCol>
                <a:gridCol w="1710047">
                  <a:extLst>
                    <a:ext uri="{9D8B030D-6E8A-4147-A177-3AD203B41FA5}">
                      <a16:colId xmlns:a16="http://schemas.microsoft.com/office/drawing/2014/main" val="4046053296"/>
                    </a:ext>
                  </a:extLst>
                </a:gridCol>
                <a:gridCol w="2180001">
                  <a:extLst>
                    <a:ext uri="{9D8B030D-6E8A-4147-A177-3AD203B41FA5}">
                      <a16:colId xmlns:a16="http://schemas.microsoft.com/office/drawing/2014/main" val="3473354027"/>
                    </a:ext>
                  </a:extLst>
                </a:gridCol>
              </a:tblGrid>
              <a:tr h="424620">
                <a:tc>
                  <a:txBody>
                    <a:bodyPr/>
                    <a:lstStyle/>
                    <a:p>
                      <a:pPr algn="ctr" fontAlgn="b"/>
                      <a:r>
                        <a:rPr lang="en-US" sz="2400" b="1" i="0" u="none" strike="noStrike">
                          <a:solidFill>
                            <a:schemeClr val="bg1"/>
                          </a:solidFill>
                          <a:effectLst/>
                          <a:latin typeface="Calibri" panose="020F0502020204030204" pitchFamily="34" charset="0"/>
                          <a:cs typeface="Calibri" panose="020F0502020204030204" pitchFamily="34" charset="0"/>
                        </a:rPr>
                        <a:t>Year</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Amortization</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Asset balance</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633664">
                <a:tc>
                  <a:txBody>
                    <a:bodyPr/>
                    <a:lstStyle/>
                    <a:p>
                      <a:pPr algn="ctr" fontAlgn="b"/>
                      <a:r>
                        <a:rPr lang="en-US" sz="2400" b="0" i="0" u="none" strike="noStrike">
                          <a:solidFill>
                            <a:srgbClr val="000000"/>
                          </a:solidFill>
                          <a:effectLst/>
                          <a:latin typeface="Calibri" panose="020F0502020204030204" pitchFamily="34" charset="0"/>
                          <a:cs typeface="Calibri" panose="020F0502020204030204" pitchFamily="34" charset="0"/>
                        </a:rPr>
                        <a:t>1</a:t>
                      </a:r>
                    </a:p>
                  </a:txBody>
                  <a:tcPr marL="9525" marR="9525" marT="9525" marB="0" anchor="b"/>
                </a:tc>
                <a:tc>
                  <a:txBody>
                    <a:bodyPr/>
                    <a:lstStyle/>
                    <a:p>
                      <a:pPr algn="r" fontAlgn="b"/>
                      <a:r>
                        <a:rPr lang="en-US" sz="2400" u="none" strike="noStrike">
                          <a:effectLst/>
                          <a:latin typeface="Calibri" panose="020F0502020204030204" pitchFamily="34" charset="0"/>
                          <a:cs typeface="Calibri" panose="020F0502020204030204" pitchFamily="34" charset="0"/>
                        </a:rPr>
                        <a:t>$9,712</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panose="020F0502020204030204" pitchFamily="34" charset="0"/>
                          <a:cs typeface="Calibri" panose="020F0502020204030204" pitchFamily="34" charset="0"/>
                        </a:rPr>
                        <a:t>$19,423</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633664">
                <a:tc>
                  <a:txBody>
                    <a:bodyPr/>
                    <a:lstStyle/>
                    <a:p>
                      <a:pPr algn="ctr" fontAlgn="b"/>
                      <a:r>
                        <a:rPr lang="en-US" sz="2400" b="0" i="0" u="none" strike="noStrike">
                          <a:solidFill>
                            <a:srgbClr val="000000"/>
                          </a:solidFill>
                          <a:effectLst/>
                          <a:latin typeface="Calibri" panose="020F0502020204030204" pitchFamily="34" charset="0"/>
                          <a:cs typeface="Calibri" panose="020F0502020204030204" pitchFamily="34" charset="0"/>
                        </a:rPr>
                        <a:t>2</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cs typeface="Calibri" panose="020F0502020204030204" pitchFamily="34" charset="0"/>
                        </a:rPr>
                        <a:t>$</a:t>
                      </a:r>
                      <a:r>
                        <a:rPr lang="en-US" sz="2400" u="none" strike="noStrike">
                          <a:effectLst/>
                          <a:latin typeface="Calibri" panose="020F0502020204030204" pitchFamily="34" charset="0"/>
                          <a:cs typeface="Calibri" panose="020F0502020204030204" pitchFamily="34" charset="0"/>
                        </a:rPr>
                        <a:t>9,712</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panose="020F0502020204030204" pitchFamily="34" charset="0"/>
                          <a:cs typeface="Calibri" panose="020F0502020204030204" pitchFamily="34" charset="0"/>
                        </a:rPr>
                        <a:t>$9,712</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r h="633664">
                <a:tc>
                  <a:txBody>
                    <a:bodyPr/>
                    <a:lstStyle/>
                    <a:p>
                      <a:pPr algn="ctr" fontAlgn="b"/>
                      <a:r>
                        <a:rPr lang="en-US" sz="2400" b="0" i="0" u="none" strike="noStrike">
                          <a:solidFill>
                            <a:srgbClr val="000000"/>
                          </a:solidFill>
                          <a:effectLst/>
                          <a:latin typeface="Calibri" panose="020F0502020204030204" pitchFamily="34" charset="0"/>
                          <a:cs typeface="Calibri" panose="020F0502020204030204" pitchFamily="34" charset="0"/>
                        </a:rPr>
                        <a:t>3</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cs typeface="Calibri" panose="020F0502020204030204" pitchFamily="34" charset="0"/>
                        </a:rPr>
                        <a:t>$</a:t>
                      </a:r>
                      <a:r>
                        <a:rPr lang="en-US" sz="2400" u="none" strike="noStrike">
                          <a:effectLst/>
                          <a:latin typeface="Calibri" panose="020F0502020204030204" pitchFamily="34" charset="0"/>
                          <a:cs typeface="Calibri" panose="020F0502020204030204" pitchFamily="34" charset="0"/>
                        </a:rPr>
                        <a:t>9,712</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u="none" strike="noStrike">
                          <a:effectLst/>
                          <a:latin typeface="Calibri" panose="020F0502020204030204" pitchFamily="34" charset="0"/>
                          <a:cs typeface="Calibri" panose="020F0502020204030204" pitchFamily="34" charset="0"/>
                        </a:rPr>
                        <a:t>$0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4266762024"/>
                  </a:ext>
                </a:extLst>
              </a:tr>
              <a:tr h="633664">
                <a:tc>
                  <a:txBody>
                    <a:bodyPr/>
                    <a:lstStyle/>
                    <a:p>
                      <a:pPr algn="ctr" fontAlgn="b"/>
                      <a:r>
                        <a:rPr lang="en-US" sz="2400" b="1" i="0" u="none" strike="noStrike">
                          <a:solidFill>
                            <a:srgbClr val="000000"/>
                          </a:solidFill>
                          <a:effectLst/>
                          <a:latin typeface="Calibri" panose="020F0502020204030204" pitchFamily="34" charset="0"/>
                          <a:cs typeface="Calibri" panose="020F0502020204030204" pitchFamily="34" charset="0"/>
                        </a:rPr>
                        <a:t>Total</a:t>
                      </a:r>
                    </a:p>
                  </a:txBody>
                  <a:tcPr marL="9525" marR="9525" marT="9525" marB="0" anchor="b"/>
                </a:tc>
                <a:tc>
                  <a:txBody>
                    <a:bodyPr/>
                    <a:lstStyle/>
                    <a:p>
                      <a:pPr algn="r" fontAlgn="b"/>
                      <a:r>
                        <a:rPr lang="en-US" sz="2400" b="1" u="none" strike="noStrike">
                          <a:effectLst/>
                          <a:latin typeface="Calibri" panose="020F0502020204030204" pitchFamily="34" charset="0"/>
                          <a:cs typeface="Calibri" panose="020F0502020204030204" pitchFamily="34" charset="0"/>
                        </a:rPr>
                        <a:t>$29,135</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2400" b="1" u="none" strike="noStrike">
                          <a:effectLst/>
                          <a:latin typeface="Calibri" panose="020F0502020204030204" pitchFamily="34" charset="0"/>
                          <a:cs typeface="Calibri" panose="020F0502020204030204" pitchFamily="34" charset="0"/>
                        </a:rPr>
                        <a:t>$0</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955170847"/>
                  </a:ext>
                </a:extLst>
              </a:tr>
            </a:tbl>
          </a:graphicData>
        </a:graphic>
      </p:graphicFrame>
      <p:pic>
        <p:nvPicPr>
          <p:cNvPr id="7" name="Picture 6" descr="A magnifying glass with the word example&#10;&#10;Description automatically generated">
            <a:extLst>
              <a:ext uri="{FF2B5EF4-FFF2-40B4-BE49-F238E27FC236}">
                <a16:creationId xmlns:a16="http://schemas.microsoft.com/office/drawing/2014/main" id="{4F5A4AF0-B4A5-EBC2-7E12-677B3ABC52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83"/>
          <a:stretch/>
        </p:blipFill>
        <p:spPr>
          <a:xfrm>
            <a:off x="6749831" y="0"/>
            <a:ext cx="5442169" cy="3477479"/>
          </a:xfrm>
          <a:prstGeom prst="rect">
            <a:avLst/>
          </a:prstGeom>
        </p:spPr>
      </p:pic>
    </p:spTree>
    <p:extLst>
      <p:ext uri="{BB962C8B-B14F-4D97-AF65-F5344CB8AC3E}">
        <p14:creationId xmlns:p14="http://schemas.microsoft.com/office/powerpoint/2010/main" val="1995697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a:lstStyle/>
          <a:p>
            <a:r>
              <a:rPr lang="en-US" b="1"/>
              <a:t>Journal entries – Full accrual</a:t>
            </a:r>
          </a:p>
        </p:txBody>
      </p:sp>
      <p:sp>
        <p:nvSpPr>
          <p:cNvPr id="11" name="Slide Number Placeholder 26">
            <a:extLst>
              <a:ext uri="{FF2B5EF4-FFF2-40B4-BE49-F238E27FC236}">
                <a16:creationId xmlns:a16="http://schemas.microsoft.com/office/drawing/2014/main" id="{772DB50B-87DE-9698-42C4-142D744B240C}"/>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31</a:t>
            </a:fld>
            <a:endParaRPr lang="en-US"/>
          </a:p>
        </p:txBody>
      </p:sp>
      <p:graphicFrame>
        <p:nvGraphicFramePr>
          <p:cNvPr id="7" name="Table 6">
            <a:extLst>
              <a:ext uri="{FF2B5EF4-FFF2-40B4-BE49-F238E27FC236}">
                <a16:creationId xmlns:a16="http://schemas.microsoft.com/office/drawing/2014/main" id="{1CE2659F-0B30-3A9B-4E8D-F787587A559B}"/>
              </a:ext>
            </a:extLst>
          </p:cNvPr>
          <p:cNvGraphicFramePr>
            <a:graphicFrameLocks noGrp="1"/>
          </p:cNvGraphicFramePr>
          <p:nvPr>
            <p:extLst>
              <p:ext uri="{D42A27DB-BD31-4B8C-83A1-F6EECF244321}">
                <p14:modId xmlns:p14="http://schemas.microsoft.com/office/powerpoint/2010/main" val="3436003546"/>
              </p:ext>
            </p:extLst>
          </p:nvPr>
        </p:nvGraphicFramePr>
        <p:xfrm>
          <a:off x="1294259" y="2081814"/>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SBITA Asset</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$29,135</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SBITA Liability</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$29,135</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graphicFrame>
        <p:nvGraphicFramePr>
          <p:cNvPr id="8" name="Table 7">
            <a:extLst>
              <a:ext uri="{FF2B5EF4-FFF2-40B4-BE49-F238E27FC236}">
                <a16:creationId xmlns:a16="http://schemas.microsoft.com/office/drawing/2014/main" id="{1F8971C8-6195-9D92-FEEA-D6C9FB812C90}"/>
              </a:ext>
            </a:extLst>
          </p:cNvPr>
          <p:cNvGraphicFramePr>
            <a:graphicFrameLocks noGrp="1"/>
          </p:cNvGraphicFramePr>
          <p:nvPr/>
        </p:nvGraphicFramePr>
        <p:xfrm>
          <a:off x="1294259" y="4190175"/>
          <a:ext cx="9603482" cy="1569348"/>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SBITA Liability</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Interest Expense</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cs typeface="Calibri" panose="020F0502020204030204" pitchFamily="34" charset="0"/>
                        </a:rPr>
                        <a:t>          $0</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732180039"/>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Cash</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
        <p:nvSpPr>
          <p:cNvPr id="9" name="TextBox 8">
            <a:extLst>
              <a:ext uri="{FF2B5EF4-FFF2-40B4-BE49-F238E27FC236}">
                <a16:creationId xmlns:a16="http://schemas.microsoft.com/office/drawing/2014/main" id="{CDF25991-4496-AB0C-F9A5-EC2C7469CFA0}"/>
              </a:ext>
            </a:extLst>
          </p:cNvPr>
          <p:cNvSpPr txBox="1"/>
          <p:nvPr/>
        </p:nvSpPr>
        <p:spPr>
          <a:xfrm>
            <a:off x="1294259" y="1617190"/>
            <a:ext cx="4662716"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7/1/23: Implementation</a:t>
            </a:r>
          </a:p>
        </p:txBody>
      </p:sp>
      <p:sp>
        <p:nvSpPr>
          <p:cNvPr id="10" name="TextBox 9">
            <a:extLst>
              <a:ext uri="{FF2B5EF4-FFF2-40B4-BE49-F238E27FC236}">
                <a16:creationId xmlns:a16="http://schemas.microsoft.com/office/drawing/2014/main" id="{8CE33BF7-557F-0C90-58D1-F9FCE3CF339A}"/>
              </a:ext>
            </a:extLst>
          </p:cNvPr>
          <p:cNvSpPr txBox="1"/>
          <p:nvPr/>
        </p:nvSpPr>
        <p:spPr>
          <a:xfrm>
            <a:off x="1294259" y="3728510"/>
            <a:ext cx="4662716"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7/1/23: 1st payment – software</a:t>
            </a:r>
          </a:p>
        </p:txBody>
      </p:sp>
    </p:spTree>
    <p:extLst>
      <p:ext uri="{BB962C8B-B14F-4D97-AF65-F5344CB8AC3E}">
        <p14:creationId xmlns:p14="http://schemas.microsoft.com/office/powerpoint/2010/main" val="689493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a:lstStyle/>
          <a:p>
            <a:r>
              <a:rPr lang="en-US" b="1"/>
              <a:t>Journal entries – Full accrual</a:t>
            </a:r>
          </a:p>
        </p:txBody>
      </p:sp>
      <p:sp>
        <p:nvSpPr>
          <p:cNvPr id="5" name="Slide Number Placeholder 26">
            <a:extLst>
              <a:ext uri="{FF2B5EF4-FFF2-40B4-BE49-F238E27FC236}">
                <a16:creationId xmlns:a16="http://schemas.microsoft.com/office/drawing/2014/main" id="{9C8D65BD-4A57-21BD-97CF-79EEB39FC6DE}"/>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32</a:t>
            </a:fld>
            <a:endParaRPr lang="en-US"/>
          </a:p>
        </p:txBody>
      </p:sp>
      <p:sp>
        <p:nvSpPr>
          <p:cNvPr id="9" name="TextBox 8">
            <a:extLst>
              <a:ext uri="{FF2B5EF4-FFF2-40B4-BE49-F238E27FC236}">
                <a16:creationId xmlns:a16="http://schemas.microsoft.com/office/drawing/2014/main" id="{CDF25991-4496-AB0C-F9A5-EC2C7469CFA0}"/>
              </a:ext>
            </a:extLst>
          </p:cNvPr>
          <p:cNvSpPr txBox="1"/>
          <p:nvPr/>
        </p:nvSpPr>
        <p:spPr>
          <a:xfrm>
            <a:off x="1294259" y="1617190"/>
            <a:ext cx="4662716"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7/1/23: 1st payment – taxes</a:t>
            </a:r>
          </a:p>
        </p:txBody>
      </p:sp>
      <p:sp>
        <p:nvSpPr>
          <p:cNvPr id="10" name="TextBox 9">
            <a:extLst>
              <a:ext uri="{FF2B5EF4-FFF2-40B4-BE49-F238E27FC236}">
                <a16:creationId xmlns:a16="http://schemas.microsoft.com/office/drawing/2014/main" id="{8CE33BF7-557F-0C90-58D1-F9FCE3CF339A}"/>
              </a:ext>
            </a:extLst>
          </p:cNvPr>
          <p:cNvSpPr txBox="1"/>
          <p:nvPr/>
        </p:nvSpPr>
        <p:spPr>
          <a:xfrm>
            <a:off x="1294258" y="3728510"/>
            <a:ext cx="5685039"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7/1/23: 1st payment – technical support</a:t>
            </a:r>
          </a:p>
        </p:txBody>
      </p:sp>
      <p:graphicFrame>
        <p:nvGraphicFramePr>
          <p:cNvPr id="3" name="Table 2">
            <a:extLst>
              <a:ext uri="{FF2B5EF4-FFF2-40B4-BE49-F238E27FC236}">
                <a16:creationId xmlns:a16="http://schemas.microsoft.com/office/drawing/2014/main" id="{6A2742D3-AC46-B3FA-D655-C69248E8E21B}"/>
              </a:ext>
            </a:extLst>
          </p:cNvPr>
          <p:cNvGraphicFramePr>
            <a:graphicFrameLocks noGrp="1"/>
          </p:cNvGraphicFramePr>
          <p:nvPr/>
        </p:nvGraphicFramePr>
        <p:xfrm>
          <a:off x="1294259" y="207885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Expense</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$820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Cash</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$820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graphicFrame>
        <p:nvGraphicFramePr>
          <p:cNvPr id="4" name="Table 3">
            <a:extLst>
              <a:ext uri="{FF2B5EF4-FFF2-40B4-BE49-F238E27FC236}">
                <a16:creationId xmlns:a16="http://schemas.microsoft.com/office/drawing/2014/main" id="{11657FB8-9162-0A41-6E44-6134B2A4A3B8}"/>
              </a:ext>
            </a:extLst>
          </p:cNvPr>
          <p:cNvGraphicFramePr>
            <a:graphicFrameLocks noGrp="1"/>
          </p:cNvGraphicFramePr>
          <p:nvPr/>
        </p:nvGraphicFramePr>
        <p:xfrm>
          <a:off x="1294259" y="419017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Expense</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cs typeface="Calibri" panose="020F0502020204030204" pitchFamily="34" charset="0"/>
                        </a:rPr>
                        <a:t>$2,000</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732180039"/>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Cash</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$2,000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Tree>
    <p:extLst>
      <p:ext uri="{BB962C8B-B14F-4D97-AF65-F5344CB8AC3E}">
        <p14:creationId xmlns:p14="http://schemas.microsoft.com/office/powerpoint/2010/main" val="4069566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a:lstStyle/>
          <a:p>
            <a:r>
              <a:rPr lang="en-US" b="1"/>
              <a:t>Journal entries – Full accrual</a:t>
            </a:r>
          </a:p>
        </p:txBody>
      </p:sp>
      <p:sp>
        <p:nvSpPr>
          <p:cNvPr id="7" name="Slide Number Placeholder 26">
            <a:extLst>
              <a:ext uri="{FF2B5EF4-FFF2-40B4-BE49-F238E27FC236}">
                <a16:creationId xmlns:a16="http://schemas.microsoft.com/office/drawing/2014/main" id="{21009418-F886-88E1-7C12-E5B280DDFBA8}"/>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33</a:t>
            </a:fld>
            <a:endParaRPr lang="en-US"/>
          </a:p>
        </p:txBody>
      </p:sp>
      <p:sp>
        <p:nvSpPr>
          <p:cNvPr id="9" name="TextBox 8">
            <a:extLst>
              <a:ext uri="{FF2B5EF4-FFF2-40B4-BE49-F238E27FC236}">
                <a16:creationId xmlns:a16="http://schemas.microsoft.com/office/drawing/2014/main" id="{CDF25991-4496-AB0C-F9A5-EC2C7469CFA0}"/>
              </a:ext>
            </a:extLst>
          </p:cNvPr>
          <p:cNvSpPr txBox="1"/>
          <p:nvPr/>
        </p:nvSpPr>
        <p:spPr>
          <a:xfrm>
            <a:off x="1294258" y="1617190"/>
            <a:ext cx="4801741"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6/30/24: Year 1 asset amortization</a:t>
            </a:r>
          </a:p>
        </p:txBody>
      </p:sp>
      <p:sp>
        <p:nvSpPr>
          <p:cNvPr id="10" name="TextBox 9">
            <a:extLst>
              <a:ext uri="{FF2B5EF4-FFF2-40B4-BE49-F238E27FC236}">
                <a16:creationId xmlns:a16="http://schemas.microsoft.com/office/drawing/2014/main" id="{8CE33BF7-557F-0C90-58D1-F9FCE3CF339A}"/>
              </a:ext>
            </a:extLst>
          </p:cNvPr>
          <p:cNvSpPr txBox="1"/>
          <p:nvPr/>
        </p:nvSpPr>
        <p:spPr>
          <a:xfrm>
            <a:off x="1294258" y="3728510"/>
            <a:ext cx="5685039"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7/1/24: 2nd payment</a:t>
            </a:r>
          </a:p>
        </p:txBody>
      </p:sp>
      <p:graphicFrame>
        <p:nvGraphicFramePr>
          <p:cNvPr id="5" name="Table 4">
            <a:extLst>
              <a:ext uri="{FF2B5EF4-FFF2-40B4-BE49-F238E27FC236}">
                <a16:creationId xmlns:a16="http://schemas.microsoft.com/office/drawing/2014/main" id="{900BB4FD-7E09-D57B-25F0-03635CAB5D54}"/>
              </a:ext>
            </a:extLst>
          </p:cNvPr>
          <p:cNvGraphicFramePr>
            <a:graphicFrameLocks noGrp="1"/>
          </p:cNvGraphicFramePr>
          <p:nvPr/>
        </p:nvGraphicFramePr>
        <p:xfrm>
          <a:off x="1294258" y="207885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Amortization Expense</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$9,712</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Accumulated Amortization</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$9,712</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graphicFrame>
        <p:nvGraphicFramePr>
          <p:cNvPr id="6" name="Table 5">
            <a:extLst>
              <a:ext uri="{FF2B5EF4-FFF2-40B4-BE49-F238E27FC236}">
                <a16:creationId xmlns:a16="http://schemas.microsoft.com/office/drawing/2014/main" id="{9F2DDC88-C560-B849-DAA2-30FC43FC1F62}"/>
              </a:ext>
            </a:extLst>
          </p:cNvPr>
          <p:cNvGraphicFramePr>
            <a:graphicFrameLocks noGrp="1"/>
          </p:cNvGraphicFramePr>
          <p:nvPr/>
        </p:nvGraphicFramePr>
        <p:xfrm>
          <a:off x="1294258" y="4190175"/>
          <a:ext cx="9603482" cy="1569348"/>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SBITA Liability</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$9,426</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Interest Expense</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cs typeface="Calibri" panose="020F0502020204030204" pitchFamily="34" charset="0"/>
                        </a:rPr>
                        <a:t>   $574</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732180039"/>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Cash</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Tree>
    <p:extLst>
      <p:ext uri="{BB962C8B-B14F-4D97-AF65-F5344CB8AC3E}">
        <p14:creationId xmlns:p14="http://schemas.microsoft.com/office/powerpoint/2010/main" val="1834581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a:lstStyle/>
          <a:p>
            <a:r>
              <a:rPr lang="en-US" b="1"/>
              <a:t>Journal entries – Full accrual</a:t>
            </a:r>
          </a:p>
        </p:txBody>
      </p:sp>
      <p:sp>
        <p:nvSpPr>
          <p:cNvPr id="5" name="Slide Number Placeholder 26">
            <a:extLst>
              <a:ext uri="{FF2B5EF4-FFF2-40B4-BE49-F238E27FC236}">
                <a16:creationId xmlns:a16="http://schemas.microsoft.com/office/drawing/2014/main" id="{FE389D72-E755-D10D-1BEA-F3F9FAC5CF48}"/>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34</a:t>
            </a:fld>
            <a:endParaRPr lang="en-US"/>
          </a:p>
        </p:txBody>
      </p:sp>
      <p:sp>
        <p:nvSpPr>
          <p:cNvPr id="9" name="TextBox 8">
            <a:extLst>
              <a:ext uri="{FF2B5EF4-FFF2-40B4-BE49-F238E27FC236}">
                <a16:creationId xmlns:a16="http://schemas.microsoft.com/office/drawing/2014/main" id="{CDF25991-4496-AB0C-F9A5-EC2C7469CFA0}"/>
              </a:ext>
            </a:extLst>
          </p:cNvPr>
          <p:cNvSpPr txBox="1"/>
          <p:nvPr/>
        </p:nvSpPr>
        <p:spPr>
          <a:xfrm>
            <a:off x="1294258" y="1617190"/>
            <a:ext cx="4957251"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6/30/25: Year 2 asset amortization</a:t>
            </a:r>
          </a:p>
        </p:txBody>
      </p:sp>
      <p:sp>
        <p:nvSpPr>
          <p:cNvPr id="10" name="TextBox 9">
            <a:extLst>
              <a:ext uri="{FF2B5EF4-FFF2-40B4-BE49-F238E27FC236}">
                <a16:creationId xmlns:a16="http://schemas.microsoft.com/office/drawing/2014/main" id="{8CE33BF7-557F-0C90-58D1-F9FCE3CF339A}"/>
              </a:ext>
            </a:extLst>
          </p:cNvPr>
          <p:cNvSpPr txBox="1"/>
          <p:nvPr/>
        </p:nvSpPr>
        <p:spPr>
          <a:xfrm>
            <a:off x="1294258" y="3728510"/>
            <a:ext cx="5685039"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7/1/25: 3rd payment</a:t>
            </a:r>
          </a:p>
        </p:txBody>
      </p:sp>
      <p:graphicFrame>
        <p:nvGraphicFramePr>
          <p:cNvPr id="3" name="Table 2">
            <a:extLst>
              <a:ext uri="{FF2B5EF4-FFF2-40B4-BE49-F238E27FC236}">
                <a16:creationId xmlns:a16="http://schemas.microsoft.com/office/drawing/2014/main" id="{27DBBBE1-F1B9-7692-D0BB-2A5E18E3D608}"/>
              </a:ext>
            </a:extLst>
          </p:cNvPr>
          <p:cNvGraphicFramePr>
            <a:graphicFrameLocks noGrp="1"/>
          </p:cNvGraphicFramePr>
          <p:nvPr/>
        </p:nvGraphicFramePr>
        <p:xfrm>
          <a:off x="1294259" y="207885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Amortization Expense</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$9,712</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Accumulated Amortization</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$9,712</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graphicFrame>
        <p:nvGraphicFramePr>
          <p:cNvPr id="4" name="Table 3">
            <a:extLst>
              <a:ext uri="{FF2B5EF4-FFF2-40B4-BE49-F238E27FC236}">
                <a16:creationId xmlns:a16="http://schemas.microsoft.com/office/drawing/2014/main" id="{89760836-54C4-6B6D-60F8-1E5AA6111F3E}"/>
              </a:ext>
            </a:extLst>
          </p:cNvPr>
          <p:cNvGraphicFramePr>
            <a:graphicFrameLocks noGrp="1"/>
          </p:cNvGraphicFramePr>
          <p:nvPr/>
        </p:nvGraphicFramePr>
        <p:xfrm>
          <a:off x="1294259" y="4190175"/>
          <a:ext cx="9603482" cy="1569348"/>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SBITA Liability</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$9,709</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Interest Expense</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cs typeface="Calibri" panose="020F0502020204030204" pitchFamily="34" charset="0"/>
                        </a:rPr>
                        <a:t>   $291</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732180039"/>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Cash</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Tree>
    <p:extLst>
      <p:ext uri="{BB962C8B-B14F-4D97-AF65-F5344CB8AC3E}">
        <p14:creationId xmlns:p14="http://schemas.microsoft.com/office/powerpoint/2010/main" val="2072554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a:lstStyle/>
          <a:p>
            <a:r>
              <a:rPr lang="en-US" b="1"/>
              <a:t>Journal entries – Full accrual</a:t>
            </a:r>
          </a:p>
        </p:txBody>
      </p:sp>
      <p:sp>
        <p:nvSpPr>
          <p:cNvPr id="5" name="Slide Number Placeholder 26">
            <a:extLst>
              <a:ext uri="{FF2B5EF4-FFF2-40B4-BE49-F238E27FC236}">
                <a16:creationId xmlns:a16="http://schemas.microsoft.com/office/drawing/2014/main" id="{BC680FAC-7CE2-F7ED-5915-EDE16E9913BE}"/>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35</a:t>
            </a:fld>
            <a:endParaRPr lang="en-US"/>
          </a:p>
        </p:txBody>
      </p:sp>
      <p:sp>
        <p:nvSpPr>
          <p:cNvPr id="9" name="TextBox 8">
            <a:extLst>
              <a:ext uri="{FF2B5EF4-FFF2-40B4-BE49-F238E27FC236}">
                <a16:creationId xmlns:a16="http://schemas.microsoft.com/office/drawing/2014/main" id="{CDF25991-4496-AB0C-F9A5-EC2C7469CFA0}"/>
              </a:ext>
            </a:extLst>
          </p:cNvPr>
          <p:cNvSpPr txBox="1"/>
          <p:nvPr/>
        </p:nvSpPr>
        <p:spPr>
          <a:xfrm>
            <a:off x="1294259" y="1617190"/>
            <a:ext cx="5209178"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6/30/26: Year 3 asset amortization</a:t>
            </a:r>
          </a:p>
        </p:txBody>
      </p:sp>
      <p:sp>
        <p:nvSpPr>
          <p:cNvPr id="10" name="TextBox 9">
            <a:extLst>
              <a:ext uri="{FF2B5EF4-FFF2-40B4-BE49-F238E27FC236}">
                <a16:creationId xmlns:a16="http://schemas.microsoft.com/office/drawing/2014/main" id="{8CE33BF7-557F-0C90-58D1-F9FCE3CF339A}"/>
              </a:ext>
            </a:extLst>
          </p:cNvPr>
          <p:cNvSpPr txBox="1"/>
          <p:nvPr/>
        </p:nvSpPr>
        <p:spPr>
          <a:xfrm>
            <a:off x="1294258" y="3728510"/>
            <a:ext cx="5685039"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6/30/26: Remove SBITA asset</a:t>
            </a:r>
          </a:p>
        </p:txBody>
      </p:sp>
      <p:graphicFrame>
        <p:nvGraphicFramePr>
          <p:cNvPr id="3" name="Table 2">
            <a:extLst>
              <a:ext uri="{FF2B5EF4-FFF2-40B4-BE49-F238E27FC236}">
                <a16:creationId xmlns:a16="http://schemas.microsoft.com/office/drawing/2014/main" id="{183B9384-10E9-7538-7B4B-A72E5D62B79E}"/>
              </a:ext>
            </a:extLst>
          </p:cNvPr>
          <p:cNvGraphicFramePr>
            <a:graphicFrameLocks noGrp="1"/>
          </p:cNvGraphicFramePr>
          <p:nvPr/>
        </p:nvGraphicFramePr>
        <p:xfrm>
          <a:off x="1294259" y="207885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Amortization Expense</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$9,712</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Accumulated Amortization</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$9,712</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graphicFrame>
        <p:nvGraphicFramePr>
          <p:cNvPr id="4" name="Table 3">
            <a:extLst>
              <a:ext uri="{FF2B5EF4-FFF2-40B4-BE49-F238E27FC236}">
                <a16:creationId xmlns:a16="http://schemas.microsoft.com/office/drawing/2014/main" id="{C2841558-B514-21EF-F387-BDBEF92C948B}"/>
              </a:ext>
            </a:extLst>
          </p:cNvPr>
          <p:cNvGraphicFramePr>
            <a:graphicFrameLocks noGrp="1"/>
          </p:cNvGraphicFramePr>
          <p:nvPr/>
        </p:nvGraphicFramePr>
        <p:xfrm>
          <a:off x="1294259" y="419017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Calibri" panose="020F0502020204030204" pitchFamily="34" charset="0"/>
                          <a:cs typeface="Calibri" panose="020F0502020204030204" pitchFamily="34" charset="0"/>
                        </a:rPr>
                        <a:t>  Accumulated Amortization</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$29,135</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SBITA asset</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$29,135</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Tree>
    <p:extLst>
      <p:ext uri="{BB962C8B-B14F-4D97-AF65-F5344CB8AC3E}">
        <p14:creationId xmlns:p14="http://schemas.microsoft.com/office/powerpoint/2010/main" val="3673430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a:lstStyle/>
          <a:p>
            <a:r>
              <a:rPr lang="en-US" b="1"/>
              <a:t>Journal entries – Modified accrual</a:t>
            </a:r>
          </a:p>
        </p:txBody>
      </p:sp>
      <p:sp>
        <p:nvSpPr>
          <p:cNvPr id="5" name="Slide Number Placeholder 26">
            <a:extLst>
              <a:ext uri="{FF2B5EF4-FFF2-40B4-BE49-F238E27FC236}">
                <a16:creationId xmlns:a16="http://schemas.microsoft.com/office/drawing/2014/main" id="{D7765AC3-5919-3E22-ED87-A469B2F6CC8E}"/>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36</a:t>
            </a:fld>
            <a:endParaRPr lang="en-US"/>
          </a:p>
        </p:txBody>
      </p:sp>
      <p:sp>
        <p:nvSpPr>
          <p:cNvPr id="9" name="TextBox 8">
            <a:extLst>
              <a:ext uri="{FF2B5EF4-FFF2-40B4-BE49-F238E27FC236}">
                <a16:creationId xmlns:a16="http://schemas.microsoft.com/office/drawing/2014/main" id="{CDF25991-4496-AB0C-F9A5-EC2C7469CFA0}"/>
              </a:ext>
            </a:extLst>
          </p:cNvPr>
          <p:cNvSpPr txBox="1"/>
          <p:nvPr/>
        </p:nvSpPr>
        <p:spPr>
          <a:xfrm>
            <a:off x="1294259" y="1617190"/>
            <a:ext cx="4662716"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7/1/23: Implementation</a:t>
            </a:r>
          </a:p>
        </p:txBody>
      </p:sp>
      <p:sp>
        <p:nvSpPr>
          <p:cNvPr id="10" name="TextBox 9">
            <a:extLst>
              <a:ext uri="{FF2B5EF4-FFF2-40B4-BE49-F238E27FC236}">
                <a16:creationId xmlns:a16="http://schemas.microsoft.com/office/drawing/2014/main" id="{8CE33BF7-557F-0C90-58D1-F9FCE3CF339A}"/>
              </a:ext>
            </a:extLst>
          </p:cNvPr>
          <p:cNvSpPr txBox="1"/>
          <p:nvPr/>
        </p:nvSpPr>
        <p:spPr>
          <a:xfrm>
            <a:off x="1294258" y="3728510"/>
            <a:ext cx="5685039"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7/1/23: 1st payment – software</a:t>
            </a:r>
          </a:p>
        </p:txBody>
      </p:sp>
      <p:graphicFrame>
        <p:nvGraphicFramePr>
          <p:cNvPr id="3" name="Table 2">
            <a:extLst>
              <a:ext uri="{FF2B5EF4-FFF2-40B4-BE49-F238E27FC236}">
                <a16:creationId xmlns:a16="http://schemas.microsoft.com/office/drawing/2014/main" id="{5C60B02E-DF17-D71A-CF5E-95436D416015}"/>
              </a:ext>
            </a:extLst>
          </p:cNvPr>
          <p:cNvGraphicFramePr>
            <a:graphicFrameLocks noGrp="1"/>
          </p:cNvGraphicFramePr>
          <p:nvPr/>
        </p:nvGraphicFramePr>
        <p:xfrm>
          <a:off x="1294259" y="207885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Capital Outlay</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$29,135</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Other Financing Source</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$29,135</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graphicFrame>
        <p:nvGraphicFramePr>
          <p:cNvPr id="4" name="Table 3">
            <a:extLst>
              <a:ext uri="{FF2B5EF4-FFF2-40B4-BE49-F238E27FC236}">
                <a16:creationId xmlns:a16="http://schemas.microsoft.com/office/drawing/2014/main" id="{D9C460B9-F93E-2DD1-D554-2665A5589F50}"/>
              </a:ext>
            </a:extLst>
          </p:cNvPr>
          <p:cNvGraphicFramePr>
            <a:graphicFrameLocks noGrp="1"/>
          </p:cNvGraphicFramePr>
          <p:nvPr/>
        </p:nvGraphicFramePr>
        <p:xfrm>
          <a:off x="1294259" y="4190175"/>
          <a:ext cx="9603482" cy="1569348"/>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Debt Service – Principal</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Debt Service – Interest</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cs typeface="Calibri" panose="020F0502020204030204" pitchFamily="34" charset="0"/>
                        </a:rPr>
                        <a:t>          $0</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732180039"/>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Cash</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Tree>
    <p:extLst>
      <p:ext uri="{BB962C8B-B14F-4D97-AF65-F5344CB8AC3E}">
        <p14:creationId xmlns:p14="http://schemas.microsoft.com/office/powerpoint/2010/main" val="313819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a:lstStyle/>
          <a:p>
            <a:r>
              <a:rPr lang="en-US" b="1"/>
              <a:t>Journal entries – Modified accrual</a:t>
            </a:r>
          </a:p>
        </p:txBody>
      </p:sp>
      <p:sp>
        <p:nvSpPr>
          <p:cNvPr id="5" name="Slide Number Placeholder 26">
            <a:extLst>
              <a:ext uri="{FF2B5EF4-FFF2-40B4-BE49-F238E27FC236}">
                <a16:creationId xmlns:a16="http://schemas.microsoft.com/office/drawing/2014/main" id="{7EF970C8-0F1A-9EDB-A31B-476FDD0EAA3F}"/>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37</a:t>
            </a:fld>
            <a:endParaRPr lang="en-US"/>
          </a:p>
        </p:txBody>
      </p:sp>
      <p:sp>
        <p:nvSpPr>
          <p:cNvPr id="9" name="TextBox 8">
            <a:extLst>
              <a:ext uri="{FF2B5EF4-FFF2-40B4-BE49-F238E27FC236}">
                <a16:creationId xmlns:a16="http://schemas.microsoft.com/office/drawing/2014/main" id="{CDF25991-4496-AB0C-F9A5-EC2C7469CFA0}"/>
              </a:ext>
            </a:extLst>
          </p:cNvPr>
          <p:cNvSpPr txBox="1"/>
          <p:nvPr/>
        </p:nvSpPr>
        <p:spPr>
          <a:xfrm>
            <a:off x="1294259" y="1617190"/>
            <a:ext cx="4662716"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7/1/23: 1st payment – taxes</a:t>
            </a:r>
          </a:p>
        </p:txBody>
      </p:sp>
      <p:sp>
        <p:nvSpPr>
          <p:cNvPr id="10" name="TextBox 9">
            <a:extLst>
              <a:ext uri="{FF2B5EF4-FFF2-40B4-BE49-F238E27FC236}">
                <a16:creationId xmlns:a16="http://schemas.microsoft.com/office/drawing/2014/main" id="{8CE33BF7-557F-0C90-58D1-F9FCE3CF339A}"/>
              </a:ext>
            </a:extLst>
          </p:cNvPr>
          <p:cNvSpPr txBox="1"/>
          <p:nvPr/>
        </p:nvSpPr>
        <p:spPr>
          <a:xfrm>
            <a:off x="1294258" y="3728510"/>
            <a:ext cx="5685039"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7/1/23: 1st payment – technical support</a:t>
            </a:r>
          </a:p>
        </p:txBody>
      </p:sp>
      <p:graphicFrame>
        <p:nvGraphicFramePr>
          <p:cNvPr id="3" name="Table 2">
            <a:extLst>
              <a:ext uri="{FF2B5EF4-FFF2-40B4-BE49-F238E27FC236}">
                <a16:creationId xmlns:a16="http://schemas.microsoft.com/office/drawing/2014/main" id="{E1B32288-E56B-325F-30B4-8CDDAC46DA43}"/>
              </a:ext>
            </a:extLst>
          </p:cNvPr>
          <p:cNvGraphicFramePr>
            <a:graphicFrameLocks noGrp="1"/>
          </p:cNvGraphicFramePr>
          <p:nvPr/>
        </p:nvGraphicFramePr>
        <p:xfrm>
          <a:off x="1294259" y="207885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Expenditure</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$820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Cash</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$820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graphicFrame>
        <p:nvGraphicFramePr>
          <p:cNvPr id="4" name="Table 3">
            <a:extLst>
              <a:ext uri="{FF2B5EF4-FFF2-40B4-BE49-F238E27FC236}">
                <a16:creationId xmlns:a16="http://schemas.microsoft.com/office/drawing/2014/main" id="{7856D2D6-E3E2-EFD1-F156-63E873606004}"/>
              </a:ext>
            </a:extLst>
          </p:cNvPr>
          <p:cNvGraphicFramePr>
            <a:graphicFrameLocks noGrp="1"/>
          </p:cNvGraphicFramePr>
          <p:nvPr/>
        </p:nvGraphicFramePr>
        <p:xfrm>
          <a:off x="1294259" y="419017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Expenditure</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cs typeface="Calibri" panose="020F0502020204030204" pitchFamily="34" charset="0"/>
                        </a:rPr>
                        <a:t>$2,000</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732180039"/>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Cash</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$2,000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Tree>
    <p:extLst>
      <p:ext uri="{BB962C8B-B14F-4D97-AF65-F5344CB8AC3E}">
        <p14:creationId xmlns:p14="http://schemas.microsoft.com/office/powerpoint/2010/main" val="993894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a:lstStyle/>
          <a:p>
            <a:r>
              <a:rPr lang="en-US" b="1"/>
              <a:t>Journal entries – Modified accrual</a:t>
            </a:r>
          </a:p>
        </p:txBody>
      </p:sp>
      <p:sp>
        <p:nvSpPr>
          <p:cNvPr id="5" name="Slide Number Placeholder 26">
            <a:extLst>
              <a:ext uri="{FF2B5EF4-FFF2-40B4-BE49-F238E27FC236}">
                <a16:creationId xmlns:a16="http://schemas.microsoft.com/office/drawing/2014/main" id="{8E7B362A-9A48-1F9B-2B2F-6A2FE12E8DC8}"/>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38</a:t>
            </a:fld>
            <a:endParaRPr lang="en-US"/>
          </a:p>
        </p:txBody>
      </p:sp>
      <p:sp>
        <p:nvSpPr>
          <p:cNvPr id="9" name="TextBox 8">
            <a:extLst>
              <a:ext uri="{FF2B5EF4-FFF2-40B4-BE49-F238E27FC236}">
                <a16:creationId xmlns:a16="http://schemas.microsoft.com/office/drawing/2014/main" id="{CDF25991-4496-AB0C-F9A5-EC2C7469CFA0}"/>
              </a:ext>
            </a:extLst>
          </p:cNvPr>
          <p:cNvSpPr txBox="1"/>
          <p:nvPr/>
        </p:nvSpPr>
        <p:spPr>
          <a:xfrm>
            <a:off x="1294259" y="1617190"/>
            <a:ext cx="4662716"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7/1/24: 2nd payment</a:t>
            </a:r>
          </a:p>
        </p:txBody>
      </p:sp>
      <p:sp>
        <p:nvSpPr>
          <p:cNvPr id="10" name="TextBox 9">
            <a:extLst>
              <a:ext uri="{FF2B5EF4-FFF2-40B4-BE49-F238E27FC236}">
                <a16:creationId xmlns:a16="http://schemas.microsoft.com/office/drawing/2014/main" id="{8CE33BF7-557F-0C90-58D1-F9FCE3CF339A}"/>
              </a:ext>
            </a:extLst>
          </p:cNvPr>
          <p:cNvSpPr txBox="1"/>
          <p:nvPr/>
        </p:nvSpPr>
        <p:spPr>
          <a:xfrm>
            <a:off x="1294258" y="3875291"/>
            <a:ext cx="5685039"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7/1/25: 3rd payment</a:t>
            </a:r>
          </a:p>
        </p:txBody>
      </p:sp>
      <p:graphicFrame>
        <p:nvGraphicFramePr>
          <p:cNvPr id="3" name="Table 2">
            <a:extLst>
              <a:ext uri="{FF2B5EF4-FFF2-40B4-BE49-F238E27FC236}">
                <a16:creationId xmlns:a16="http://schemas.microsoft.com/office/drawing/2014/main" id="{A58D3878-1202-21A2-EFF8-74BA78EBA16B}"/>
              </a:ext>
            </a:extLst>
          </p:cNvPr>
          <p:cNvGraphicFramePr>
            <a:graphicFrameLocks noGrp="1"/>
          </p:cNvGraphicFramePr>
          <p:nvPr/>
        </p:nvGraphicFramePr>
        <p:xfrm>
          <a:off x="1294259" y="2076983"/>
          <a:ext cx="9603482" cy="1569348"/>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Debt Service – Principal</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$9,426</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Debt Service – Interest</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cs typeface="Calibri" panose="020F0502020204030204" pitchFamily="34" charset="0"/>
                        </a:rPr>
                        <a:t>   $574</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732180039"/>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Cash</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graphicFrame>
        <p:nvGraphicFramePr>
          <p:cNvPr id="4" name="Table 3">
            <a:extLst>
              <a:ext uri="{FF2B5EF4-FFF2-40B4-BE49-F238E27FC236}">
                <a16:creationId xmlns:a16="http://schemas.microsoft.com/office/drawing/2014/main" id="{5C9085C1-40BE-5974-AEB4-37A7B0CCA3D9}"/>
              </a:ext>
            </a:extLst>
          </p:cNvPr>
          <p:cNvGraphicFramePr>
            <a:graphicFrameLocks noGrp="1"/>
          </p:cNvGraphicFramePr>
          <p:nvPr/>
        </p:nvGraphicFramePr>
        <p:xfrm>
          <a:off x="1294259" y="4336956"/>
          <a:ext cx="9603482" cy="1569348"/>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Debt Service – Principal</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$9,709</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Debt Service – Interest</a:t>
                      </a:r>
                    </a:p>
                  </a:txBody>
                  <a:tcPr marL="9525" marR="9525" marT="9525" marB="0" anchor="b"/>
                </a:tc>
                <a:tc>
                  <a:txBody>
                    <a:bodyPr/>
                    <a:lstStyle/>
                    <a:p>
                      <a:pPr algn="ctr" fontAlgn="b"/>
                      <a:r>
                        <a:rPr lang="en-US" sz="2400" b="0" i="0" u="none" strike="noStrike">
                          <a:solidFill>
                            <a:srgbClr val="000000"/>
                          </a:solidFill>
                          <a:effectLst/>
                          <a:latin typeface="Calibri" panose="020F0502020204030204" pitchFamily="34" charset="0"/>
                          <a:cs typeface="Calibri" panose="020F0502020204030204" pitchFamily="34" charset="0"/>
                        </a:rPr>
                        <a:t>   $291</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732180039"/>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Cash</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Tree>
    <p:extLst>
      <p:ext uri="{BB962C8B-B14F-4D97-AF65-F5344CB8AC3E}">
        <p14:creationId xmlns:p14="http://schemas.microsoft.com/office/powerpoint/2010/main" val="302551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2752531"/>
            <a:ext cx="5442169" cy="2740991"/>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6">
            <a:extLst>
              <a:ext uri="{FF2B5EF4-FFF2-40B4-BE49-F238E27FC236}">
                <a16:creationId xmlns:a16="http://schemas.microsoft.com/office/drawing/2014/main" id="{1146BE59-6594-6A97-291F-055B7EF38C2A}"/>
              </a:ext>
            </a:extLst>
          </p:cNvPr>
          <p:cNvSpPr>
            <a:spLocks noGrp="1"/>
          </p:cNvSpPr>
          <p:nvPr>
            <p:ph idx="1"/>
          </p:nvPr>
        </p:nvSpPr>
        <p:spPr>
          <a:xfrm>
            <a:off x="457200" y="1414463"/>
            <a:ext cx="5784850" cy="2014537"/>
          </a:xfrm>
        </p:spPr>
        <p:txBody>
          <a:bodyPr/>
          <a:lstStyle/>
          <a:p>
            <a:pPr marL="109728" indent="0">
              <a:spcAft>
                <a:spcPts val="600"/>
              </a:spcAft>
              <a:buNone/>
            </a:pPr>
            <a:r>
              <a:rPr lang="en-US"/>
              <a:t>The government signs a 3-year contract for budgeting software for 7/1/2023 to 6/30/2026. The government pays $30,000 for all three years at the beginning of the term. The government’s FYE is 6/30.</a:t>
            </a:r>
          </a:p>
        </p:txBody>
      </p:sp>
      <p:sp>
        <p:nvSpPr>
          <p:cNvPr id="11" name="Content Placeholder 10">
            <a:extLst>
              <a:ext uri="{FF2B5EF4-FFF2-40B4-BE49-F238E27FC236}">
                <a16:creationId xmlns:a16="http://schemas.microsoft.com/office/drawing/2014/main" id="{DEADCC33-93B7-1107-AF1A-45241DAB0CD6}"/>
              </a:ext>
            </a:extLst>
          </p:cNvPr>
          <p:cNvSpPr>
            <a:spLocks noGrp="1"/>
          </p:cNvSpPr>
          <p:nvPr>
            <p:ph idx="13"/>
          </p:nvPr>
        </p:nvSpPr>
        <p:spPr>
          <a:xfrm>
            <a:off x="457200" y="404035"/>
            <a:ext cx="5784113" cy="829339"/>
          </a:xfrm>
        </p:spPr>
        <p:txBody>
          <a:bodyPr/>
          <a:lstStyle/>
          <a:p>
            <a:r>
              <a:rPr lang="en-US" sz="3600"/>
              <a:t>GAAP-basis scenario</a:t>
            </a:r>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a:xfrm>
            <a:off x="7069137" y="2817846"/>
            <a:ext cx="5122863" cy="2381218"/>
          </a:xfrm>
        </p:spPr>
        <p:txBody>
          <a:bodyPr/>
          <a:lstStyle/>
          <a:p>
            <a:pPr algn="ctr"/>
            <a:r>
              <a:rPr lang="en-US"/>
              <a:t>GAAP accounting example: Prepaid SBITA</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39</a:t>
            </a:fld>
            <a:endParaRPr lang="en-US"/>
          </a:p>
        </p:txBody>
      </p:sp>
      <p:sp>
        <p:nvSpPr>
          <p:cNvPr id="2" name="Rectangle 1">
            <a:extLst>
              <a:ext uri="{FF2B5EF4-FFF2-40B4-BE49-F238E27FC236}">
                <a16:creationId xmlns:a16="http://schemas.microsoft.com/office/drawing/2014/main" id="{46C943B0-E3E7-8303-B8A8-4991D1D7F12A}"/>
              </a:ext>
            </a:extLst>
          </p:cNvPr>
          <p:cNvSpPr/>
          <p:nvPr/>
        </p:nvSpPr>
        <p:spPr>
          <a:xfrm>
            <a:off x="6749830" y="1"/>
            <a:ext cx="5442169" cy="2770254"/>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723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E1CA27B-4E62-1B26-6674-46BE93C98C63}"/>
              </a:ext>
            </a:extLst>
          </p:cNvPr>
          <p:cNvSpPr>
            <a:spLocks noGrp="1"/>
          </p:cNvSpPr>
          <p:nvPr>
            <p:ph idx="1"/>
          </p:nvPr>
        </p:nvSpPr>
        <p:spPr>
          <a:xfrm>
            <a:off x="5810250" y="1904999"/>
            <a:ext cx="5719446" cy="3915939"/>
          </a:xfrm>
        </p:spPr>
        <p:txBody>
          <a:bodyPr/>
          <a:lstStyle/>
          <a:p>
            <a:pPr marL="109728" indent="0">
              <a:spcBef>
                <a:spcPts val="0"/>
              </a:spcBef>
              <a:spcAft>
                <a:spcPts val="3000"/>
              </a:spcAft>
              <a:buNone/>
            </a:pPr>
            <a:r>
              <a:rPr lang="en-US"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Both BARS codes 367 (Contributions and Donations from Nongovernmental </a:t>
            </a:r>
            <a:r>
              <a:rPr lang="en-US" kern="0">
                <a:solidFill>
                  <a:srgbClr val="000000"/>
                </a:solidFill>
                <a:ea typeface="Times New Roman" panose="02020603050405020304" pitchFamily="18" charset="0"/>
              </a:rPr>
              <a:t>S</a:t>
            </a:r>
            <a:r>
              <a:rPr lang="en-US"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ources) and 345.81 referenced RCW 82.02.020. </a:t>
            </a:r>
          </a:p>
          <a:p>
            <a:pPr>
              <a:spcBef>
                <a:spcPts val="0"/>
              </a:spcBef>
              <a:spcAft>
                <a:spcPts val="1200"/>
              </a:spcAft>
            </a:pPr>
            <a:r>
              <a:rPr lang="en-US" sz="2400" kern="0">
                <a:solidFill>
                  <a:srgbClr val="000000"/>
                </a:solidFill>
                <a:ea typeface="Times New Roman" panose="02020603050405020304" pitchFamily="18" charset="0"/>
              </a:rPr>
              <a:t>Removed reference to RCW 82.02.020 from BARS 367</a:t>
            </a:r>
          </a:p>
          <a:p>
            <a:pPr>
              <a:spcBef>
                <a:spcPts val="0"/>
              </a:spcBef>
              <a:spcAft>
                <a:spcPts val="1200"/>
              </a:spcAft>
            </a:pPr>
            <a:r>
              <a:rPr lang="en-US" kern="0">
                <a:ea typeface="Times New Roman" panose="02020603050405020304" pitchFamily="18" charset="0"/>
              </a:rPr>
              <a:t>Voluntary agreements should be reported in BARS 345.81.</a:t>
            </a:r>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p:txBody>
          <a:bodyPr/>
          <a:lstStyle/>
          <a:p>
            <a:pPr algn="l"/>
            <a:r>
              <a:rPr lang="en-US"/>
              <a:t>BARS codes updates</a:t>
            </a:r>
          </a:p>
        </p:txBody>
      </p:sp>
      <p:sp>
        <p:nvSpPr>
          <p:cNvPr id="10" name="Content Placeholder 7">
            <a:extLst>
              <a:ext uri="{FF2B5EF4-FFF2-40B4-BE49-F238E27FC236}">
                <a16:creationId xmlns:a16="http://schemas.microsoft.com/office/drawing/2014/main" id="{BE6BFF32-8924-DA19-D3F6-385EDD845870}"/>
              </a:ext>
            </a:extLst>
          </p:cNvPr>
          <p:cNvSpPr>
            <a:spLocks noGrp="1"/>
          </p:cNvSpPr>
          <p:nvPr>
            <p:ph idx="13"/>
          </p:nvPr>
        </p:nvSpPr>
        <p:spPr/>
        <p:txBody>
          <a:bodyPr/>
          <a:lstStyle/>
          <a:p>
            <a:r>
              <a:rPr lang="en-US" sz="3600"/>
              <a:t>345.81: Zoning and Subdivision Services</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prstGeom prst="rect">
            <a:avLst/>
          </a:prstGeom>
        </p:spPr>
        <p:txBody>
          <a:bodyPr/>
          <a:lstStyle/>
          <a:p>
            <a:fld id="{9D515F0A-23BA-4FD6-9B05-ED7D67B84540}" type="slidenum">
              <a:rPr lang="en-US" smtClean="0"/>
              <a:pPr/>
              <a:t>4</a:t>
            </a:fld>
            <a:endParaRPr lang="en-US"/>
          </a:p>
        </p:txBody>
      </p:sp>
      <p:sp>
        <p:nvSpPr>
          <p:cNvPr id="3" name="Rectangle 2">
            <a:extLst>
              <a:ext uri="{FF2B5EF4-FFF2-40B4-BE49-F238E27FC236}">
                <a16:creationId xmlns:a16="http://schemas.microsoft.com/office/drawing/2014/main" id="{ED5F5237-3E74-094E-BDF2-63E5EFB55597}"/>
              </a:ext>
            </a:extLst>
          </p:cNvPr>
          <p:cNvSpPr/>
          <p:nvPr/>
        </p:nvSpPr>
        <p:spPr>
          <a:xfrm>
            <a:off x="-1" y="3478206"/>
            <a:ext cx="5460753"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8">
            <a:extLst>
              <a:ext uri="{FF2B5EF4-FFF2-40B4-BE49-F238E27FC236}">
                <a16:creationId xmlns:a16="http://schemas.microsoft.com/office/drawing/2014/main" id="{B73E5C93-63B0-87B0-D3D2-B25172408225}"/>
              </a:ext>
            </a:extLst>
          </p:cNvPr>
          <p:cNvSpPr txBox="1">
            <a:spLocks/>
          </p:cNvSpPr>
          <p:nvPr/>
        </p:nvSpPr>
        <p:spPr>
          <a:xfrm>
            <a:off x="129956" y="3567242"/>
            <a:ext cx="4965405" cy="1632098"/>
          </a:xfrm>
          <a:prstGeom prst="rect">
            <a:avLst/>
          </a:prstGeom>
        </p:spPr>
        <p:txBody>
          <a:bodyPr vert="horz" anchor="t">
            <a:noAutofit/>
            <a:scene3d>
              <a:camera prst="orthographicFront"/>
              <a:lightRig rig="soft" dir="t"/>
            </a:scene3d>
            <a:sp3d prstMaterial="softEdge"/>
          </a:bodyPr>
          <a:lstStyle>
            <a:lvl1pPr algn="r" rtl="0" eaLnBrk="1" latinLnBrk="0" hangingPunct="1">
              <a:spcBef>
                <a:spcPct val="0"/>
              </a:spcBef>
              <a:buNone/>
              <a:defRPr kumimoji="0" sz="5400" b="1" kern="1200" spc="-40" baseline="0">
                <a:solidFill>
                  <a:schemeClr val="bg1"/>
                </a:solidFill>
                <a:effectLst/>
                <a:latin typeface="Calibri" panose="020F0502020204030204" pitchFamily="34" charset="0"/>
                <a:ea typeface="+mj-ea"/>
                <a:cs typeface="Calibri" panose="020F0502020204030204" pitchFamily="34" charset="0"/>
              </a:defRPr>
            </a:lvl1pPr>
            <a:extLst/>
          </a:lstStyle>
          <a:p>
            <a:pPr algn="ctr"/>
            <a:r>
              <a:rPr lang="en-US"/>
              <a:t>BARS codes updates</a:t>
            </a:r>
          </a:p>
        </p:txBody>
      </p:sp>
      <p:pic>
        <p:nvPicPr>
          <p:cNvPr id="16" name="Picture 15" descr="A small wooden house on a map&#10;&#10;Description automatically generated">
            <a:extLst>
              <a:ext uri="{FF2B5EF4-FFF2-40B4-BE49-F238E27FC236}">
                <a16:creationId xmlns:a16="http://schemas.microsoft.com/office/drawing/2014/main" id="{70188A70-E565-D723-B5FC-BCD88F2E6E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38"/>
          <a:stretch/>
        </p:blipFill>
        <p:spPr>
          <a:xfrm>
            <a:off x="0" y="0"/>
            <a:ext cx="5460751" cy="3478910"/>
          </a:xfrm>
          <a:prstGeom prst="rect">
            <a:avLst/>
          </a:prstGeom>
        </p:spPr>
      </p:pic>
      <p:sp>
        <p:nvSpPr>
          <p:cNvPr id="4" name="Rectangle 3">
            <a:extLst>
              <a:ext uri="{FF2B5EF4-FFF2-40B4-BE49-F238E27FC236}">
                <a16:creationId xmlns:a16="http://schemas.microsoft.com/office/drawing/2014/main" id="{80518931-7F63-D349-9997-23B79606F4D0}"/>
              </a:ext>
            </a:extLst>
          </p:cNvPr>
          <p:cNvSpPr/>
          <p:nvPr/>
        </p:nvSpPr>
        <p:spPr>
          <a:xfrm>
            <a:off x="0" y="5485901"/>
            <a:ext cx="5460751" cy="647971"/>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F62"/>
              </a:solidFill>
            </a:endParaRPr>
          </a:p>
        </p:txBody>
      </p:sp>
    </p:spTree>
    <p:extLst>
      <p:ext uri="{BB962C8B-B14F-4D97-AF65-F5344CB8AC3E}">
        <p14:creationId xmlns:p14="http://schemas.microsoft.com/office/powerpoint/2010/main" val="2116253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vert="horz" lIns="91440" tIns="45720" rIns="91440" bIns="45720" anchor="t">
            <a:noAutofit/>
            <a:scene3d>
              <a:camera prst="orthographicFront"/>
              <a:lightRig rig="soft" dir="t"/>
            </a:scene3d>
            <a:sp3d prstMaterial="softEdge"/>
          </a:bodyPr>
          <a:lstStyle/>
          <a:p>
            <a:r>
              <a:rPr lang="en-US" b="1"/>
              <a:t>Prepaid SBITA – Full accrual</a:t>
            </a:r>
          </a:p>
        </p:txBody>
      </p:sp>
      <p:sp>
        <p:nvSpPr>
          <p:cNvPr id="13" name="Slide Number Placeholder 26">
            <a:extLst>
              <a:ext uri="{FF2B5EF4-FFF2-40B4-BE49-F238E27FC236}">
                <a16:creationId xmlns:a16="http://schemas.microsoft.com/office/drawing/2014/main" id="{A0B6EEBA-D052-FDD8-98D8-67718B99A83F}"/>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40</a:t>
            </a:fld>
            <a:endParaRPr lang="en-US"/>
          </a:p>
        </p:txBody>
      </p:sp>
      <p:sp>
        <p:nvSpPr>
          <p:cNvPr id="5" name="TextBox 4">
            <a:extLst>
              <a:ext uri="{FF2B5EF4-FFF2-40B4-BE49-F238E27FC236}">
                <a16:creationId xmlns:a16="http://schemas.microsoft.com/office/drawing/2014/main" id="{AF58016E-4FE6-E653-4A5C-6BE0FD57387D}"/>
              </a:ext>
            </a:extLst>
          </p:cNvPr>
          <p:cNvSpPr txBox="1"/>
          <p:nvPr/>
        </p:nvSpPr>
        <p:spPr>
          <a:xfrm>
            <a:off x="1294259" y="1617190"/>
            <a:ext cx="5685038"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7/1/23: Implementation &amp; full payment</a:t>
            </a:r>
          </a:p>
        </p:txBody>
      </p:sp>
      <p:sp>
        <p:nvSpPr>
          <p:cNvPr id="6" name="TextBox 5">
            <a:extLst>
              <a:ext uri="{FF2B5EF4-FFF2-40B4-BE49-F238E27FC236}">
                <a16:creationId xmlns:a16="http://schemas.microsoft.com/office/drawing/2014/main" id="{807EFA93-EF0A-F5DA-DC44-E354B9731988}"/>
              </a:ext>
            </a:extLst>
          </p:cNvPr>
          <p:cNvSpPr txBox="1"/>
          <p:nvPr/>
        </p:nvSpPr>
        <p:spPr>
          <a:xfrm>
            <a:off x="1294258" y="3728510"/>
            <a:ext cx="5685039"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6/30/24: Year 1 asset amortization</a:t>
            </a:r>
          </a:p>
        </p:txBody>
      </p:sp>
      <p:graphicFrame>
        <p:nvGraphicFramePr>
          <p:cNvPr id="11" name="Table 10">
            <a:extLst>
              <a:ext uri="{FF2B5EF4-FFF2-40B4-BE49-F238E27FC236}">
                <a16:creationId xmlns:a16="http://schemas.microsoft.com/office/drawing/2014/main" id="{0F7CF57C-0477-7B86-EFAE-A648604729E0}"/>
              </a:ext>
            </a:extLst>
          </p:cNvPr>
          <p:cNvGraphicFramePr>
            <a:graphicFrameLocks noGrp="1"/>
          </p:cNvGraphicFramePr>
          <p:nvPr/>
        </p:nvGraphicFramePr>
        <p:xfrm>
          <a:off x="1294259" y="207885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SBITA Asset</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$30,000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Cash</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$30,000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graphicFrame>
        <p:nvGraphicFramePr>
          <p:cNvPr id="12" name="Table 11">
            <a:extLst>
              <a:ext uri="{FF2B5EF4-FFF2-40B4-BE49-F238E27FC236}">
                <a16:creationId xmlns:a16="http://schemas.microsoft.com/office/drawing/2014/main" id="{C86963FB-9EB6-10C1-34DE-6A5187F461B8}"/>
              </a:ext>
            </a:extLst>
          </p:cNvPr>
          <p:cNvGraphicFramePr>
            <a:graphicFrameLocks noGrp="1"/>
          </p:cNvGraphicFramePr>
          <p:nvPr/>
        </p:nvGraphicFramePr>
        <p:xfrm>
          <a:off x="1294259" y="419017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Amortization Expense</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Accumulated Amortization</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Tree>
    <p:extLst>
      <p:ext uri="{BB962C8B-B14F-4D97-AF65-F5344CB8AC3E}">
        <p14:creationId xmlns:p14="http://schemas.microsoft.com/office/powerpoint/2010/main" val="1248536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vert="horz" lIns="91440" tIns="45720" rIns="91440" bIns="45720" anchor="t">
            <a:noAutofit/>
            <a:scene3d>
              <a:camera prst="orthographicFront"/>
              <a:lightRig rig="soft" dir="t"/>
            </a:scene3d>
            <a:sp3d prstMaterial="softEdge"/>
          </a:bodyPr>
          <a:lstStyle/>
          <a:p>
            <a:r>
              <a:rPr lang="en-US" b="1"/>
              <a:t>Prepaid SBITA – Full accrual</a:t>
            </a:r>
          </a:p>
        </p:txBody>
      </p:sp>
      <p:sp>
        <p:nvSpPr>
          <p:cNvPr id="3" name="Slide Number Placeholder 26">
            <a:extLst>
              <a:ext uri="{FF2B5EF4-FFF2-40B4-BE49-F238E27FC236}">
                <a16:creationId xmlns:a16="http://schemas.microsoft.com/office/drawing/2014/main" id="{8369E95D-894C-F84E-19E7-16618F680FAF}"/>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41</a:t>
            </a:fld>
            <a:endParaRPr lang="en-US"/>
          </a:p>
        </p:txBody>
      </p:sp>
      <p:sp>
        <p:nvSpPr>
          <p:cNvPr id="5" name="TextBox 4">
            <a:extLst>
              <a:ext uri="{FF2B5EF4-FFF2-40B4-BE49-F238E27FC236}">
                <a16:creationId xmlns:a16="http://schemas.microsoft.com/office/drawing/2014/main" id="{AF58016E-4FE6-E653-4A5C-6BE0FD57387D}"/>
              </a:ext>
            </a:extLst>
          </p:cNvPr>
          <p:cNvSpPr txBox="1"/>
          <p:nvPr/>
        </p:nvSpPr>
        <p:spPr>
          <a:xfrm>
            <a:off x="1294259" y="1617190"/>
            <a:ext cx="5685038"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6/30/25: Year 2 asset amortization</a:t>
            </a:r>
          </a:p>
        </p:txBody>
      </p:sp>
      <p:sp>
        <p:nvSpPr>
          <p:cNvPr id="6" name="TextBox 5">
            <a:extLst>
              <a:ext uri="{FF2B5EF4-FFF2-40B4-BE49-F238E27FC236}">
                <a16:creationId xmlns:a16="http://schemas.microsoft.com/office/drawing/2014/main" id="{807EFA93-EF0A-F5DA-DC44-E354B9731988}"/>
              </a:ext>
            </a:extLst>
          </p:cNvPr>
          <p:cNvSpPr txBox="1"/>
          <p:nvPr/>
        </p:nvSpPr>
        <p:spPr>
          <a:xfrm>
            <a:off x="1294258" y="3728510"/>
            <a:ext cx="5685039"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6/30/26: Year 3 asset amortization</a:t>
            </a:r>
          </a:p>
        </p:txBody>
      </p:sp>
      <p:graphicFrame>
        <p:nvGraphicFramePr>
          <p:cNvPr id="11" name="Table 10">
            <a:extLst>
              <a:ext uri="{FF2B5EF4-FFF2-40B4-BE49-F238E27FC236}">
                <a16:creationId xmlns:a16="http://schemas.microsoft.com/office/drawing/2014/main" id="{0F7CF57C-0477-7B86-EFAE-A648604729E0}"/>
              </a:ext>
            </a:extLst>
          </p:cNvPr>
          <p:cNvGraphicFramePr>
            <a:graphicFrameLocks noGrp="1"/>
          </p:cNvGraphicFramePr>
          <p:nvPr/>
        </p:nvGraphicFramePr>
        <p:xfrm>
          <a:off x="1294259" y="207885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Amortization Expense</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Accumulated Amortization</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graphicFrame>
        <p:nvGraphicFramePr>
          <p:cNvPr id="12" name="Table 11">
            <a:extLst>
              <a:ext uri="{FF2B5EF4-FFF2-40B4-BE49-F238E27FC236}">
                <a16:creationId xmlns:a16="http://schemas.microsoft.com/office/drawing/2014/main" id="{C86963FB-9EB6-10C1-34DE-6A5187F461B8}"/>
              </a:ext>
            </a:extLst>
          </p:cNvPr>
          <p:cNvGraphicFramePr>
            <a:graphicFrameLocks noGrp="1"/>
          </p:cNvGraphicFramePr>
          <p:nvPr/>
        </p:nvGraphicFramePr>
        <p:xfrm>
          <a:off x="1294259" y="4190175"/>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algn="l" fontAlgn="b"/>
                      <a:r>
                        <a:rPr lang="en-US" sz="2400" b="0" i="0" u="none" strike="noStrike">
                          <a:solidFill>
                            <a:srgbClr val="000000"/>
                          </a:solidFill>
                          <a:effectLst/>
                          <a:latin typeface="Calibri" panose="020F0502020204030204" pitchFamily="34" charset="0"/>
                          <a:cs typeface="Calibri" panose="020F0502020204030204" pitchFamily="34" charset="0"/>
                        </a:rPr>
                        <a:t>  Amortization Expense</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Accumulated Amortization</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$10,000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Tree>
    <p:extLst>
      <p:ext uri="{BB962C8B-B14F-4D97-AF65-F5344CB8AC3E}">
        <p14:creationId xmlns:p14="http://schemas.microsoft.com/office/powerpoint/2010/main" val="3378040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vert="horz" lIns="91440" tIns="45720" rIns="91440" bIns="45720" anchor="t">
            <a:noAutofit/>
            <a:scene3d>
              <a:camera prst="orthographicFront"/>
              <a:lightRig rig="soft" dir="t"/>
            </a:scene3d>
            <a:sp3d prstMaterial="softEdge"/>
          </a:bodyPr>
          <a:lstStyle/>
          <a:p>
            <a:r>
              <a:rPr lang="en-US" b="1"/>
              <a:t>Prepaid SBITA – Full accrual</a:t>
            </a:r>
          </a:p>
        </p:txBody>
      </p:sp>
      <p:sp>
        <p:nvSpPr>
          <p:cNvPr id="4" name="Slide Number Placeholder 26">
            <a:extLst>
              <a:ext uri="{FF2B5EF4-FFF2-40B4-BE49-F238E27FC236}">
                <a16:creationId xmlns:a16="http://schemas.microsoft.com/office/drawing/2014/main" id="{5AA734A7-8CA5-FACD-1C79-0C982CC37B63}"/>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42</a:t>
            </a:fld>
            <a:endParaRPr lang="en-US"/>
          </a:p>
        </p:txBody>
      </p:sp>
      <p:sp>
        <p:nvSpPr>
          <p:cNvPr id="5" name="TextBox 4">
            <a:extLst>
              <a:ext uri="{FF2B5EF4-FFF2-40B4-BE49-F238E27FC236}">
                <a16:creationId xmlns:a16="http://schemas.microsoft.com/office/drawing/2014/main" id="{AF58016E-4FE6-E653-4A5C-6BE0FD57387D}"/>
              </a:ext>
            </a:extLst>
          </p:cNvPr>
          <p:cNvSpPr txBox="1"/>
          <p:nvPr/>
        </p:nvSpPr>
        <p:spPr>
          <a:xfrm>
            <a:off x="1294259" y="2046403"/>
            <a:ext cx="5685038"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6/30/26: Remove SBITA asset</a:t>
            </a:r>
          </a:p>
        </p:txBody>
      </p:sp>
      <p:graphicFrame>
        <p:nvGraphicFramePr>
          <p:cNvPr id="3" name="Table 2">
            <a:extLst>
              <a:ext uri="{FF2B5EF4-FFF2-40B4-BE49-F238E27FC236}">
                <a16:creationId xmlns:a16="http://schemas.microsoft.com/office/drawing/2014/main" id="{501FEB87-2B7E-1E5B-1B89-23D453340638}"/>
              </a:ext>
            </a:extLst>
          </p:cNvPr>
          <p:cNvGraphicFramePr>
            <a:graphicFrameLocks noGrp="1"/>
          </p:cNvGraphicFramePr>
          <p:nvPr/>
        </p:nvGraphicFramePr>
        <p:xfrm>
          <a:off x="1294259" y="2508068"/>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panose="020F0502020204030204" pitchFamily="34" charset="0"/>
                          <a:cs typeface="Calibri" panose="020F0502020204030204" pitchFamily="34" charset="0"/>
                        </a:rPr>
                        <a:t>Debit</a:t>
                      </a:r>
                      <a:endParaRPr lang="en-US" sz="2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b="1" u="none" strike="noStrike">
                          <a:effectLst/>
                          <a:latin typeface="Calibri" panose="020F0502020204030204" pitchFamily="34" charset="0"/>
                          <a:cs typeface="Calibri" panose="020F0502020204030204" pitchFamily="34" charset="0"/>
                        </a:rPr>
                        <a:t>Credit</a:t>
                      </a:r>
                      <a:endParaRPr lang="en-US" sz="24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13959200"/>
                  </a:ext>
                </a:extLst>
              </a:tr>
              <a:tr h="37827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Calibri" panose="020F0502020204030204" pitchFamily="34" charset="0"/>
                          <a:cs typeface="Calibri" panose="020F0502020204030204" pitchFamily="34" charset="0"/>
                        </a:rPr>
                        <a:t>  Accumulated Amortization</a:t>
                      </a: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$30,000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panose="020F0502020204030204" pitchFamily="34" charset="0"/>
                          <a:cs typeface="Calibri" panose="020F0502020204030204" pitchFamily="34" charset="0"/>
                        </a:rPr>
                        <a:t>SBITA Asset</a:t>
                      </a: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$30,000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Tree>
    <p:extLst>
      <p:ext uri="{BB962C8B-B14F-4D97-AF65-F5344CB8AC3E}">
        <p14:creationId xmlns:p14="http://schemas.microsoft.com/office/powerpoint/2010/main" val="1032917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F98-3AD1-4CA0-F1DD-96F525CF9C34}"/>
              </a:ext>
            </a:extLst>
          </p:cNvPr>
          <p:cNvSpPr>
            <a:spLocks noGrp="1"/>
          </p:cNvSpPr>
          <p:nvPr>
            <p:ph type="title"/>
          </p:nvPr>
        </p:nvSpPr>
        <p:spPr>
          <a:xfrm>
            <a:off x="622300" y="558265"/>
            <a:ext cx="10606977" cy="924025"/>
          </a:xfrm>
        </p:spPr>
        <p:txBody>
          <a:bodyPr vert="horz" lIns="91440" tIns="45720" rIns="91440" bIns="45720" anchor="t">
            <a:noAutofit/>
            <a:scene3d>
              <a:camera prst="orthographicFront"/>
              <a:lightRig rig="soft" dir="t"/>
            </a:scene3d>
            <a:sp3d prstMaterial="softEdge"/>
          </a:bodyPr>
          <a:lstStyle/>
          <a:p>
            <a:r>
              <a:rPr lang="en-US" b="1"/>
              <a:t>Prepaid SBITA – Modified accrual</a:t>
            </a:r>
          </a:p>
        </p:txBody>
      </p:sp>
      <p:sp>
        <p:nvSpPr>
          <p:cNvPr id="4" name="Slide Number Placeholder 26">
            <a:extLst>
              <a:ext uri="{FF2B5EF4-FFF2-40B4-BE49-F238E27FC236}">
                <a16:creationId xmlns:a16="http://schemas.microsoft.com/office/drawing/2014/main" id="{5AA734A7-8CA5-FACD-1C79-0C982CC37B63}"/>
              </a:ext>
            </a:extLst>
          </p:cNvPr>
          <p:cNvSpPr>
            <a:spLocks noGrp="1"/>
          </p:cNvSpPr>
          <p:nvPr>
            <p:ph type="sldNum" sz="quarter" idx="12"/>
          </p:nvPr>
        </p:nvSpPr>
        <p:spPr>
          <a:xfrm>
            <a:off x="11529696" y="6407945"/>
            <a:ext cx="487680" cy="365125"/>
          </a:xfr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43</a:t>
            </a:fld>
            <a:endParaRPr lang="en-US"/>
          </a:p>
        </p:txBody>
      </p:sp>
      <p:graphicFrame>
        <p:nvGraphicFramePr>
          <p:cNvPr id="3" name="Table 2">
            <a:extLst>
              <a:ext uri="{FF2B5EF4-FFF2-40B4-BE49-F238E27FC236}">
                <a16:creationId xmlns:a16="http://schemas.microsoft.com/office/drawing/2014/main" id="{501FEB87-2B7E-1E5B-1B89-23D453340638}"/>
              </a:ext>
            </a:extLst>
          </p:cNvPr>
          <p:cNvGraphicFramePr>
            <a:graphicFrameLocks noGrp="1"/>
          </p:cNvGraphicFramePr>
          <p:nvPr/>
        </p:nvGraphicFramePr>
        <p:xfrm>
          <a:off x="1294259" y="2508068"/>
          <a:ext cx="9603482" cy="1191071"/>
        </p:xfrm>
        <a:graphic>
          <a:graphicData uri="http://schemas.openxmlformats.org/drawingml/2006/table">
            <a:tbl>
              <a:tblPr firstRow="1" bandRow="1">
                <a:tableStyleId>{5C22544A-7EE6-4342-B048-85BDC9FD1C3A}</a:tableStyleId>
              </a:tblPr>
              <a:tblGrid>
                <a:gridCol w="5626050">
                  <a:extLst>
                    <a:ext uri="{9D8B030D-6E8A-4147-A177-3AD203B41FA5}">
                      <a16:colId xmlns:a16="http://schemas.microsoft.com/office/drawing/2014/main" val="2315799951"/>
                    </a:ext>
                  </a:extLst>
                </a:gridCol>
                <a:gridCol w="1968551">
                  <a:extLst>
                    <a:ext uri="{9D8B030D-6E8A-4147-A177-3AD203B41FA5}">
                      <a16:colId xmlns:a16="http://schemas.microsoft.com/office/drawing/2014/main" val="4046053296"/>
                    </a:ext>
                  </a:extLst>
                </a:gridCol>
                <a:gridCol w="2008881">
                  <a:extLst>
                    <a:ext uri="{9D8B030D-6E8A-4147-A177-3AD203B41FA5}">
                      <a16:colId xmlns:a16="http://schemas.microsoft.com/office/drawing/2014/main" val="3473354027"/>
                    </a:ext>
                  </a:extLst>
                </a:gridCol>
              </a:tblGrid>
              <a:tr h="378277">
                <a:tc>
                  <a:txBody>
                    <a:bodyPr/>
                    <a:lstStyle/>
                    <a:p>
                      <a:pPr algn="l" fontAlgn="b"/>
                      <a:r>
                        <a:rPr lang="en-US" sz="2400" b="1" i="0" u="none" strike="noStrike">
                          <a:solidFill>
                            <a:schemeClr val="bg1"/>
                          </a:solidFill>
                          <a:effectLst/>
                          <a:latin typeface="Calibri" panose="020F0502020204030204" pitchFamily="34" charset="0"/>
                          <a:cs typeface="Calibri" panose="020F0502020204030204" pitchFamily="34" charset="0"/>
                        </a:rPr>
                        <a:t>  Account</a:t>
                      </a:r>
                    </a:p>
                  </a:txBody>
                  <a:tcPr marL="9525" marR="9525" marT="9525" marB="0" anchor="b"/>
                </a:tc>
                <a:tc>
                  <a:txBody>
                    <a:bodyPr/>
                    <a:lstStyle/>
                    <a:p>
                      <a:pPr algn="ctr" fontAlgn="b"/>
                      <a:r>
                        <a:rPr lang="en-US" sz="2400" b="1" u="none" strike="noStrike">
                          <a:solidFill>
                            <a:schemeClr val="bg1"/>
                          </a:solidFill>
                          <a:effectLst/>
                          <a:latin typeface="Calibri"/>
                          <a:cs typeface="Calibri"/>
                        </a:rPr>
                        <a:t>Debit</a:t>
                      </a:r>
                      <a:endParaRPr lang="en-US" sz="2400" b="1" i="0" u="none" strike="noStrike">
                        <a:solidFill>
                          <a:schemeClr val="bg1"/>
                        </a:solidFill>
                        <a:effectLst/>
                        <a:latin typeface="Calibri"/>
                        <a:cs typeface="Calibri"/>
                      </a:endParaRPr>
                    </a:p>
                  </a:txBody>
                  <a:tcPr marL="9525" marR="9525" marT="9525" marB="0" anchor="b"/>
                </a:tc>
                <a:tc>
                  <a:txBody>
                    <a:bodyPr/>
                    <a:lstStyle/>
                    <a:p>
                      <a:pPr algn="ctr" fontAlgn="b"/>
                      <a:r>
                        <a:rPr lang="en-US" sz="2400" b="1" u="none" strike="noStrike">
                          <a:effectLst/>
                          <a:latin typeface="Calibri"/>
                          <a:cs typeface="Calibri"/>
                        </a:rPr>
                        <a:t>Credit</a:t>
                      </a:r>
                      <a:endParaRPr lang="en-US" sz="2400" b="1" i="0" u="none" strike="noStrike">
                        <a:solidFill>
                          <a:srgbClr val="000000"/>
                        </a:solidFill>
                        <a:effectLst/>
                        <a:latin typeface="Calibri"/>
                        <a:cs typeface="Calibri"/>
                      </a:endParaRPr>
                    </a:p>
                  </a:txBody>
                  <a:tcPr marL="9525" marR="9525" marT="9525" marB="0" anchor="b"/>
                </a:tc>
                <a:extLst>
                  <a:ext uri="{0D108BD9-81ED-4DB2-BD59-A6C34878D82A}">
                    <a16:rowId xmlns:a16="http://schemas.microsoft.com/office/drawing/2014/main" val="3713959200"/>
                  </a:ext>
                </a:extLst>
              </a:tr>
              <a:tr h="378277">
                <a:tc>
                  <a:txBody>
                    <a:bodyPr/>
                    <a:lstStyle/>
                    <a:p>
                      <a:pPr marL="0" marR="0" lvl="0" indent="0" algn="l" rtl="0" eaLnBrk="1" fontAlgn="b" latinLnBrk="0" hangingPunct="1">
                        <a:lnSpc>
                          <a:spcPct val="100000"/>
                        </a:lnSpc>
                        <a:spcBef>
                          <a:spcPts val="0"/>
                        </a:spcBef>
                        <a:spcAft>
                          <a:spcPts val="0"/>
                        </a:spcAft>
                        <a:buClrTx/>
                        <a:buSzTx/>
                        <a:buFontTx/>
                        <a:buNone/>
                      </a:pPr>
                      <a:r>
                        <a:rPr lang="en-US" sz="2400" b="0" i="0" u="none" strike="noStrike">
                          <a:solidFill>
                            <a:srgbClr val="000000"/>
                          </a:solidFill>
                          <a:effectLst/>
                          <a:latin typeface="Calibri"/>
                          <a:cs typeface="Calibri"/>
                        </a:rPr>
                        <a:t> Capital Outlay</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$30,000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a:cs typeface="Calibri"/>
                        </a:rPr>
                        <a:t>                 </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02320046"/>
                  </a:ext>
                </a:extLst>
              </a:tr>
              <a:tr h="434517">
                <a:tc>
                  <a:txBody>
                    <a:bodyPr/>
                    <a:lstStyle/>
                    <a:p>
                      <a:pPr lvl="1" algn="l" fontAlgn="b"/>
                      <a:r>
                        <a:rPr lang="en-US" sz="2400" b="0" i="0" u="none" strike="noStrike">
                          <a:solidFill>
                            <a:srgbClr val="000000"/>
                          </a:solidFill>
                          <a:effectLst/>
                          <a:latin typeface="Calibri"/>
                          <a:cs typeface="Calibri"/>
                        </a:rPr>
                        <a:t>Cash</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400" u="none" strike="noStrike">
                          <a:effectLst/>
                          <a:latin typeface="Calibri" panose="020F0502020204030204" pitchFamily="34" charset="0"/>
                          <a:cs typeface="Calibri" panose="020F0502020204030204" pitchFamily="34" charset="0"/>
                        </a:rPr>
                        <a:t>$30,000</a:t>
                      </a:r>
                      <a:endParaRPr lang="en-US"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64961904"/>
                  </a:ext>
                </a:extLst>
              </a:tr>
            </a:tbl>
          </a:graphicData>
        </a:graphic>
      </p:graphicFrame>
      <p:sp>
        <p:nvSpPr>
          <p:cNvPr id="9" name="TextBox 8">
            <a:extLst>
              <a:ext uri="{FF2B5EF4-FFF2-40B4-BE49-F238E27FC236}">
                <a16:creationId xmlns:a16="http://schemas.microsoft.com/office/drawing/2014/main" id="{CC88274A-5E1A-ADEE-FF32-6E63A69BEABC}"/>
              </a:ext>
            </a:extLst>
          </p:cNvPr>
          <p:cNvSpPr txBox="1"/>
          <p:nvPr/>
        </p:nvSpPr>
        <p:spPr>
          <a:xfrm>
            <a:off x="1294259" y="2046403"/>
            <a:ext cx="5685038" cy="461665"/>
          </a:xfrm>
          <a:prstGeom prst="rect">
            <a:avLst/>
          </a:prstGeom>
          <a:noFill/>
        </p:spPr>
        <p:txBody>
          <a:bodyPr wrap="square" rtlCol="0">
            <a:spAutoFit/>
          </a:bodyPr>
          <a:lstStyle/>
          <a:p>
            <a:pPr marL="109728" indent="0">
              <a:spcAft>
                <a:spcPts val="600"/>
              </a:spcAft>
              <a:buNone/>
            </a:pPr>
            <a:r>
              <a:rPr lang="en-US" sz="2400" b="1">
                <a:latin typeface="Calibri" panose="020F0502020204030204" pitchFamily="34" charset="0"/>
                <a:cs typeface="Calibri" panose="020F0502020204030204" pitchFamily="34" charset="0"/>
              </a:rPr>
              <a:t>7/1/23: Implementation &amp; full payment</a:t>
            </a:r>
          </a:p>
        </p:txBody>
      </p:sp>
    </p:spTree>
    <p:extLst>
      <p:ext uri="{BB962C8B-B14F-4D97-AF65-F5344CB8AC3E}">
        <p14:creationId xmlns:p14="http://schemas.microsoft.com/office/powerpoint/2010/main" val="2752758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6AAE4F-EBA1-F9AE-EAEC-066C92ABF1F6}"/>
              </a:ext>
            </a:extLst>
          </p:cNvPr>
          <p:cNvSpPr/>
          <p:nvPr/>
        </p:nvSpPr>
        <p:spPr>
          <a:xfrm>
            <a:off x="-1" y="3048000"/>
            <a:ext cx="5460753" cy="2445522"/>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0156646-CD81-2A8D-4416-016E5C7D02F5}"/>
              </a:ext>
            </a:extLst>
          </p:cNvPr>
          <p:cNvSpPr>
            <a:spLocks noGrp="1"/>
          </p:cNvSpPr>
          <p:nvPr>
            <p:ph type="title"/>
          </p:nvPr>
        </p:nvSpPr>
        <p:spPr>
          <a:xfrm>
            <a:off x="129956" y="3178628"/>
            <a:ext cx="4965405" cy="2020711"/>
          </a:xfrm>
        </p:spPr>
        <p:txBody>
          <a:bodyPr/>
          <a:lstStyle/>
          <a:p>
            <a:pPr algn="ctr"/>
            <a:r>
              <a:rPr lang="en-US" sz="5400" b="1"/>
              <a:t>PPPs: </a:t>
            </a:r>
            <a:br>
              <a:rPr lang="en-US" sz="5400" b="1"/>
            </a:br>
            <a:r>
              <a:rPr lang="en-US" sz="3600" b="1"/>
              <a:t>Public-private &amp; public-public partnerships</a:t>
            </a:r>
            <a:endParaRPr lang="en-US" sz="5400" b="1"/>
          </a:p>
        </p:txBody>
      </p:sp>
      <p:sp>
        <p:nvSpPr>
          <p:cNvPr id="8" name="Rectangle 7">
            <a:extLst>
              <a:ext uri="{FF2B5EF4-FFF2-40B4-BE49-F238E27FC236}">
                <a16:creationId xmlns:a16="http://schemas.microsoft.com/office/drawing/2014/main" id="{7310C071-BE15-1BAB-01F7-BB3447E2FF74}"/>
              </a:ext>
            </a:extLst>
          </p:cNvPr>
          <p:cNvSpPr/>
          <p:nvPr/>
        </p:nvSpPr>
        <p:spPr>
          <a:xfrm>
            <a:off x="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8807E9-76C1-5EDA-D940-CEFBD0A93E7E}"/>
              </a:ext>
            </a:extLst>
          </p:cNvPr>
          <p:cNvSpPr/>
          <p:nvPr/>
        </p:nvSpPr>
        <p:spPr>
          <a:xfrm>
            <a:off x="0" y="0"/>
            <a:ext cx="5460752" cy="30479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cubes connected to white strings&#10;&#10;Description automatically generated">
            <a:extLst>
              <a:ext uri="{FF2B5EF4-FFF2-40B4-BE49-F238E27FC236}">
                <a16:creationId xmlns:a16="http://schemas.microsoft.com/office/drawing/2014/main" id="{AC731108-A132-AA59-E953-83B2D6081CB8}"/>
              </a:ext>
            </a:extLst>
          </p:cNvPr>
          <p:cNvPicPr>
            <a:picLocks noChangeAspect="1"/>
          </p:cNvPicPr>
          <p:nvPr/>
        </p:nvPicPr>
        <p:blipFill rotWithShape="1">
          <a:blip r:embed="rId3">
            <a:extLst>
              <a:ext uri="{28A0092B-C50C-407E-A947-70E740481C1C}">
                <a14:useLocalDpi xmlns:a14="http://schemas.microsoft.com/office/drawing/2010/main" val="0"/>
              </a:ext>
            </a:extLst>
          </a:blip>
          <a:srcRect l="14097" r="31860"/>
          <a:stretch/>
        </p:blipFill>
        <p:spPr>
          <a:xfrm flipH="1">
            <a:off x="5442169" y="-1"/>
            <a:ext cx="6749830" cy="6133721"/>
          </a:xfrm>
          <a:prstGeom prst="rect">
            <a:avLst/>
          </a:prstGeom>
        </p:spPr>
      </p:pic>
      <p:sp>
        <p:nvSpPr>
          <p:cNvPr id="15" name="Slide Number Placeholder 3">
            <a:extLst>
              <a:ext uri="{FF2B5EF4-FFF2-40B4-BE49-F238E27FC236}">
                <a16:creationId xmlns:a16="http://schemas.microsoft.com/office/drawing/2014/main" id="{4F32352D-B892-EE15-7AE5-830608329E33}"/>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44</a:t>
            </a:fld>
            <a:endParaRPr lang="en-US"/>
          </a:p>
        </p:txBody>
      </p:sp>
    </p:spTree>
    <p:extLst>
      <p:ext uri="{BB962C8B-B14F-4D97-AF65-F5344CB8AC3E}">
        <p14:creationId xmlns:p14="http://schemas.microsoft.com/office/powerpoint/2010/main" val="1452675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spcAft>
                <a:spcPts val="1200"/>
              </a:spcAft>
              <a:buNone/>
            </a:pPr>
            <a:r>
              <a:rPr lang="en-US"/>
              <a:t>“An arrangement in which a government (the transferor) contracts with an operator to provide public services by conveying control of the right to operate or use a nonfinancial asset, such as infrastructure or other capital asset (the underlying PPP asset), for a period of time in an exchange or exchange-like transaction.”</a:t>
            </a:r>
          </a:p>
        </p:txBody>
      </p:sp>
      <p:sp>
        <p:nvSpPr>
          <p:cNvPr id="2" name="Title 1"/>
          <p:cNvSpPr>
            <a:spLocks noGrp="1"/>
          </p:cNvSpPr>
          <p:nvPr>
            <p:ph type="title"/>
          </p:nvPr>
        </p:nvSpPr>
        <p:spPr/>
        <p:txBody>
          <a:bodyPr/>
          <a:lstStyle/>
          <a:p>
            <a:r>
              <a:rPr lang="en-US"/>
              <a:t>PPP Definition</a:t>
            </a:r>
          </a:p>
        </p:txBody>
      </p:sp>
      <p:sp>
        <p:nvSpPr>
          <p:cNvPr id="7" name="Content Placeholder 6">
            <a:extLst>
              <a:ext uri="{FF2B5EF4-FFF2-40B4-BE49-F238E27FC236}">
                <a16:creationId xmlns:a16="http://schemas.microsoft.com/office/drawing/2014/main" id="{E35B9F92-0C93-2F1A-94A3-F9469F419AB0}"/>
              </a:ext>
            </a:extLst>
          </p:cNvPr>
          <p:cNvSpPr>
            <a:spLocks noGrp="1"/>
          </p:cNvSpPr>
          <p:nvPr>
            <p:ph idx="13"/>
          </p:nvPr>
        </p:nvSpPr>
        <p:spPr/>
        <p:txBody>
          <a:bodyPr/>
          <a:lstStyle/>
          <a:p>
            <a:r>
              <a:rPr lang="en-US"/>
              <a:t>What is a PPP?</a:t>
            </a:r>
          </a:p>
        </p:txBody>
      </p:sp>
      <p:sp>
        <p:nvSpPr>
          <p:cNvPr id="8" name="Rectangle 7">
            <a:extLst>
              <a:ext uri="{FF2B5EF4-FFF2-40B4-BE49-F238E27FC236}">
                <a16:creationId xmlns:a16="http://schemas.microsoft.com/office/drawing/2014/main" id="{596FF8D2-B3D5-573D-4355-CC5C5D22C7CF}"/>
              </a:ext>
            </a:extLst>
          </p:cNvPr>
          <p:cNvSpPr/>
          <p:nvPr/>
        </p:nvSpPr>
        <p:spPr>
          <a:xfrm>
            <a:off x="0" y="5485901"/>
            <a:ext cx="5460751" cy="647971"/>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40A8CF-09E1-25C7-D341-DBB779BE3BDF}"/>
              </a:ext>
            </a:extLst>
          </p:cNvPr>
          <p:cNvSpPr/>
          <p:nvPr/>
        </p:nvSpPr>
        <p:spPr>
          <a:xfrm>
            <a:off x="-1" y="3478206"/>
            <a:ext cx="5460753"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8">
            <a:extLst>
              <a:ext uri="{FF2B5EF4-FFF2-40B4-BE49-F238E27FC236}">
                <a16:creationId xmlns:a16="http://schemas.microsoft.com/office/drawing/2014/main" id="{3369CFD6-F28F-047A-E120-11B20C56EA7D}"/>
              </a:ext>
            </a:extLst>
          </p:cNvPr>
          <p:cNvSpPr txBox="1">
            <a:spLocks/>
          </p:cNvSpPr>
          <p:nvPr/>
        </p:nvSpPr>
        <p:spPr>
          <a:xfrm>
            <a:off x="129956" y="3567242"/>
            <a:ext cx="4965405" cy="1632098"/>
          </a:xfrm>
          <a:prstGeom prst="rect">
            <a:avLst/>
          </a:prstGeom>
        </p:spPr>
        <p:txBody>
          <a:bodyPr vert="horz" anchor="t">
            <a:noAutofit/>
            <a:scene3d>
              <a:camera prst="orthographicFront"/>
              <a:lightRig rig="soft" dir="t"/>
            </a:scene3d>
            <a:sp3d prstMaterial="softEdge"/>
          </a:bodyPr>
          <a:lstStyle>
            <a:lvl1pPr algn="r" rtl="0" eaLnBrk="1" latinLnBrk="0" hangingPunct="1">
              <a:spcBef>
                <a:spcPct val="0"/>
              </a:spcBef>
              <a:buNone/>
              <a:defRPr kumimoji="0" sz="5400" b="1" kern="1200" spc="-40" baseline="0">
                <a:solidFill>
                  <a:schemeClr val="bg1"/>
                </a:solidFill>
                <a:effectLst/>
                <a:latin typeface="Calibri" panose="020F0502020204030204" pitchFamily="34" charset="0"/>
                <a:ea typeface="+mj-ea"/>
                <a:cs typeface="Calibri" panose="020F0502020204030204" pitchFamily="34" charset="0"/>
              </a:defRPr>
            </a:lvl1pPr>
            <a:extLst/>
          </a:lstStyle>
          <a:p>
            <a:pPr algn="ctr"/>
            <a:r>
              <a:rPr lang="en-US"/>
              <a:t>Definition: PPP</a:t>
            </a:r>
          </a:p>
        </p:txBody>
      </p:sp>
      <p:pic>
        <p:nvPicPr>
          <p:cNvPr id="13" name="Picture 12" descr="A group of circular objects with question marks&#10;&#10;Description automatically generated">
            <a:extLst>
              <a:ext uri="{FF2B5EF4-FFF2-40B4-BE49-F238E27FC236}">
                <a16:creationId xmlns:a16="http://schemas.microsoft.com/office/drawing/2014/main" id="{2D2A32DF-8B3A-C8D9-3C57-DB57193D0D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49" r="410"/>
          <a:stretch/>
        </p:blipFill>
        <p:spPr>
          <a:xfrm>
            <a:off x="-1" y="0"/>
            <a:ext cx="5460750" cy="3478206"/>
          </a:xfrm>
          <a:prstGeom prst="rect">
            <a:avLst/>
          </a:prstGeom>
        </p:spPr>
      </p:pic>
      <p:sp>
        <p:nvSpPr>
          <p:cNvPr id="14" name="Slide Number Placeholder 3">
            <a:extLst>
              <a:ext uri="{FF2B5EF4-FFF2-40B4-BE49-F238E27FC236}">
                <a16:creationId xmlns:a16="http://schemas.microsoft.com/office/drawing/2014/main" id="{CA92C0F3-E91C-052C-2B6A-D8CA2D605B22}"/>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45</a:t>
            </a:fld>
            <a:endParaRPr lang="en-US"/>
          </a:p>
        </p:txBody>
      </p:sp>
    </p:spTree>
    <p:extLst>
      <p:ext uri="{BB962C8B-B14F-4D97-AF65-F5344CB8AC3E}">
        <p14:creationId xmlns:p14="http://schemas.microsoft.com/office/powerpoint/2010/main" val="2721326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558264"/>
            <a:ext cx="10907396" cy="904775"/>
          </a:xfrm>
        </p:spPr>
        <p:txBody>
          <a:bodyPr/>
          <a:lstStyle/>
          <a:p>
            <a:r>
              <a:rPr lang="en-US" b="1"/>
              <a:t>Visualization of PPP</a:t>
            </a:r>
          </a:p>
        </p:txBody>
      </p:sp>
      <p:sp>
        <p:nvSpPr>
          <p:cNvPr id="25" name="Slide Number Placeholder 3">
            <a:extLst>
              <a:ext uri="{FF2B5EF4-FFF2-40B4-BE49-F238E27FC236}">
                <a16:creationId xmlns:a16="http://schemas.microsoft.com/office/drawing/2014/main" id="{A77BE23D-57B9-6E31-B8A4-130B5399DC44}"/>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46</a:t>
            </a:fld>
            <a:endParaRPr lang="en-US"/>
          </a:p>
        </p:txBody>
      </p:sp>
      <p:grpSp>
        <p:nvGrpSpPr>
          <p:cNvPr id="5" name="Group 4"/>
          <p:cNvGrpSpPr/>
          <p:nvPr/>
        </p:nvGrpSpPr>
        <p:grpSpPr>
          <a:xfrm>
            <a:off x="644481" y="1863743"/>
            <a:ext cx="10903037" cy="3724252"/>
            <a:chOff x="-96039" y="0"/>
            <a:chExt cx="5131177" cy="1340614"/>
          </a:xfrm>
        </p:grpSpPr>
        <p:sp>
          <p:nvSpPr>
            <p:cNvPr id="6" name="Rectangle 5"/>
            <p:cNvSpPr/>
            <p:nvPr/>
          </p:nvSpPr>
          <p:spPr>
            <a:xfrm>
              <a:off x="-96039" y="0"/>
              <a:ext cx="754534" cy="1340614"/>
            </a:xfrm>
            <a:prstGeom prst="rect">
              <a:avLst/>
            </a:prstGeom>
            <a:solidFill>
              <a:srgbClr val="3291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000" b="1">
                  <a:latin typeface="Calibri" panose="020F0502020204030204" pitchFamily="34" charset="0"/>
                  <a:ea typeface="Calibri" panose="020F0502020204030204" pitchFamily="34" charset="0"/>
                  <a:cs typeface="Calibri" panose="020F0502020204030204" pitchFamily="34" charset="0"/>
                </a:rPr>
                <a:t>Government</a:t>
              </a:r>
              <a:br>
                <a:rPr lang="en-US" sz="2000" b="1">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(transferor)</a:t>
              </a:r>
            </a:p>
          </p:txBody>
        </p:sp>
        <p:sp>
          <p:nvSpPr>
            <p:cNvPr id="7" name="Rectangle 6"/>
            <p:cNvSpPr/>
            <p:nvPr/>
          </p:nvSpPr>
          <p:spPr>
            <a:xfrm>
              <a:off x="4280604" y="0"/>
              <a:ext cx="754534" cy="1340485"/>
            </a:xfrm>
            <a:prstGeom prst="rect">
              <a:avLst/>
            </a:prstGeom>
            <a:solidFill>
              <a:srgbClr val="3291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000" b="1">
                  <a:latin typeface="Calibri" panose="020F0502020204030204" pitchFamily="34" charset="0"/>
                  <a:ea typeface="Calibri" panose="020F0502020204030204" pitchFamily="34" charset="0"/>
                  <a:cs typeface="Calibri" panose="020F0502020204030204" pitchFamily="34" charset="0"/>
                </a:rPr>
                <a:t>Government or non-government</a:t>
              </a:r>
              <a:br>
                <a:rPr lang="en-US" sz="2000">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(operator)</a:t>
              </a:r>
            </a:p>
          </p:txBody>
        </p:sp>
        <p:grpSp>
          <p:nvGrpSpPr>
            <p:cNvPr id="8" name="Group 7"/>
            <p:cNvGrpSpPr/>
            <p:nvPr/>
          </p:nvGrpSpPr>
          <p:grpSpPr>
            <a:xfrm>
              <a:off x="781631" y="53706"/>
              <a:ext cx="3409774" cy="401689"/>
              <a:chOff x="-8078" y="267"/>
              <a:chExt cx="3409774" cy="401689"/>
            </a:xfrm>
          </p:grpSpPr>
          <p:grpSp>
            <p:nvGrpSpPr>
              <p:cNvPr id="18" name="Group 17"/>
              <p:cNvGrpSpPr/>
              <p:nvPr/>
            </p:nvGrpSpPr>
            <p:grpSpPr>
              <a:xfrm>
                <a:off x="-8078" y="267"/>
                <a:ext cx="3409774" cy="401689"/>
                <a:chOff x="-8081" y="267"/>
                <a:chExt cx="3411130" cy="402274"/>
              </a:xfrm>
            </p:grpSpPr>
            <p:sp>
              <p:nvSpPr>
                <p:cNvPr id="20" name="Text Box 2"/>
                <p:cNvSpPr txBox="1">
                  <a:spLocks noChangeArrowheads="1"/>
                </p:cNvSpPr>
                <p:nvPr/>
              </p:nvSpPr>
              <p:spPr bwMode="auto">
                <a:xfrm>
                  <a:off x="-8081" y="267"/>
                  <a:ext cx="955675" cy="24892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2000">
                      <a:latin typeface="Calibri" panose="020F0502020204030204" pitchFamily="34" charset="0"/>
                      <a:ea typeface="Calibri" panose="020F0502020204030204" pitchFamily="34" charset="0"/>
                      <a:cs typeface="Times New Roman" panose="02020603050405020304" pitchFamily="18" charset="0"/>
                    </a:rPr>
                    <a:t>Public asset</a:t>
                  </a:r>
                </a:p>
              </p:txBody>
            </p:sp>
            <p:pic>
              <p:nvPicPr>
                <p:cNvPr id="21" name="Picture 20" descr="Bridge Png Transparent Image - Bridge Icon , Free Transparent Clipart -  ClipartKey"/>
                <p:cNvPicPr>
                  <a:picLocks noChangeAspect="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48441" y="201881"/>
                  <a:ext cx="639445" cy="200660"/>
                </a:xfrm>
                <a:prstGeom prst="rect">
                  <a:avLst/>
                </a:prstGeom>
                <a:noFill/>
                <a:ln>
                  <a:noFill/>
                </a:ln>
              </p:spPr>
            </p:pic>
            <p:cxnSp>
              <p:nvCxnSpPr>
                <p:cNvPr id="22" name="Straight Arrow Connector 21"/>
                <p:cNvCxnSpPr/>
                <p:nvPr/>
              </p:nvCxnSpPr>
              <p:spPr>
                <a:xfrm flipV="1">
                  <a:off x="890649" y="248920"/>
                  <a:ext cx="2512400" cy="4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 Box 2"/>
              <p:cNvSpPr txBox="1">
                <a:spLocks noChangeArrowheads="1"/>
              </p:cNvSpPr>
              <p:nvPr/>
            </p:nvSpPr>
            <p:spPr bwMode="auto">
              <a:xfrm>
                <a:off x="849233" y="29688"/>
                <a:ext cx="2477323" cy="2667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600" i="1">
                    <a:latin typeface="Calibri" panose="020F0502020204030204" pitchFamily="34" charset="0"/>
                    <a:ea typeface="Calibri" panose="020F0502020204030204" pitchFamily="34" charset="0"/>
                    <a:cs typeface="Times New Roman" panose="02020603050405020304" pitchFamily="18" charset="0"/>
                  </a:rPr>
                  <a:t>Right to operate the public asset</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oup 8"/>
            <p:cNvGrpSpPr/>
            <p:nvPr/>
          </p:nvGrpSpPr>
          <p:grpSpPr>
            <a:xfrm>
              <a:off x="789709" y="344384"/>
              <a:ext cx="3433730" cy="527904"/>
              <a:chOff x="1" y="0"/>
              <a:chExt cx="3433730" cy="527904"/>
            </a:xfrm>
          </p:grpSpPr>
          <p:cxnSp>
            <p:nvCxnSpPr>
              <p:cNvPr id="14" name="Straight Arrow Connector 13"/>
              <p:cNvCxnSpPr/>
              <p:nvPr/>
            </p:nvCxnSpPr>
            <p:spPr>
              <a:xfrm flipH="1">
                <a:off x="1" y="415377"/>
                <a:ext cx="287976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 Box 2"/>
              <p:cNvSpPr txBox="1">
                <a:spLocks noChangeArrowheads="1"/>
              </p:cNvSpPr>
              <p:nvPr/>
            </p:nvSpPr>
            <p:spPr bwMode="auto">
              <a:xfrm>
                <a:off x="410233" y="178007"/>
                <a:ext cx="2469515" cy="2667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600" i="1">
                    <a:latin typeface="Calibri" panose="020F0502020204030204" pitchFamily="34" charset="0"/>
                    <a:ea typeface="Calibri" panose="020F0502020204030204" pitchFamily="34" charset="0"/>
                    <a:cs typeface="Times New Roman" panose="02020603050405020304" pitchFamily="18" charset="0"/>
                  </a:rPr>
                  <a:t>Agree to provide public services</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2"/>
              <p:cNvSpPr txBox="1">
                <a:spLocks noChangeArrowheads="1"/>
              </p:cNvSpPr>
              <p:nvPr/>
            </p:nvSpPr>
            <p:spPr bwMode="auto">
              <a:xfrm>
                <a:off x="2810878" y="0"/>
                <a:ext cx="622853" cy="27907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2000">
                    <a:latin typeface="Calibri" panose="020F0502020204030204" pitchFamily="34" charset="0"/>
                    <a:ea typeface="Calibri" panose="020F0502020204030204" pitchFamily="34" charset="0"/>
                    <a:cs typeface="Times New Roman" panose="02020603050405020304" pitchFamily="18" charset="0"/>
                  </a:rPr>
                  <a:t>Terms</a:t>
                </a:r>
              </a:p>
            </p:txBody>
          </p:sp>
          <p:pic>
            <p:nvPicPr>
              <p:cNvPr id="17" name="Picture 16" descr="Contract icon Royalty Free Vector Image - VectorStock"/>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t="1" r="13449" b="16814"/>
              <a:stretch/>
            </p:blipFill>
            <p:spPr bwMode="auto">
              <a:xfrm>
                <a:off x="2915394" y="178019"/>
                <a:ext cx="450652" cy="349885"/>
              </a:xfrm>
              <a:prstGeom prst="rect">
                <a:avLst/>
              </a:prstGeom>
              <a:noFill/>
              <a:ln>
                <a:noFill/>
              </a:ln>
              <a:extLst>
                <a:ext uri="{53640926-AAD7-44D8-BBD7-CCE9431645EC}">
                  <a14:shadowObscured xmlns:a14="http://schemas.microsoft.com/office/drawing/2010/main"/>
                </a:ext>
              </a:extLst>
            </p:spPr>
          </p:pic>
        </p:grpSp>
        <p:grpSp>
          <p:nvGrpSpPr>
            <p:cNvPr id="10" name="Group 9"/>
            <p:cNvGrpSpPr/>
            <p:nvPr/>
          </p:nvGrpSpPr>
          <p:grpSpPr>
            <a:xfrm>
              <a:off x="698347" y="1037116"/>
              <a:ext cx="3567336" cy="279073"/>
              <a:chOff x="-97299" y="51461"/>
              <a:chExt cx="3567336" cy="279073"/>
            </a:xfrm>
          </p:grpSpPr>
          <p:cxnSp>
            <p:nvCxnSpPr>
              <p:cNvPr id="11" name="Straight Arrow Connector 10"/>
              <p:cNvCxnSpPr>
                <a:cxnSpLocks/>
                <a:stCxn id="12" idx="1"/>
                <a:endCxn id="13" idx="3"/>
              </p:cNvCxnSpPr>
              <p:nvPr/>
            </p:nvCxnSpPr>
            <p:spPr>
              <a:xfrm flipH="1" flipV="1">
                <a:off x="453704" y="190996"/>
                <a:ext cx="2465330" cy="3"/>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11" descr="Money Bag Icon | Bag icon, Money icons, Money bag tattoo"/>
              <p:cNvPicPr>
                <a:picLocks noChangeAspect="1"/>
              </p:cNvPicPr>
              <p:nvPr/>
            </p:nvPicPr>
            <p:blipFill rotWithShape="1">
              <a:blip r:embed="rId5" cstate="print">
                <a:extLst>
                  <a:ext uri="{28A0092B-C50C-407E-A947-70E740481C1C}">
                    <a14:useLocalDpi xmlns:a14="http://schemas.microsoft.com/office/drawing/2010/main" val="0"/>
                  </a:ext>
                </a:extLst>
              </a:blip>
              <a:stretch/>
            </p:blipFill>
            <p:spPr bwMode="auto">
              <a:xfrm>
                <a:off x="2919034" y="51464"/>
                <a:ext cx="551003" cy="279070"/>
              </a:xfrm>
              <a:prstGeom prst="rect">
                <a:avLst/>
              </a:prstGeom>
              <a:extLst>
                <a:ext uri="{53640926-AAD7-44D8-BBD7-CCE9431645EC}">
                  <a14:shadowObscured xmlns:a14="http://schemas.microsoft.com/office/drawing/2010/main"/>
                </a:ext>
              </a:extLst>
            </p:spPr>
          </p:pic>
          <p:pic>
            <p:nvPicPr>
              <p:cNvPr id="13" name="Picture 12" descr="Money Bag Icon | Bag icon, Money icons, Money bag tattoo"/>
              <p:cNvPicPr>
                <a:picLocks noChangeAspect="1"/>
              </p:cNvPicPr>
              <p:nvPr/>
            </p:nvPicPr>
            <p:blipFill rotWithShape="1">
              <a:blip r:embed="rId5" cstate="print">
                <a:extLst>
                  <a:ext uri="{28A0092B-C50C-407E-A947-70E740481C1C}">
                    <a14:useLocalDpi xmlns:a14="http://schemas.microsoft.com/office/drawing/2010/main" val="0"/>
                  </a:ext>
                </a:extLst>
              </a:blip>
              <a:stretch/>
            </p:blipFill>
            <p:spPr bwMode="auto">
              <a:xfrm>
                <a:off x="-97299" y="51461"/>
                <a:ext cx="551003" cy="279070"/>
              </a:xfrm>
              <a:prstGeom prst="rect">
                <a:avLst/>
              </a:prstGeom>
              <a:extLst>
                <a:ext uri="{53640926-AAD7-44D8-BBD7-CCE9431645EC}">
                  <a14:shadowObscured xmlns:a14="http://schemas.microsoft.com/office/drawing/2010/main"/>
                </a:ext>
              </a:extLst>
            </p:spPr>
          </p:pic>
        </p:grpSp>
      </p:grpSp>
    </p:spTree>
    <p:extLst>
      <p:ext uri="{BB962C8B-B14F-4D97-AF65-F5344CB8AC3E}">
        <p14:creationId xmlns:p14="http://schemas.microsoft.com/office/powerpoint/2010/main" val="1434474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0250" y="2002971"/>
            <a:ext cx="6062436" cy="3817967"/>
          </a:xfrm>
        </p:spPr>
        <p:txBody>
          <a:bodyPr/>
          <a:lstStyle/>
          <a:p>
            <a:pPr marL="0" indent="0">
              <a:spcAft>
                <a:spcPts val="800"/>
              </a:spcAft>
              <a:buNone/>
            </a:pPr>
            <a:r>
              <a:rPr lang="en-US"/>
              <a:t>A special type of PPP that meets these criteria:</a:t>
            </a:r>
          </a:p>
          <a:p>
            <a:pPr>
              <a:spcAft>
                <a:spcPts val="800"/>
              </a:spcAft>
            </a:pPr>
            <a:r>
              <a:rPr lang="en-US"/>
              <a:t>The transferor receives significant consideration.</a:t>
            </a:r>
          </a:p>
          <a:p>
            <a:pPr>
              <a:spcAft>
                <a:spcPts val="800"/>
              </a:spcAft>
            </a:pPr>
            <a:r>
              <a:rPr lang="en-US"/>
              <a:t>The operator is paid by third parties.</a:t>
            </a:r>
          </a:p>
          <a:p>
            <a:pPr>
              <a:spcAft>
                <a:spcPts val="800"/>
              </a:spcAft>
            </a:pPr>
            <a:r>
              <a:rPr lang="en-US"/>
              <a:t>The transferor decides which services are provided, who they are provided to, and the prices/rates that can be charged.</a:t>
            </a:r>
          </a:p>
          <a:p>
            <a:pPr>
              <a:spcAft>
                <a:spcPts val="800"/>
              </a:spcAft>
            </a:pPr>
            <a:r>
              <a:rPr lang="en-US"/>
              <a:t>The transferor is entitled to significant residual interest in the underlying PPP asset.</a:t>
            </a:r>
          </a:p>
        </p:txBody>
      </p:sp>
      <p:sp>
        <p:nvSpPr>
          <p:cNvPr id="2" name="Title 1"/>
          <p:cNvSpPr>
            <a:spLocks noGrp="1"/>
          </p:cNvSpPr>
          <p:nvPr>
            <p:ph type="title"/>
          </p:nvPr>
        </p:nvSpPr>
        <p:spPr/>
        <p:txBody>
          <a:bodyPr/>
          <a:lstStyle/>
          <a:p>
            <a:r>
              <a:rPr lang="en-US"/>
              <a:t>PPP Definition</a:t>
            </a:r>
          </a:p>
        </p:txBody>
      </p:sp>
      <p:sp>
        <p:nvSpPr>
          <p:cNvPr id="7" name="Content Placeholder 6">
            <a:extLst>
              <a:ext uri="{FF2B5EF4-FFF2-40B4-BE49-F238E27FC236}">
                <a16:creationId xmlns:a16="http://schemas.microsoft.com/office/drawing/2014/main" id="{E35B9F92-0C93-2F1A-94A3-F9469F419AB0}"/>
              </a:ext>
            </a:extLst>
          </p:cNvPr>
          <p:cNvSpPr>
            <a:spLocks noGrp="1"/>
          </p:cNvSpPr>
          <p:nvPr>
            <p:ph idx="13"/>
          </p:nvPr>
        </p:nvSpPr>
        <p:spPr>
          <a:xfrm>
            <a:off x="5810249" y="404035"/>
            <a:ext cx="6062435" cy="1482822"/>
          </a:xfrm>
        </p:spPr>
        <p:txBody>
          <a:bodyPr/>
          <a:lstStyle/>
          <a:p>
            <a:r>
              <a:rPr lang="en-US"/>
              <a:t>Service Concession Arrangement (SCA)</a:t>
            </a:r>
          </a:p>
        </p:txBody>
      </p:sp>
      <p:sp>
        <p:nvSpPr>
          <p:cNvPr id="8" name="Rectangle 7">
            <a:extLst>
              <a:ext uri="{FF2B5EF4-FFF2-40B4-BE49-F238E27FC236}">
                <a16:creationId xmlns:a16="http://schemas.microsoft.com/office/drawing/2014/main" id="{596FF8D2-B3D5-573D-4355-CC5C5D22C7CF}"/>
              </a:ext>
            </a:extLst>
          </p:cNvPr>
          <p:cNvSpPr/>
          <p:nvPr/>
        </p:nvSpPr>
        <p:spPr>
          <a:xfrm>
            <a:off x="0" y="5485901"/>
            <a:ext cx="5460751" cy="647971"/>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40A8CF-09E1-25C7-D341-DBB779BE3BDF}"/>
              </a:ext>
            </a:extLst>
          </p:cNvPr>
          <p:cNvSpPr/>
          <p:nvPr/>
        </p:nvSpPr>
        <p:spPr>
          <a:xfrm>
            <a:off x="-1" y="3478206"/>
            <a:ext cx="5460753"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8">
            <a:extLst>
              <a:ext uri="{FF2B5EF4-FFF2-40B4-BE49-F238E27FC236}">
                <a16:creationId xmlns:a16="http://schemas.microsoft.com/office/drawing/2014/main" id="{3369CFD6-F28F-047A-E120-11B20C56EA7D}"/>
              </a:ext>
            </a:extLst>
          </p:cNvPr>
          <p:cNvSpPr txBox="1">
            <a:spLocks/>
          </p:cNvSpPr>
          <p:nvPr/>
        </p:nvSpPr>
        <p:spPr>
          <a:xfrm>
            <a:off x="129956" y="3567242"/>
            <a:ext cx="4965405" cy="1632098"/>
          </a:xfrm>
          <a:prstGeom prst="rect">
            <a:avLst/>
          </a:prstGeom>
        </p:spPr>
        <p:txBody>
          <a:bodyPr vert="horz" anchor="t">
            <a:noAutofit/>
            <a:scene3d>
              <a:camera prst="orthographicFront"/>
              <a:lightRig rig="soft" dir="t"/>
            </a:scene3d>
            <a:sp3d prstMaterial="softEdge"/>
          </a:bodyPr>
          <a:lstStyle>
            <a:lvl1pPr algn="r" rtl="0" eaLnBrk="1" latinLnBrk="0" hangingPunct="1">
              <a:spcBef>
                <a:spcPct val="0"/>
              </a:spcBef>
              <a:buNone/>
              <a:defRPr kumimoji="0" sz="5400" b="1" kern="1200" spc="-40" baseline="0">
                <a:solidFill>
                  <a:schemeClr val="bg1"/>
                </a:solidFill>
                <a:effectLst/>
                <a:latin typeface="Calibri" panose="020F0502020204030204" pitchFamily="34" charset="0"/>
                <a:ea typeface="+mj-ea"/>
                <a:cs typeface="Calibri" panose="020F0502020204030204" pitchFamily="34" charset="0"/>
              </a:defRPr>
            </a:lvl1pPr>
            <a:extLst/>
          </a:lstStyle>
          <a:p>
            <a:pPr algn="ctr"/>
            <a:r>
              <a:rPr lang="en-US"/>
              <a:t>Definition: SCA</a:t>
            </a:r>
          </a:p>
        </p:txBody>
      </p:sp>
      <p:pic>
        <p:nvPicPr>
          <p:cNvPr id="6" name="Picture 5" descr="A group of circular objects with question marks&#10;&#10;Description automatically generated">
            <a:extLst>
              <a:ext uri="{FF2B5EF4-FFF2-40B4-BE49-F238E27FC236}">
                <a16:creationId xmlns:a16="http://schemas.microsoft.com/office/drawing/2014/main" id="{69788E56-FC5C-057C-38E2-45DFD40CC4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49" r="410"/>
          <a:stretch/>
        </p:blipFill>
        <p:spPr>
          <a:xfrm>
            <a:off x="-1" y="0"/>
            <a:ext cx="5460750" cy="3478206"/>
          </a:xfrm>
          <a:prstGeom prst="rect">
            <a:avLst/>
          </a:prstGeom>
        </p:spPr>
      </p:pic>
      <p:sp>
        <p:nvSpPr>
          <p:cNvPr id="13" name="Slide Number Placeholder 3">
            <a:extLst>
              <a:ext uri="{FF2B5EF4-FFF2-40B4-BE49-F238E27FC236}">
                <a16:creationId xmlns:a16="http://schemas.microsoft.com/office/drawing/2014/main" id="{5B8BF77A-77D4-E939-5040-EB6B6EEB0DE8}"/>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47</a:t>
            </a:fld>
            <a:endParaRPr lang="en-US"/>
          </a:p>
        </p:txBody>
      </p:sp>
    </p:spTree>
    <p:extLst>
      <p:ext uri="{BB962C8B-B14F-4D97-AF65-F5344CB8AC3E}">
        <p14:creationId xmlns:p14="http://schemas.microsoft.com/office/powerpoint/2010/main" val="1810200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558264"/>
            <a:ext cx="10907396" cy="904775"/>
          </a:xfrm>
        </p:spPr>
        <p:txBody>
          <a:bodyPr/>
          <a:lstStyle/>
          <a:p>
            <a:r>
              <a:rPr lang="en-US" b="1"/>
              <a:t>Visualization of SCAs</a:t>
            </a:r>
          </a:p>
        </p:txBody>
      </p:sp>
      <p:sp>
        <p:nvSpPr>
          <p:cNvPr id="4" name="Slide Number Placeholder 3">
            <a:extLst>
              <a:ext uri="{FF2B5EF4-FFF2-40B4-BE49-F238E27FC236}">
                <a16:creationId xmlns:a16="http://schemas.microsoft.com/office/drawing/2014/main" id="{B54094DB-2091-443C-4C7B-042FA6833759}"/>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48</a:t>
            </a:fld>
            <a:endParaRPr lang="en-US"/>
          </a:p>
        </p:txBody>
      </p:sp>
      <p:grpSp>
        <p:nvGrpSpPr>
          <p:cNvPr id="23" name="Group 22"/>
          <p:cNvGrpSpPr/>
          <p:nvPr/>
        </p:nvGrpSpPr>
        <p:grpSpPr>
          <a:xfrm>
            <a:off x="481896" y="2128157"/>
            <a:ext cx="11228208" cy="2967075"/>
            <a:chOff x="0" y="0"/>
            <a:chExt cx="5900471" cy="1346554"/>
          </a:xfrm>
        </p:grpSpPr>
        <p:sp>
          <p:nvSpPr>
            <p:cNvPr id="24" name="Rectangle 23"/>
            <p:cNvSpPr/>
            <p:nvPr/>
          </p:nvSpPr>
          <p:spPr>
            <a:xfrm>
              <a:off x="0" y="5937"/>
              <a:ext cx="658466" cy="1340479"/>
            </a:xfrm>
            <a:prstGeom prst="rect">
              <a:avLst/>
            </a:prstGeom>
            <a:solidFill>
              <a:srgbClr val="3291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400" b="1">
                  <a:latin typeface="Calibri" panose="020F0502020204030204" pitchFamily="34" charset="0"/>
                  <a:ea typeface="Calibri" panose="020F0502020204030204" pitchFamily="34" charset="0"/>
                  <a:cs typeface="Calibri" panose="020F0502020204030204" pitchFamily="34" charset="0"/>
                </a:rPr>
                <a:t>Government</a:t>
              </a:r>
              <a:br>
                <a:rPr lang="en-US" sz="1400" b="1">
                  <a:latin typeface="Calibri" panose="020F0502020204030204" pitchFamily="34" charset="0"/>
                  <a:ea typeface="Calibri" panose="020F0502020204030204" pitchFamily="34" charset="0"/>
                  <a:cs typeface="Calibri" panose="020F0502020204030204" pitchFamily="34" charset="0"/>
                </a:rPr>
              </a:br>
              <a:r>
                <a:rPr lang="en-US" sz="1400">
                  <a:latin typeface="Calibri" panose="020F0502020204030204" pitchFamily="34" charset="0"/>
                  <a:ea typeface="Calibri" panose="020F0502020204030204" pitchFamily="34" charset="0"/>
                  <a:cs typeface="Calibri" panose="020F0502020204030204" pitchFamily="34" charset="0"/>
                </a:rPr>
                <a:t>(transferor)</a:t>
              </a:r>
            </a:p>
          </p:txBody>
        </p:sp>
        <p:sp>
          <p:nvSpPr>
            <p:cNvPr id="25" name="Rectangle 24"/>
            <p:cNvSpPr/>
            <p:nvPr/>
          </p:nvSpPr>
          <p:spPr>
            <a:xfrm>
              <a:off x="3621974" y="0"/>
              <a:ext cx="660989" cy="1340350"/>
            </a:xfrm>
            <a:prstGeom prst="rect">
              <a:avLst/>
            </a:prstGeom>
            <a:solidFill>
              <a:srgbClr val="3291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400">
                  <a:latin typeface="Calibri" panose="020F0502020204030204" pitchFamily="34" charset="0"/>
                  <a:ea typeface="Calibri" panose="020F0502020204030204" pitchFamily="34" charset="0"/>
                  <a:cs typeface="Calibri" panose="020F0502020204030204" pitchFamily="34" charset="0"/>
                </a:rPr>
                <a:t>Someone else</a:t>
              </a:r>
              <a:br>
                <a:rPr lang="en-US" sz="1400">
                  <a:latin typeface="Calibri" panose="020F0502020204030204" pitchFamily="34" charset="0"/>
                  <a:ea typeface="Calibri" panose="020F0502020204030204" pitchFamily="34" charset="0"/>
                  <a:cs typeface="Calibri" panose="020F0502020204030204" pitchFamily="34" charset="0"/>
                </a:rPr>
              </a:br>
              <a:r>
                <a:rPr lang="en-US" sz="1400">
                  <a:latin typeface="Calibri" panose="020F0502020204030204" pitchFamily="34" charset="0"/>
                  <a:ea typeface="Calibri" panose="020F0502020204030204" pitchFamily="34" charset="0"/>
                  <a:cs typeface="Calibri" panose="020F0502020204030204" pitchFamily="34" charset="0"/>
                </a:rPr>
                <a:t>(operator)</a:t>
              </a:r>
            </a:p>
          </p:txBody>
        </p:sp>
        <p:grpSp>
          <p:nvGrpSpPr>
            <p:cNvPr id="26" name="Group 25"/>
            <p:cNvGrpSpPr/>
            <p:nvPr/>
          </p:nvGrpSpPr>
          <p:grpSpPr>
            <a:xfrm>
              <a:off x="789709" y="59376"/>
              <a:ext cx="3056890" cy="401321"/>
              <a:chOff x="0" y="0"/>
              <a:chExt cx="3057765" cy="401956"/>
            </a:xfrm>
          </p:grpSpPr>
          <p:grpSp>
            <p:nvGrpSpPr>
              <p:cNvPr id="42" name="Group 41"/>
              <p:cNvGrpSpPr/>
              <p:nvPr/>
            </p:nvGrpSpPr>
            <p:grpSpPr>
              <a:xfrm>
                <a:off x="0" y="0"/>
                <a:ext cx="2755198" cy="401956"/>
                <a:chOff x="0" y="0"/>
                <a:chExt cx="2756294" cy="402541"/>
              </a:xfrm>
            </p:grpSpPr>
            <p:sp>
              <p:nvSpPr>
                <p:cNvPr id="44" name="Text Box 2"/>
                <p:cNvSpPr txBox="1">
                  <a:spLocks noChangeArrowheads="1"/>
                </p:cNvSpPr>
                <p:nvPr/>
              </p:nvSpPr>
              <p:spPr bwMode="auto">
                <a:xfrm>
                  <a:off x="0" y="0"/>
                  <a:ext cx="955675" cy="24892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600">
                      <a:latin typeface="Calibri" panose="020F0502020204030204" pitchFamily="34" charset="0"/>
                      <a:ea typeface="Calibri" panose="020F0502020204030204" pitchFamily="34" charset="0"/>
                      <a:cs typeface="Calibri" panose="020F0502020204030204" pitchFamily="34" charset="0"/>
                    </a:rPr>
                    <a:t>Public asset</a:t>
                  </a:r>
                </a:p>
              </p:txBody>
            </p:sp>
            <p:pic>
              <p:nvPicPr>
                <p:cNvPr id="45" name="Picture 44" descr="Bridge Png Transparent Image - Bridge Icon , Free Transparent Clipart -  ClipartKey"/>
                <p:cNvPicPr>
                  <a:picLocks noChangeAspect="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48441" y="201881"/>
                  <a:ext cx="639445" cy="200660"/>
                </a:xfrm>
                <a:prstGeom prst="rect">
                  <a:avLst/>
                </a:prstGeom>
                <a:noFill/>
                <a:ln>
                  <a:noFill/>
                </a:ln>
              </p:spPr>
            </p:pic>
            <p:cxnSp>
              <p:nvCxnSpPr>
                <p:cNvPr id="46" name="Straight Arrow Connector 45"/>
                <p:cNvCxnSpPr/>
                <p:nvPr/>
              </p:nvCxnSpPr>
              <p:spPr>
                <a:xfrm>
                  <a:off x="890522" y="249012"/>
                  <a:ext cx="186577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3" name="Text Box 2"/>
              <p:cNvSpPr txBox="1">
                <a:spLocks noChangeArrowheads="1"/>
              </p:cNvSpPr>
              <p:nvPr/>
            </p:nvSpPr>
            <p:spPr bwMode="auto">
              <a:xfrm>
                <a:off x="837170" y="24658"/>
                <a:ext cx="2220595" cy="2667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200" i="1">
                    <a:latin typeface="Calibri" panose="020F0502020204030204" pitchFamily="34" charset="0"/>
                    <a:ea typeface="Calibri" panose="020F0502020204030204" pitchFamily="34" charset="0"/>
                    <a:cs typeface="Calibri" panose="020F0502020204030204" pitchFamily="34" charset="0"/>
                  </a:rPr>
                  <a:t>Right to operate the public asset</a:t>
                </a:r>
                <a:endParaRPr lang="en-US" sz="1600">
                  <a:latin typeface="Calibri" panose="020F0502020204030204" pitchFamily="34" charset="0"/>
                  <a:ea typeface="Calibri" panose="020F0502020204030204" pitchFamily="34" charset="0"/>
                  <a:cs typeface="Calibri" panose="020F0502020204030204" pitchFamily="34" charset="0"/>
                </a:endParaRPr>
              </a:p>
            </p:txBody>
          </p:sp>
        </p:grpSp>
        <p:grpSp>
          <p:nvGrpSpPr>
            <p:cNvPr id="27" name="Group 26"/>
            <p:cNvGrpSpPr/>
            <p:nvPr/>
          </p:nvGrpSpPr>
          <p:grpSpPr>
            <a:xfrm>
              <a:off x="789709" y="350322"/>
              <a:ext cx="2795271" cy="527904"/>
              <a:chOff x="1" y="0"/>
              <a:chExt cx="2806637" cy="527904"/>
            </a:xfrm>
          </p:grpSpPr>
          <p:cxnSp>
            <p:nvCxnSpPr>
              <p:cNvPr id="38" name="Straight Arrow Connector 37"/>
              <p:cNvCxnSpPr/>
              <p:nvPr/>
            </p:nvCxnSpPr>
            <p:spPr>
              <a:xfrm flipH="1">
                <a:off x="1" y="415377"/>
                <a:ext cx="2191189"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 Box 2"/>
              <p:cNvSpPr txBox="1">
                <a:spLocks noChangeArrowheads="1"/>
              </p:cNvSpPr>
              <p:nvPr/>
            </p:nvSpPr>
            <p:spPr bwMode="auto">
              <a:xfrm>
                <a:off x="410215" y="177951"/>
                <a:ext cx="2226224" cy="2667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200" i="1">
                    <a:latin typeface="Calibri" panose="020F0502020204030204" pitchFamily="34" charset="0"/>
                    <a:ea typeface="Calibri" panose="020F0502020204030204" pitchFamily="34" charset="0"/>
                    <a:cs typeface="Calibri" panose="020F0502020204030204" pitchFamily="34" charset="0"/>
                  </a:rPr>
                  <a:t>Agree to provide public services</a:t>
                </a:r>
                <a:endParaRPr lang="en-US" sz="1600">
                  <a:latin typeface="Calibri" panose="020F0502020204030204" pitchFamily="34" charset="0"/>
                  <a:ea typeface="Calibri" panose="020F0502020204030204" pitchFamily="34" charset="0"/>
                  <a:cs typeface="Calibri" panose="020F0502020204030204" pitchFamily="34" charset="0"/>
                </a:endParaRPr>
              </a:p>
            </p:txBody>
          </p:sp>
          <p:sp>
            <p:nvSpPr>
              <p:cNvPr id="40" name="Text Box 2"/>
              <p:cNvSpPr txBox="1">
                <a:spLocks noChangeArrowheads="1"/>
              </p:cNvSpPr>
              <p:nvPr/>
            </p:nvSpPr>
            <p:spPr bwMode="auto">
              <a:xfrm>
                <a:off x="2183785" y="0"/>
                <a:ext cx="622853" cy="27907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600">
                    <a:latin typeface="Calibri" panose="020F0502020204030204" pitchFamily="34" charset="0"/>
                    <a:ea typeface="Calibri" panose="020F0502020204030204" pitchFamily="34" charset="0"/>
                    <a:cs typeface="Calibri" panose="020F0502020204030204" pitchFamily="34" charset="0"/>
                  </a:rPr>
                  <a:t>Terms</a:t>
                </a:r>
              </a:p>
            </p:txBody>
          </p:sp>
          <p:pic>
            <p:nvPicPr>
              <p:cNvPr id="41" name="Picture 40" descr="Contract icon Royalty Free Vector Image - VectorStock"/>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t="1" r="13449" b="16814"/>
              <a:stretch/>
            </p:blipFill>
            <p:spPr bwMode="auto">
              <a:xfrm>
                <a:off x="2260978" y="178019"/>
                <a:ext cx="450652" cy="349885"/>
              </a:xfrm>
              <a:prstGeom prst="rect">
                <a:avLst/>
              </a:prstGeom>
              <a:noFill/>
              <a:ln>
                <a:noFill/>
              </a:ln>
              <a:extLst>
                <a:ext uri="{53640926-AAD7-44D8-BBD7-CCE9431645EC}">
                  <a14:shadowObscured xmlns:a14="http://schemas.microsoft.com/office/drawing/2010/main"/>
                </a:ext>
              </a:extLst>
            </p:spPr>
          </p:pic>
        </p:grpSp>
        <p:grpSp>
          <p:nvGrpSpPr>
            <p:cNvPr id="28" name="Group 27"/>
            <p:cNvGrpSpPr/>
            <p:nvPr/>
          </p:nvGrpSpPr>
          <p:grpSpPr>
            <a:xfrm>
              <a:off x="831272" y="949874"/>
              <a:ext cx="2576195" cy="396680"/>
              <a:chOff x="0" y="-152"/>
              <a:chExt cx="2576195" cy="396680"/>
            </a:xfrm>
          </p:grpSpPr>
          <p:grpSp>
            <p:nvGrpSpPr>
              <p:cNvPr id="34" name="Group 33"/>
              <p:cNvGrpSpPr/>
              <p:nvPr/>
            </p:nvGrpSpPr>
            <p:grpSpPr>
              <a:xfrm>
                <a:off x="0" y="41563"/>
                <a:ext cx="2576195" cy="354965"/>
                <a:chOff x="278765" y="0"/>
                <a:chExt cx="2344290" cy="354965"/>
              </a:xfrm>
            </p:grpSpPr>
            <p:cxnSp>
              <p:nvCxnSpPr>
                <p:cNvPr id="36" name="Straight Arrow Connector 35"/>
                <p:cNvCxnSpPr/>
                <p:nvPr/>
              </p:nvCxnSpPr>
              <p:spPr>
                <a:xfrm flipH="1" flipV="1">
                  <a:off x="278765" y="177481"/>
                  <a:ext cx="2065525" cy="2"/>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37" name="Picture 36" descr="Money Bag Icon | Bag icon, Money icons, Money bag tattoo"/>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8364" t="8524" r="26264" b="4710"/>
                <a:stretch/>
              </p:blipFill>
              <p:spPr bwMode="auto">
                <a:xfrm>
                  <a:off x="2344290" y="0"/>
                  <a:ext cx="278765" cy="354965"/>
                </a:xfrm>
                <a:prstGeom prst="rect">
                  <a:avLst/>
                </a:prstGeom>
                <a:noFill/>
                <a:ln>
                  <a:noFill/>
                </a:ln>
                <a:extLst>
                  <a:ext uri="{53640926-AAD7-44D8-BBD7-CCE9431645EC}">
                    <a14:shadowObscured xmlns:a14="http://schemas.microsoft.com/office/drawing/2010/main"/>
                  </a:ext>
                </a:extLst>
              </p:spPr>
            </p:pic>
          </p:grpSp>
          <p:sp>
            <p:nvSpPr>
              <p:cNvPr id="35" name="Text Box 2"/>
              <p:cNvSpPr txBox="1">
                <a:spLocks noChangeArrowheads="1"/>
              </p:cNvSpPr>
              <p:nvPr/>
            </p:nvSpPr>
            <p:spPr bwMode="auto">
              <a:xfrm>
                <a:off x="178047" y="-152"/>
                <a:ext cx="1870447" cy="266589"/>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200" i="1">
                    <a:latin typeface="Calibri" panose="020F0502020204030204" pitchFamily="34" charset="0"/>
                    <a:ea typeface="Calibri" panose="020F0502020204030204" pitchFamily="34" charset="0"/>
                    <a:cs typeface="Calibri" panose="020F0502020204030204" pitchFamily="34" charset="0"/>
                  </a:rPr>
                  <a:t>Significant consideration given</a:t>
                </a:r>
                <a:endParaRPr lang="en-US" sz="1600">
                  <a:latin typeface="Calibri" panose="020F0502020204030204" pitchFamily="34" charset="0"/>
                  <a:ea typeface="Calibri" panose="020F0502020204030204" pitchFamily="34" charset="0"/>
                  <a:cs typeface="Calibri" panose="020F0502020204030204" pitchFamily="34" charset="0"/>
                </a:endParaRPr>
              </a:p>
            </p:txBody>
          </p:sp>
        </p:grpSp>
        <p:grpSp>
          <p:nvGrpSpPr>
            <p:cNvPr id="29" name="Group 28"/>
            <p:cNvGrpSpPr/>
            <p:nvPr/>
          </p:nvGrpSpPr>
          <p:grpSpPr>
            <a:xfrm>
              <a:off x="4459184" y="156406"/>
              <a:ext cx="1441287" cy="736582"/>
              <a:chOff x="0" y="-57350"/>
              <a:chExt cx="1441287" cy="736582"/>
            </a:xfrm>
          </p:grpSpPr>
          <p:sp>
            <p:nvSpPr>
              <p:cNvPr id="30" name="Oval 29"/>
              <p:cNvSpPr/>
              <p:nvPr/>
            </p:nvSpPr>
            <p:spPr>
              <a:xfrm>
                <a:off x="782322" y="-57350"/>
                <a:ext cx="658965" cy="310870"/>
              </a:xfrm>
              <a:prstGeom prst="ellipse">
                <a:avLst/>
              </a:prstGeom>
              <a:solidFill>
                <a:srgbClr val="3291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en-US" sz="1400">
                    <a:latin typeface="Calibri" panose="020F0502020204030204" pitchFamily="34" charset="0"/>
                    <a:ea typeface="Calibri" panose="020F0502020204030204" pitchFamily="34" charset="0"/>
                    <a:cs typeface="Calibri" panose="020F0502020204030204" pitchFamily="34" charset="0"/>
                  </a:rPr>
                  <a:t>Users</a:t>
                </a:r>
                <a:endParaRPr lang="en-US" sz="1100">
                  <a:latin typeface="Calibri" panose="020F0502020204030204" pitchFamily="34" charset="0"/>
                  <a:ea typeface="Calibri" panose="020F0502020204030204" pitchFamily="34" charset="0"/>
                  <a:cs typeface="Calibri" panose="020F0502020204030204" pitchFamily="34" charset="0"/>
                </a:endParaRPr>
              </a:p>
            </p:txBody>
          </p:sp>
          <p:pic>
            <p:nvPicPr>
              <p:cNvPr id="31" name="Picture 30" descr="Business, cash, management, money icon - Free downloa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81300" y="281097"/>
                <a:ext cx="461008" cy="398135"/>
              </a:xfrm>
              <a:prstGeom prst="rect">
                <a:avLst/>
              </a:prstGeom>
            </p:spPr>
          </p:pic>
          <p:cxnSp>
            <p:nvCxnSpPr>
              <p:cNvPr id="32" name="Straight Arrow Connector 31"/>
              <p:cNvCxnSpPr>
                <a:cxnSpLocks/>
              </p:cNvCxnSpPr>
              <p:nvPr/>
            </p:nvCxnSpPr>
            <p:spPr>
              <a:xfrm flipH="1">
                <a:off x="0" y="550958"/>
                <a:ext cx="7420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 Box 2"/>
              <p:cNvSpPr txBox="1">
                <a:spLocks noChangeArrowheads="1"/>
              </p:cNvSpPr>
              <p:nvPr/>
            </p:nvSpPr>
            <p:spPr bwMode="auto">
              <a:xfrm>
                <a:off x="0" y="285008"/>
                <a:ext cx="1252599" cy="26639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200" i="1">
                    <a:latin typeface="Calibri" panose="020F0502020204030204" pitchFamily="34" charset="0"/>
                    <a:ea typeface="Calibri" panose="020F0502020204030204" pitchFamily="34" charset="0"/>
                    <a:cs typeface="Calibri" panose="020F0502020204030204" pitchFamily="34" charset="0"/>
                  </a:rPr>
                  <a:t>Fee / toll revenue</a:t>
                </a:r>
                <a:endParaRPr lang="en-US" sz="1600">
                  <a:latin typeface="Calibri" panose="020F0502020204030204" pitchFamily="34" charset="0"/>
                  <a:ea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632786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Arrow: Rotate right with solid fill">
            <a:extLst>
              <a:ext uri="{FF2B5EF4-FFF2-40B4-BE49-F238E27FC236}">
                <a16:creationId xmlns:a16="http://schemas.microsoft.com/office/drawing/2014/main" id="{D7ABEC22-556F-003D-7D84-F7E90B343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73600" y="1515412"/>
            <a:ext cx="1969435" cy="1969435"/>
          </a:xfrm>
          <a:prstGeom prst="rect">
            <a:avLst/>
          </a:prstGeom>
        </p:spPr>
      </p:pic>
      <p:sp>
        <p:nvSpPr>
          <p:cNvPr id="14" name="Rectangle 13">
            <a:extLst>
              <a:ext uri="{FF2B5EF4-FFF2-40B4-BE49-F238E27FC236}">
                <a16:creationId xmlns:a16="http://schemas.microsoft.com/office/drawing/2014/main" id="{2C535682-1787-B845-690A-7424C20175D1}"/>
              </a:ext>
            </a:extLst>
          </p:cNvPr>
          <p:cNvSpPr/>
          <p:nvPr/>
        </p:nvSpPr>
        <p:spPr>
          <a:xfrm>
            <a:off x="0" y="0"/>
            <a:ext cx="12192000" cy="3325261"/>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8EF417-2A5A-C663-4D98-C10F1D781064}"/>
              </a:ext>
            </a:extLst>
          </p:cNvPr>
          <p:cNvSpPr/>
          <p:nvPr/>
        </p:nvSpPr>
        <p:spPr>
          <a:xfrm>
            <a:off x="0" y="3325261"/>
            <a:ext cx="12192000" cy="280883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7FBFC92C-8DE5-57D7-421D-0516AB70A494}"/>
              </a:ext>
            </a:extLst>
          </p:cNvPr>
          <p:cNvSpPr>
            <a:spLocks noGrp="1"/>
          </p:cNvSpPr>
          <p:nvPr>
            <p:ph type="title"/>
          </p:nvPr>
        </p:nvSpPr>
        <p:spPr>
          <a:xfrm>
            <a:off x="622300" y="558264"/>
            <a:ext cx="10907396" cy="904775"/>
          </a:xfrm>
        </p:spPr>
        <p:txBody>
          <a:bodyPr/>
          <a:lstStyle/>
          <a:p>
            <a:r>
              <a:rPr lang="en-US" b="1">
                <a:solidFill>
                  <a:schemeClr val="bg1"/>
                </a:solidFill>
              </a:rPr>
              <a:t>SAO’s PPP &amp; SBITA resources</a:t>
            </a:r>
          </a:p>
        </p:txBody>
      </p:sp>
      <p:sp>
        <p:nvSpPr>
          <p:cNvPr id="4" name="Slide Number Placeholder 2">
            <a:extLst>
              <a:ext uri="{FF2B5EF4-FFF2-40B4-BE49-F238E27FC236}">
                <a16:creationId xmlns:a16="http://schemas.microsoft.com/office/drawing/2014/main" id="{231BC078-97E0-F1C0-FDC4-F37042E07651}"/>
              </a:ext>
            </a:extLst>
          </p:cNvPr>
          <p:cNvSpPr>
            <a:spLocks noGrp="1"/>
          </p:cNvSpPr>
          <p:nvPr>
            <p:ph type="sldNum" sz="quarter" idx="12"/>
          </p:nvPr>
        </p:nvSpPr>
        <p:spPr>
          <a:xfrm>
            <a:off x="11529696" y="6407945"/>
            <a:ext cx="487680" cy="365125"/>
          </a:xfrm>
        </p:spPr>
        <p:txBody>
          <a:bodyPr/>
          <a:lstStyle/>
          <a:p>
            <a:fld id="{9D515F0A-23BA-4FD6-9B05-ED7D67B84540}" type="slidenum">
              <a:rPr lang="en-US" smtClean="0"/>
              <a:pPr/>
              <a:t>49</a:t>
            </a:fld>
            <a:endParaRPr lang="en-US"/>
          </a:p>
        </p:txBody>
      </p:sp>
      <p:pic>
        <p:nvPicPr>
          <p:cNvPr id="12" name="Picture 11" descr="A qr code on a white background&#10;&#10;Description automatically generated">
            <a:extLst>
              <a:ext uri="{FF2B5EF4-FFF2-40B4-BE49-F238E27FC236}">
                <a16:creationId xmlns:a16="http://schemas.microsoft.com/office/drawing/2014/main" id="{16A0D2BB-C928-386C-68C3-D273F6049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3905" y="3325261"/>
            <a:ext cx="2229130" cy="2229130"/>
          </a:xfrm>
          <a:prstGeom prst="rect">
            <a:avLst/>
          </a:prstGeom>
          <a:ln w="76200">
            <a:solidFill>
              <a:srgbClr val="0056B8"/>
            </a:solidFill>
          </a:ln>
        </p:spPr>
      </p:pic>
      <p:sp>
        <p:nvSpPr>
          <p:cNvPr id="13" name="Rectangle 12">
            <a:extLst>
              <a:ext uri="{FF2B5EF4-FFF2-40B4-BE49-F238E27FC236}">
                <a16:creationId xmlns:a16="http://schemas.microsoft.com/office/drawing/2014/main" id="{11B36976-0A57-61A3-7D4E-6A564FAD6F8F}"/>
              </a:ext>
            </a:extLst>
          </p:cNvPr>
          <p:cNvSpPr/>
          <p:nvPr/>
        </p:nvSpPr>
        <p:spPr>
          <a:xfrm>
            <a:off x="8874919" y="1715888"/>
            <a:ext cx="2307430" cy="1565394"/>
          </a:xfrm>
          <a:prstGeom prst="rect">
            <a:avLst/>
          </a:prstGeom>
          <a:noFill/>
          <a:ln w="76200" cmpd="sng">
            <a:solidFill>
              <a:srgbClr val="FEDF6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Calibri" panose="020F0502020204030204" pitchFamily="34" charset="0"/>
                <a:cs typeface="Calibri" panose="020F0502020204030204" pitchFamily="34" charset="0"/>
              </a:rPr>
              <a:t>Scan the QR code</a:t>
            </a:r>
          </a:p>
          <a:p>
            <a:pPr algn="ctr"/>
            <a:endParaRPr lang="en-US">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863CD47E-470F-BB89-37CC-38335AD3391C}"/>
              </a:ext>
            </a:extLst>
          </p:cNvPr>
          <p:cNvPicPr>
            <a:picLocks noChangeAspect="1"/>
          </p:cNvPicPr>
          <p:nvPr/>
        </p:nvPicPr>
        <p:blipFill>
          <a:blip r:embed="rId6"/>
          <a:stretch>
            <a:fillRect/>
          </a:stretch>
        </p:blipFill>
        <p:spPr>
          <a:xfrm>
            <a:off x="1048965" y="1674998"/>
            <a:ext cx="6683212" cy="4126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0918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B42013F-8DB7-BFA7-6C2F-A209DADBA6CB}"/>
              </a:ext>
            </a:extLst>
          </p:cNvPr>
          <p:cNvSpPr>
            <a:spLocks noGrp="1"/>
          </p:cNvSpPr>
          <p:nvPr>
            <p:ph idx="1"/>
          </p:nvPr>
        </p:nvSpPr>
        <p:spPr>
          <a:xfrm>
            <a:off x="5810250" y="2743198"/>
            <a:ext cx="5719446" cy="3390673"/>
          </a:xfrm>
        </p:spPr>
        <p:txBody>
          <a:bodyPr/>
          <a:lstStyle/>
          <a:p>
            <a:pPr>
              <a:spcBef>
                <a:spcPts val="0"/>
              </a:spcBef>
              <a:spcAft>
                <a:spcPts val="1200"/>
              </a:spcAft>
            </a:pPr>
            <a:r>
              <a:rPr lang="en-US" sz="2400" kern="0">
                <a:solidFill>
                  <a:srgbClr val="000000"/>
                </a:solidFill>
                <a:ea typeface="Times New Roman" panose="02020603050405020304" pitchFamily="18" charset="0"/>
              </a:rPr>
              <a:t>Added tribal governments to the title and description </a:t>
            </a:r>
          </a:p>
          <a:p>
            <a:pPr>
              <a:spcBef>
                <a:spcPts val="0"/>
              </a:spcBef>
              <a:spcAft>
                <a:spcPts val="1200"/>
              </a:spcAft>
            </a:pPr>
            <a:r>
              <a:rPr lang="en-US" kern="0">
                <a:solidFill>
                  <a:srgbClr val="000000"/>
                </a:solidFill>
                <a:ea typeface="Times New Roman" panose="02020603050405020304" pitchFamily="18" charset="0"/>
              </a:rPr>
              <a:t>Receipts from tribal governments (other than payments for services) are now coded to BARS 337.00.</a:t>
            </a:r>
            <a:endParaRPr lang="en-US" sz="2400" kern="0">
              <a:solidFill>
                <a:srgbClr val="000000"/>
              </a:solidFill>
              <a:ea typeface="Times New Roman" panose="02020603050405020304" pitchFamily="18" charset="0"/>
            </a:endParaRPr>
          </a:p>
          <a:p>
            <a:pPr>
              <a:spcBef>
                <a:spcPts val="0"/>
              </a:spcBef>
              <a:spcAft>
                <a:spcPts val="1200"/>
              </a:spcAft>
            </a:pPr>
            <a:r>
              <a:rPr lang="en-US" sz="2400" kern="0">
                <a:solidFill>
                  <a:srgbClr val="000000"/>
                </a:solidFill>
                <a:ea typeface="Times New Roman" panose="02020603050405020304" pitchFamily="18" charset="0"/>
              </a:rPr>
              <a:t>Do </a:t>
            </a:r>
            <a:r>
              <a:rPr lang="en-US" sz="2400" b="1" u="sng" kern="0">
                <a:solidFill>
                  <a:srgbClr val="000000"/>
                </a:solidFill>
                <a:ea typeface="Times New Roman" panose="02020603050405020304" pitchFamily="18" charset="0"/>
              </a:rPr>
              <a:t>not</a:t>
            </a:r>
            <a:r>
              <a:rPr lang="en-US" sz="2400" kern="0">
                <a:solidFill>
                  <a:srgbClr val="000000"/>
                </a:solidFill>
                <a:ea typeface="Times New Roman" panose="02020603050405020304" pitchFamily="18" charset="0"/>
              </a:rPr>
              <a:t> use BARS 367.00 </a:t>
            </a:r>
            <a:r>
              <a:rPr lang="en-US"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(Contributions and Donations from Nongovernmental </a:t>
            </a:r>
            <a:r>
              <a:rPr lang="en-US" kern="0">
                <a:solidFill>
                  <a:srgbClr val="000000"/>
                </a:solidFill>
                <a:ea typeface="Times New Roman" panose="02020603050405020304" pitchFamily="18" charset="0"/>
              </a:rPr>
              <a:t>S</a:t>
            </a:r>
            <a:r>
              <a:rPr lang="en-US"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ources)</a:t>
            </a:r>
            <a:endParaRPr lang="en-US" sz="2400" kern="0">
              <a:solidFill>
                <a:srgbClr val="000000"/>
              </a:solidFill>
              <a:ea typeface="Times New Roman" panose="02020603050405020304" pitchFamily="18" charset="0"/>
            </a:endParaRPr>
          </a:p>
        </p:txBody>
      </p:sp>
      <p:sp>
        <p:nvSpPr>
          <p:cNvPr id="4" name="Content Placeholder 3">
            <a:extLst>
              <a:ext uri="{FF2B5EF4-FFF2-40B4-BE49-F238E27FC236}">
                <a16:creationId xmlns:a16="http://schemas.microsoft.com/office/drawing/2014/main" id="{CD3ED19C-494D-1637-D6D6-D8317A542D00}"/>
              </a:ext>
            </a:extLst>
          </p:cNvPr>
          <p:cNvSpPr>
            <a:spLocks noGrp="1"/>
          </p:cNvSpPr>
          <p:nvPr>
            <p:ph idx="13"/>
          </p:nvPr>
        </p:nvSpPr>
        <p:spPr>
          <a:xfrm>
            <a:off x="5810250" y="404035"/>
            <a:ext cx="5719446" cy="2121451"/>
          </a:xfrm>
        </p:spPr>
        <p:txBody>
          <a:bodyPr/>
          <a:lstStyle/>
          <a:p>
            <a:r>
              <a:rPr lang="en-US" sz="3600"/>
              <a:t>337.00: Local Grants, Entitlements, Tribal Government Distributions, and Other Payments</a:t>
            </a:r>
          </a:p>
        </p:txBody>
      </p:sp>
      <p:sp>
        <p:nvSpPr>
          <p:cNvPr id="11" name="Rectangle 10">
            <a:extLst>
              <a:ext uri="{FF2B5EF4-FFF2-40B4-BE49-F238E27FC236}">
                <a16:creationId xmlns:a16="http://schemas.microsoft.com/office/drawing/2014/main" id="{8D601B35-AD58-19B8-026D-5F614194B891}"/>
              </a:ext>
            </a:extLst>
          </p:cNvPr>
          <p:cNvSpPr/>
          <p:nvPr/>
        </p:nvSpPr>
        <p:spPr>
          <a:xfrm>
            <a:off x="-1" y="3478206"/>
            <a:ext cx="5460753"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8">
            <a:extLst>
              <a:ext uri="{FF2B5EF4-FFF2-40B4-BE49-F238E27FC236}">
                <a16:creationId xmlns:a16="http://schemas.microsoft.com/office/drawing/2014/main" id="{315B4202-1E99-98F6-26CD-D31AA55A1CF6}"/>
              </a:ext>
            </a:extLst>
          </p:cNvPr>
          <p:cNvSpPr>
            <a:spLocks noGrp="1"/>
          </p:cNvSpPr>
          <p:nvPr>
            <p:ph type="title"/>
          </p:nvPr>
        </p:nvSpPr>
        <p:spPr>
          <a:xfrm>
            <a:off x="129956" y="3567242"/>
            <a:ext cx="4965405" cy="1632098"/>
          </a:xfrm>
        </p:spPr>
        <p:txBody>
          <a:bodyPr/>
          <a:lstStyle/>
          <a:p>
            <a:pPr algn="ctr"/>
            <a:r>
              <a:rPr lang="en-US"/>
              <a:t>BARS codes updates</a:t>
            </a:r>
          </a:p>
        </p:txBody>
      </p:sp>
      <p:sp>
        <p:nvSpPr>
          <p:cNvPr id="15" name="Slide Number Placeholder 3">
            <a:extLst>
              <a:ext uri="{FF2B5EF4-FFF2-40B4-BE49-F238E27FC236}">
                <a16:creationId xmlns:a16="http://schemas.microsoft.com/office/drawing/2014/main" id="{B3B16D1C-B48B-D0A9-1C89-2B95A780161E}"/>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5</a:t>
            </a:fld>
            <a:endParaRPr lang="en-US"/>
          </a:p>
        </p:txBody>
      </p:sp>
      <p:pic>
        <p:nvPicPr>
          <p:cNvPr id="6" name="Picture 5" descr="A money bag and a statue of a building&#10;&#10;Description automatically generated">
            <a:extLst>
              <a:ext uri="{FF2B5EF4-FFF2-40B4-BE49-F238E27FC236}">
                <a16:creationId xmlns:a16="http://schemas.microsoft.com/office/drawing/2014/main" id="{1421DC1A-EDF0-92DE-9408-B483FDCD25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40"/>
          <a:stretch/>
        </p:blipFill>
        <p:spPr>
          <a:xfrm>
            <a:off x="0" y="0"/>
            <a:ext cx="5460751" cy="3478206"/>
          </a:xfrm>
          <a:prstGeom prst="rect">
            <a:avLst/>
          </a:prstGeom>
        </p:spPr>
      </p:pic>
      <p:sp>
        <p:nvSpPr>
          <p:cNvPr id="2" name="Rectangle 1">
            <a:extLst>
              <a:ext uri="{FF2B5EF4-FFF2-40B4-BE49-F238E27FC236}">
                <a16:creationId xmlns:a16="http://schemas.microsoft.com/office/drawing/2014/main" id="{074C20FA-3DC5-BE0F-06E8-2F0FEB96525A}"/>
              </a:ext>
            </a:extLst>
          </p:cNvPr>
          <p:cNvSpPr/>
          <p:nvPr/>
        </p:nvSpPr>
        <p:spPr>
          <a:xfrm>
            <a:off x="0" y="5485901"/>
            <a:ext cx="5460751" cy="647971"/>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F62"/>
              </a:solidFill>
            </a:endParaRPr>
          </a:p>
        </p:txBody>
      </p:sp>
    </p:spTree>
    <p:extLst>
      <p:ext uri="{BB962C8B-B14F-4D97-AF65-F5344CB8AC3E}">
        <p14:creationId xmlns:p14="http://schemas.microsoft.com/office/powerpoint/2010/main" val="3977357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A3513C7-E790-138A-5712-0D956B49BD4D}"/>
              </a:ext>
            </a:extLst>
          </p:cNvPr>
          <p:cNvSpPr/>
          <p:nvPr/>
        </p:nvSpPr>
        <p:spPr>
          <a:xfrm>
            <a:off x="6749830" y="0"/>
            <a:ext cx="5442169" cy="3478205"/>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E1CA27B-4E62-1B26-6674-46BE93C98C63}"/>
              </a:ext>
            </a:extLst>
          </p:cNvPr>
          <p:cNvSpPr>
            <a:spLocks noGrp="1"/>
          </p:cNvSpPr>
          <p:nvPr>
            <p:ph idx="1"/>
          </p:nvPr>
        </p:nvSpPr>
        <p:spPr>
          <a:xfrm>
            <a:off x="457200" y="2215662"/>
            <a:ext cx="5784113" cy="3605276"/>
          </a:xfrm>
        </p:spPr>
        <p:txBody>
          <a:bodyPr/>
          <a:lstStyle/>
          <a:p>
            <a:pPr marL="109728" indent="0">
              <a:spcBef>
                <a:spcPts val="0"/>
              </a:spcBef>
              <a:spcAft>
                <a:spcPts val="3000"/>
              </a:spcAft>
              <a:buNone/>
            </a:pPr>
            <a:r>
              <a:rPr lang="en-US"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Clarifies accounting and reporting for these items. Also includes updated note disclosures.</a:t>
            </a:r>
          </a:p>
          <a:p>
            <a:pPr>
              <a:spcBef>
                <a:spcPts val="0"/>
              </a:spcBef>
              <a:spcAft>
                <a:spcPts val="1200"/>
              </a:spcAft>
            </a:pPr>
            <a:r>
              <a:rPr lang="en-US" kern="0">
                <a:solidFill>
                  <a:srgbClr val="000000"/>
                </a:solidFill>
                <a:ea typeface="Times New Roman" panose="02020603050405020304" pitchFamily="18" charset="0"/>
              </a:rPr>
              <a:t>388.30/588.30 – Error Correction</a:t>
            </a:r>
          </a:p>
          <a:p>
            <a:pPr>
              <a:spcBef>
                <a:spcPts val="0"/>
              </a:spcBef>
              <a:spcAft>
                <a:spcPts val="1200"/>
              </a:spcAft>
            </a:pPr>
            <a:r>
              <a:rPr lang="en-US" kern="0">
                <a:solidFill>
                  <a:srgbClr val="000000"/>
                </a:solidFill>
                <a:ea typeface="Times New Roman" panose="02020603050405020304" pitchFamily="18" charset="0"/>
              </a:rPr>
              <a:t>388.40/588.40 – Change in Reporting Entity</a:t>
            </a:r>
          </a:p>
          <a:p>
            <a:pPr>
              <a:spcBef>
                <a:spcPts val="0"/>
              </a:spcBef>
              <a:spcAft>
                <a:spcPts val="1200"/>
              </a:spcAft>
            </a:pPr>
            <a:r>
              <a:rPr lang="en-US" kern="0">
                <a:solidFill>
                  <a:srgbClr val="000000"/>
                </a:solidFill>
                <a:ea typeface="Times New Roman" panose="02020603050405020304" pitchFamily="18" charset="0"/>
              </a:rPr>
              <a:t>388.50/588.50 – Cumulative Effect of Changes in Accounting Principle</a:t>
            </a:r>
            <a:endParaRPr lang="en-US" sz="2400" kern="0">
              <a:solidFill>
                <a:srgbClr val="000000"/>
              </a:solidFill>
              <a:ea typeface="Times New Roman" panose="02020603050405020304" pitchFamily="18" charset="0"/>
            </a:endParaRPr>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p:txBody>
          <a:bodyPr/>
          <a:lstStyle/>
          <a:p>
            <a:pPr algn="ctr"/>
            <a:r>
              <a:rPr lang="en-US"/>
              <a:t>Future updates</a:t>
            </a:r>
          </a:p>
        </p:txBody>
      </p:sp>
      <p:sp>
        <p:nvSpPr>
          <p:cNvPr id="10" name="Content Placeholder 7">
            <a:extLst>
              <a:ext uri="{FF2B5EF4-FFF2-40B4-BE49-F238E27FC236}">
                <a16:creationId xmlns:a16="http://schemas.microsoft.com/office/drawing/2014/main" id="{BE6BFF32-8924-DA19-D3F6-385EDD845870}"/>
              </a:ext>
            </a:extLst>
          </p:cNvPr>
          <p:cNvSpPr>
            <a:spLocks noGrp="1"/>
          </p:cNvSpPr>
          <p:nvPr>
            <p:ph idx="13"/>
          </p:nvPr>
        </p:nvSpPr>
        <p:spPr>
          <a:xfrm>
            <a:off x="457200" y="404035"/>
            <a:ext cx="5784113" cy="829339"/>
          </a:xfrm>
        </p:spPr>
        <p:txBody>
          <a:bodyPr/>
          <a:lstStyle/>
          <a:p>
            <a:r>
              <a:rPr lang="en-US" sz="3600"/>
              <a:t>Prior period adjustments, accounting changes, and error corrections</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50</a:t>
            </a:fld>
            <a:endParaRPr lang="en-US"/>
          </a:p>
        </p:txBody>
      </p:sp>
      <p:pic>
        <p:nvPicPr>
          <p:cNvPr id="14" name="Picture 13" descr="A qr code on a white background&#10;&#10;Description automatically generated">
            <a:extLst>
              <a:ext uri="{FF2B5EF4-FFF2-40B4-BE49-F238E27FC236}">
                <a16:creationId xmlns:a16="http://schemas.microsoft.com/office/drawing/2014/main" id="{EC593F34-E1BE-917C-2603-2CA5E9A29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2990" y="314124"/>
            <a:ext cx="2251810" cy="2251810"/>
          </a:xfrm>
          <a:prstGeom prst="rect">
            <a:avLst/>
          </a:prstGeom>
          <a:ln w="76200">
            <a:solidFill>
              <a:srgbClr val="0056B8"/>
            </a:solidFill>
          </a:ln>
        </p:spPr>
      </p:pic>
      <p:pic>
        <p:nvPicPr>
          <p:cNvPr id="18" name="Graphic 17" descr="Arrow: Rotate right with solid fill">
            <a:extLst>
              <a:ext uri="{FF2B5EF4-FFF2-40B4-BE49-F238E27FC236}">
                <a16:creationId xmlns:a16="http://schemas.microsoft.com/office/drawing/2014/main" id="{445E612A-D54C-876A-F9A6-120FDEABE6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7025341" y="684407"/>
            <a:ext cx="2431058" cy="2431058"/>
          </a:xfrm>
          <a:prstGeom prst="rect">
            <a:avLst/>
          </a:prstGeom>
        </p:spPr>
      </p:pic>
      <p:sp>
        <p:nvSpPr>
          <p:cNvPr id="19" name="TextBox 18">
            <a:extLst>
              <a:ext uri="{FF2B5EF4-FFF2-40B4-BE49-F238E27FC236}">
                <a16:creationId xmlns:a16="http://schemas.microsoft.com/office/drawing/2014/main" id="{F940093A-0EE4-D122-67CD-28D835B65116}"/>
              </a:ext>
            </a:extLst>
          </p:cNvPr>
          <p:cNvSpPr txBox="1"/>
          <p:nvPr/>
        </p:nvSpPr>
        <p:spPr>
          <a:xfrm>
            <a:off x="8258629" y="2757714"/>
            <a:ext cx="3476171" cy="461665"/>
          </a:xfrm>
          <a:prstGeom prst="rect">
            <a:avLst/>
          </a:prstGeom>
          <a:noFill/>
        </p:spPr>
        <p:txBody>
          <a:bodyPr wrap="square" rtlCol="0">
            <a:spAutoFit/>
          </a:bodyPr>
          <a:lstStyle/>
          <a:p>
            <a:r>
              <a:rPr lang="en-US" sz="2400" b="1">
                <a:latin typeface="Calibri" panose="020F0502020204030204" pitchFamily="34" charset="0"/>
                <a:cs typeface="Calibri" panose="020F0502020204030204" pitchFamily="34" charset="0"/>
              </a:rPr>
              <a:t>Scan QR code for training!</a:t>
            </a:r>
          </a:p>
        </p:txBody>
      </p:sp>
    </p:spTree>
    <p:extLst>
      <p:ext uri="{BB962C8B-B14F-4D97-AF65-F5344CB8AC3E}">
        <p14:creationId xmlns:p14="http://schemas.microsoft.com/office/powerpoint/2010/main" val="3211510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23313CD-4648-95E1-BD0B-F152E952B153}"/>
              </a:ext>
            </a:extLst>
          </p:cNvPr>
          <p:cNvSpPr/>
          <p:nvPr/>
        </p:nvSpPr>
        <p:spPr>
          <a:xfrm>
            <a:off x="6749830" y="0"/>
            <a:ext cx="5442169" cy="3478205"/>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5C31DD-2CF9-57B4-2D4C-85B6ECEBC615}"/>
              </a:ext>
            </a:extLst>
          </p:cNvPr>
          <p:cNvSpPr/>
          <p:nvPr/>
        </p:nvSpPr>
        <p:spPr>
          <a:xfrm>
            <a:off x="6749831" y="5480822"/>
            <a:ext cx="5442169" cy="652899"/>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AED8D4-93E2-73E2-55B1-07BC4A326EF0}"/>
              </a:ext>
            </a:extLst>
          </p:cNvPr>
          <p:cNvSpPr/>
          <p:nvPr/>
        </p:nvSpPr>
        <p:spPr>
          <a:xfrm>
            <a:off x="6749831" y="3478206"/>
            <a:ext cx="5442169"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E1CA27B-4E62-1B26-6674-46BE93C98C63}"/>
              </a:ext>
            </a:extLst>
          </p:cNvPr>
          <p:cNvSpPr>
            <a:spLocks noGrp="1"/>
          </p:cNvSpPr>
          <p:nvPr>
            <p:ph idx="1"/>
          </p:nvPr>
        </p:nvSpPr>
        <p:spPr>
          <a:xfrm>
            <a:off x="457200" y="1401423"/>
            <a:ext cx="5784113" cy="4419515"/>
          </a:xfrm>
        </p:spPr>
        <p:txBody>
          <a:bodyPr/>
          <a:lstStyle/>
          <a:p>
            <a:pPr marL="109220" indent="0">
              <a:spcBef>
                <a:spcPts val="0"/>
              </a:spcBef>
              <a:spcAft>
                <a:spcPts val="3000"/>
              </a:spcAft>
              <a:buNone/>
            </a:pPr>
            <a:r>
              <a:rPr lang="en-US"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Provides clearer definitions of the types of absences and the requirements for the accounting and financial reporting</a:t>
            </a:r>
            <a:endParaRPr lang="en-US"/>
          </a:p>
          <a:p>
            <a:pPr indent="-255905">
              <a:spcBef>
                <a:spcPts val="0"/>
              </a:spcBef>
              <a:spcAft>
                <a:spcPts val="1200"/>
              </a:spcAft>
            </a:pPr>
            <a:r>
              <a:rPr lang="en-US" kern="0">
                <a:latin typeface="Calibri"/>
                <a:ea typeface="Times New Roman" panose="02020603050405020304" pitchFamily="18" charset="0"/>
                <a:cs typeface="Calibri"/>
              </a:rPr>
              <a:t>For more information, please see the Introduction to Compensated Absences training on our YouTube page.</a:t>
            </a:r>
            <a:endParaRPr lang="en-US" sz="2400" kern="0">
              <a:ea typeface="Times New Roman" panose="02020603050405020304" pitchFamily="18" charset="0"/>
            </a:endParaRPr>
          </a:p>
          <a:p>
            <a:pPr indent="-255905">
              <a:spcBef>
                <a:spcPts val="0"/>
              </a:spcBef>
              <a:spcAft>
                <a:spcPts val="1200"/>
              </a:spcAft>
            </a:pPr>
            <a:r>
              <a:rPr lang="en-US" kern="0">
                <a:latin typeface="Calibri"/>
                <a:ea typeface="Times New Roman" panose="02020603050405020304" pitchFamily="18" charset="0"/>
                <a:cs typeface="Calibri"/>
              </a:rPr>
              <a:t>New BARS sections will be added.</a:t>
            </a:r>
            <a:endParaRPr lang="en-US" sz="2400" kern="0">
              <a:ea typeface="Times New Roman" panose="02020603050405020304" pitchFamily="18" charset="0"/>
            </a:endParaRPr>
          </a:p>
          <a:p>
            <a:pPr indent="-255905">
              <a:spcBef>
                <a:spcPts val="0"/>
              </a:spcBef>
              <a:spcAft>
                <a:spcPts val="1200"/>
              </a:spcAft>
            </a:pPr>
            <a:r>
              <a:rPr lang="en-US" kern="0">
                <a:latin typeface="Calibri"/>
                <a:ea typeface="Times New Roman" panose="02020603050405020304" pitchFamily="18" charset="0"/>
                <a:cs typeface="Calibri"/>
              </a:rPr>
              <a:t>Recommend reviewing compensated absences policy</a:t>
            </a:r>
            <a:endParaRPr lang="en-US" sz="2400" kern="0">
              <a:ea typeface="Times New Roman" panose="02020603050405020304" pitchFamily="18" charset="0"/>
            </a:endParaRPr>
          </a:p>
        </p:txBody>
      </p:sp>
      <p:sp>
        <p:nvSpPr>
          <p:cNvPr id="15" name="Title 14">
            <a:extLst>
              <a:ext uri="{FF2B5EF4-FFF2-40B4-BE49-F238E27FC236}">
                <a16:creationId xmlns:a16="http://schemas.microsoft.com/office/drawing/2014/main" id="{E4DA6D4F-2539-5E26-290E-B553D430C3BD}"/>
              </a:ext>
            </a:extLst>
          </p:cNvPr>
          <p:cNvSpPr>
            <a:spLocks noGrp="1"/>
          </p:cNvSpPr>
          <p:nvPr>
            <p:ph type="title"/>
          </p:nvPr>
        </p:nvSpPr>
        <p:spPr/>
        <p:txBody>
          <a:bodyPr/>
          <a:lstStyle/>
          <a:p>
            <a:pPr algn="ctr"/>
            <a:r>
              <a:rPr lang="en-US"/>
              <a:t>Future updates: Fiscal year 2024</a:t>
            </a:r>
          </a:p>
        </p:txBody>
      </p:sp>
      <p:sp>
        <p:nvSpPr>
          <p:cNvPr id="10" name="Content Placeholder 7">
            <a:extLst>
              <a:ext uri="{FF2B5EF4-FFF2-40B4-BE49-F238E27FC236}">
                <a16:creationId xmlns:a16="http://schemas.microsoft.com/office/drawing/2014/main" id="{BE6BFF32-8924-DA19-D3F6-385EDD845870}"/>
              </a:ext>
            </a:extLst>
          </p:cNvPr>
          <p:cNvSpPr>
            <a:spLocks noGrp="1"/>
          </p:cNvSpPr>
          <p:nvPr>
            <p:ph idx="13"/>
          </p:nvPr>
        </p:nvSpPr>
        <p:spPr>
          <a:xfrm>
            <a:off x="457200" y="404035"/>
            <a:ext cx="5784113" cy="829339"/>
          </a:xfrm>
        </p:spPr>
        <p:txBody>
          <a:bodyPr/>
          <a:lstStyle/>
          <a:p>
            <a:r>
              <a:rPr lang="en-US" sz="3600"/>
              <a:t>Compensated absences</a:t>
            </a:r>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51</a:t>
            </a:fld>
            <a:endParaRPr lang="en-US"/>
          </a:p>
        </p:txBody>
      </p:sp>
      <p:pic>
        <p:nvPicPr>
          <p:cNvPr id="14" name="Graphic 13" descr="Arrow: Rotate right with solid fill">
            <a:extLst>
              <a:ext uri="{FF2B5EF4-FFF2-40B4-BE49-F238E27FC236}">
                <a16:creationId xmlns:a16="http://schemas.microsoft.com/office/drawing/2014/main" id="{3B2508C2-CDC2-98C6-30B0-1586341436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025341" y="684407"/>
            <a:ext cx="2431058" cy="2431058"/>
          </a:xfrm>
          <a:prstGeom prst="rect">
            <a:avLst/>
          </a:prstGeom>
        </p:spPr>
      </p:pic>
      <p:sp>
        <p:nvSpPr>
          <p:cNvPr id="16" name="TextBox 15">
            <a:extLst>
              <a:ext uri="{FF2B5EF4-FFF2-40B4-BE49-F238E27FC236}">
                <a16:creationId xmlns:a16="http://schemas.microsoft.com/office/drawing/2014/main" id="{9D87408C-6226-B9D5-4DC3-16B9C04558FD}"/>
              </a:ext>
            </a:extLst>
          </p:cNvPr>
          <p:cNvSpPr txBox="1"/>
          <p:nvPr/>
        </p:nvSpPr>
        <p:spPr>
          <a:xfrm>
            <a:off x="8258629" y="2757714"/>
            <a:ext cx="3476171" cy="461665"/>
          </a:xfrm>
          <a:prstGeom prst="rect">
            <a:avLst/>
          </a:prstGeom>
          <a:noFill/>
        </p:spPr>
        <p:txBody>
          <a:bodyPr wrap="square" rtlCol="0">
            <a:spAutoFit/>
          </a:bodyPr>
          <a:lstStyle/>
          <a:p>
            <a:r>
              <a:rPr lang="en-US" sz="2400" b="1">
                <a:latin typeface="Calibri" panose="020F0502020204030204" pitchFamily="34" charset="0"/>
                <a:cs typeface="Calibri" panose="020F0502020204030204" pitchFamily="34" charset="0"/>
              </a:rPr>
              <a:t>Scan QR code for training!</a:t>
            </a:r>
          </a:p>
        </p:txBody>
      </p:sp>
      <p:pic>
        <p:nvPicPr>
          <p:cNvPr id="19" name="Picture 18" descr="A qr code on a white background&#10;&#10;Description automatically generated">
            <a:extLst>
              <a:ext uri="{FF2B5EF4-FFF2-40B4-BE49-F238E27FC236}">
                <a16:creationId xmlns:a16="http://schemas.microsoft.com/office/drawing/2014/main" id="{B7BECD12-18AA-421A-CD87-21EFB1B80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6399" y="271049"/>
            <a:ext cx="2294885" cy="2294885"/>
          </a:xfrm>
          <a:prstGeom prst="rect">
            <a:avLst/>
          </a:prstGeom>
          <a:ln w="76200">
            <a:solidFill>
              <a:srgbClr val="0056B8"/>
            </a:solidFill>
          </a:ln>
        </p:spPr>
      </p:pic>
    </p:spTree>
    <p:extLst>
      <p:ext uri="{BB962C8B-B14F-4D97-AF65-F5344CB8AC3E}">
        <p14:creationId xmlns:p14="http://schemas.microsoft.com/office/powerpoint/2010/main" val="1494343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8CB1EC-2F3E-081C-2D86-5467755F12C2}"/>
              </a:ext>
            </a:extLst>
          </p:cNvPr>
          <p:cNvSpPr/>
          <p:nvPr/>
        </p:nvSpPr>
        <p:spPr>
          <a:xfrm>
            <a:off x="1" y="6443965"/>
            <a:ext cx="12210582" cy="414035"/>
          </a:xfrm>
          <a:prstGeom prst="rect">
            <a:avLst/>
          </a:prstGeom>
          <a:solidFill>
            <a:srgbClr val="18B2E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graphics, font, symbol, logo&#10;&#10;Description automatically generated">
            <a:extLst>
              <a:ext uri="{FF2B5EF4-FFF2-40B4-BE49-F238E27FC236}">
                <a16:creationId xmlns:a16="http://schemas.microsoft.com/office/drawing/2014/main" id="{6999418F-4D74-0687-5291-891EDF898F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33" r="4461" b="4862"/>
          <a:stretch/>
        </p:blipFill>
        <p:spPr>
          <a:xfrm>
            <a:off x="0" y="0"/>
            <a:ext cx="12192000" cy="5139231"/>
          </a:xfrm>
          <a:prstGeom prst="rect">
            <a:avLst/>
          </a:prstGeom>
        </p:spPr>
      </p:pic>
      <p:sp>
        <p:nvSpPr>
          <p:cNvPr id="9" name="Rectangle 8"/>
          <p:cNvSpPr/>
          <p:nvPr/>
        </p:nvSpPr>
        <p:spPr>
          <a:xfrm>
            <a:off x="0" y="0"/>
            <a:ext cx="6132382" cy="6858000"/>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139232"/>
            <a:ext cx="6132382" cy="1304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6" name="Title 9"/>
          <p:cNvSpPr>
            <a:spLocks noGrp="1"/>
          </p:cNvSpPr>
          <p:nvPr>
            <p:ph type="title"/>
          </p:nvPr>
        </p:nvSpPr>
        <p:spPr>
          <a:xfrm>
            <a:off x="368355" y="2077530"/>
            <a:ext cx="4759147" cy="989985"/>
          </a:xfrm>
        </p:spPr>
        <p:txBody>
          <a:bodyPr/>
          <a:lstStyle/>
          <a:p>
            <a:pPr algn="l"/>
            <a:r>
              <a:rPr lang="en-US" sz="5400">
                <a:solidFill>
                  <a:schemeClr val="bg1"/>
                </a:solidFill>
              </a:rPr>
              <a:t>Questions?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823" y="5225528"/>
            <a:ext cx="5515209" cy="1150887"/>
          </a:xfrm>
          <a:prstGeom prst="rect">
            <a:avLst/>
          </a:prstGeom>
        </p:spPr>
      </p:pic>
      <p:sp>
        <p:nvSpPr>
          <p:cNvPr id="8" name="Slide Number Placeholder 26">
            <a:extLst>
              <a:ext uri="{FF2B5EF4-FFF2-40B4-BE49-F238E27FC236}">
                <a16:creationId xmlns:a16="http://schemas.microsoft.com/office/drawing/2014/main" id="{00DED8E2-6CFF-1207-DE1A-C623AD43B6A5}"/>
              </a:ext>
            </a:extLst>
          </p:cNvPr>
          <p:cNvSpPr>
            <a:spLocks noGrp="1"/>
          </p:cNvSpPr>
          <p:nvPr>
            <p:ph type="sldNum" sz="quarter" idx="12"/>
          </p:nvPr>
        </p:nvSpPr>
        <p:spPr>
          <a:xfrm>
            <a:off x="11529696" y="6407945"/>
            <a:ext cx="487680" cy="365125"/>
          </a:xfrm>
          <a:prstGeom prst="rect">
            <a:avLst/>
          </a:prstGeom>
        </p:spPr>
        <p:txBody>
          <a:bodyPr/>
          <a:lstStyle>
            <a:lvl1pPr algn="r">
              <a:defRPr sz="1100">
                <a:solidFill>
                  <a:schemeClr val="bg1"/>
                </a:solidFill>
                <a:latin typeface="Calibri" panose="020F0502020204030204" pitchFamily="34" charset="0"/>
                <a:cs typeface="Calibri" panose="020F0502020204030204" pitchFamily="34" charset="0"/>
              </a:defRPr>
            </a:lvl1pPr>
            <a:extLst/>
          </a:lstStyle>
          <a:p>
            <a:fld id="{9D515F0A-23BA-4FD6-9B05-ED7D67B84540}" type="slidenum">
              <a:rPr lang="en-US" smtClean="0"/>
              <a:pPr/>
              <a:t>52</a:t>
            </a:fld>
            <a:endParaRPr lang="en-US"/>
          </a:p>
        </p:txBody>
      </p:sp>
    </p:spTree>
    <p:extLst>
      <p:ext uri="{BB962C8B-B14F-4D97-AF65-F5344CB8AC3E}">
        <p14:creationId xmlns:p14="http://schemas.microsoft.com/office/powerpoint/2010/main" val="1641388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computer, screenshot, computer&#10;&#10;Description automatically generated">
            <a:extLst>
              <a:ext uri="{FF2B5EF4-FFF2-40B4-BE49-F238E27FC236}">
                <a16:creationId xmlns:a16="http://schemas.microsoft.com/office/drawing/2014/main" id="{8A278C03-C512-32F5-9769-D4AFE73331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754" t="-1410" r="19" b="24884"/>
          <a:stretch/>
        </p:blipFill>
        <p:spPr>
          <a:xfrm>
            <a:off x="6789615" y="-115709"/>
            <a:ext cx="5402386" cy="6248653"/>
          </a:xfrm>
          <a:prstGeom prst="rect">
            <a:avLst/>
          </a:prstGeom>
        </p:spPr>
      </p:pic>
      <p:sp>
        <p:nvSpPr>
          <p:cNvPr id="17" name="Rectangle 16">
            <a:extLst>
              <a:ext uri="{FF2B5EF4-FFF2-40B4-BE49-F238E27FC236}">
                <a16:creationId xmlns:a16="http://schemas.microsoft.com/office/drawing/2014/main" id="{2A1A7BF1-C90A-5104-1731-F47D3D4ADF17}"/>
              </a:ext>
            </a:extLst>
          </p:cNvPr>
          <p:cNvSpPr/>
          <p:nvPr/>
        </p:nvSpPr>
        <p:spPr>
          <a:xfrm>
            <a:off x="6789614" y="3087453"/>
            <a:ext cx="5402385" cy="3045491"/>
          </a:xfrm>
          <a:prstGeom prst="rect">
            <a:avLst/>
          </a:prstGeom>
          <a:solidFill>
            <a:srgbClr val="FEDF62">
              <a:alpha val="70000"/>
            </a:srgb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88456EB-0172-E7C3-7851-60E29287547E}"/>
              </a:ext>
            </a:extLst>
          </p:cNvPr>
          <p:cNvSpPr/>
          <p:nvPr/>
        </p:nvSpPr>
        <p:spPr>
          <a:xfrm>
            <a:off x="6789614" y="1"/>
            <a:ext cx="5402385" cy="309427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B4AB80F-6F44-69CB-9ED6-2851CF836081}"/>
              </a:ext>
            </a:extLst>
          </p:cNvPr>
          <p:cNvGrpSpPr/>
          <p:nvPr/>
        </p:nvGrpSpPr>
        <p:grpSpPr>
          <a:xfrm>
            <a:off x="7618820" y="869372"/>
            <a:ext cx="3836951" cy="4668667"/>
            <a:chOff x="7618820" y="1089501"/>
            <a:chExt cx="3836951" cy="4668667"/>
          </a:xfrm>
        </p:grpSpPr>
        <p:sp>
          <p:nvSpPr>
            <p:cNvPr id="13" name="Rectangle 12">
              <a:extLst>
                <a:ext uri="{FF2B5EF4-FFF2-40B4-BE49-F238E27FC236}">
                  <a16:creationId xmlns:a16="http://schemas.microsoft.com/office/drawing/2014/main" id="{56F47DCA-D28A-5F87-998B-A8B71468D683}"/>
                </a:ext>
              </a:extLst>
            </p:cNvPr>
            <p:cNvSpPr/>
            <p:nvPr/>
          </p:nvSpPr>
          <p:spPr>
            <a:xfrm>
              <a:off x="8633011" y="1425386"/>
              <a:ext cx="1761565" cy="285077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clipart, graphics, symbol, design&#10;&#10;Description automatically generated">
              <a:extLst>
                <a:ext uri="{FF2B5EF4-FFF2-40B4-BE49-F238E27FC236}">
                  <a16:creationId xmlns:a16="http://schemas.microsoft.com/office/drawing/2014/main" id="{0FCF2CB8-DC31-9988-F1AB-D7287B71D5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8820" y="1089501"/>
              <a:ext cx="3836951" cy="4668667"/>
            </a:xfrm>
            <a:prstGeom prst="rect">
              <a:avLst/>
            </a:prstGeom>
            <a:effectLst>
              <a:outerShdw blurRad="50800" dist="38100" dir="2700000" algn="tl" rotWithShape="0">
                <a:prstClr val="black">
                  <a:alpha val="40000"/>
                </a:prstClr>
              </a:outerShdw>
            </a:effectLst>
          </p:spPr>
        </p:pic>
      </p:grpSp>
      <p:sp>
        <p:nvSpPr>
          <p:cNvPr id="2" name="Slide Number Placeholder 1"/>
          <p:cNvSpPr>
            <a:spLocks noGrp="1"/>
          </p:cNvSpPr>
          <p:nvPr>
            <p:ph type="sldNum" sz="quarter" idx="12"/>
          </p:nvPr>
        </p:nvSpPr>
        <p:spPr/>
        <p:txBody>
          <a:bodyPr/>
          <a:lstStyle/>
          <a:p>
            <a:fld id="{9D515F0A-23BA-4FD6-9B05-ED7D67B84540}" type="slidenum">
              <a:rPr lang="en-US" smtClean="0"/>
              <a:pPr/>
              <a:t>53</a:t>
            </a:fld>
            <a:endParaRPr lang="en-US"/>
          </a:p>
        </p:txBody>
      </p:sp>
      <p:sp>
        <p:nvSpPr>
          <p:cNvPr id="6" name="Title 15"/>
          <p:cNvSpPr>
            <a:spLocks noGrp="1"/>
          </p:cNvSpPr>
          <p:nvPr>
            <p:ph type="title"/>
          </p:nvPr>
        </p:nvSpPr>
        <p:spPr>
          <a:xfrm>
            <a:off x="541619" y="558265"/>
            <a:ext cx="5819962" cy="924025"/>
          </a:xfrm>
        </p:spPr>
        <p:txBody>
          <a:bodyPr/>
          <a:lstStyle/>
          <a:p>
            <a:r>
              <a:rPr lang="en-US" b="1"/>
              <a:t>Information</a:t>
            </a:r>
          </a:p>
        </p:txBody>
      </p:sp>
      <p:sp>
        <p:nvSpPr>
          <p:cNvPr id="7" name="Content Placeholder 16"/>
          <p:cNvSpPr>
            <a:spLocks noGrp="1"/>
          </p:cNvSpPr>
          <p:nvPr>
            <p:ph idx="1"/>
          </p:nvPr>
        </p:nvSpPr>
        <p:spPr>
          <a:xfrm>
            <a:off x="541619" y="1600203"/>
            <a:ext cx="5951208" cy="514348"/>
          </a:xfrm>
        </p:spPr>
        <p:txBody>
          <a:bodyPr/>
          <a:lstStyle/>
          <a:p>
            <a:pPr marL="137160" indent="0">
              <a:buNone/>
            </a:pPr>
            <a:r>
              <a:rPr lang="en-US" b="1">
                <a:hlinkClick r:id="rId5">
                  <a:extLst>
                    <a:ext uri="{A12FA001-AC4F-418D-AE19-62706E023703}">
                      <ahyp:hlinkClr xmlns:ahyp="http://schemas.microsoft.com/office/drawing/2018/hyperlinkcolor" val="tx"/>
                    </a:ext>
                  </a:extLst>
                </a:hlinkClick>
              </a:rPr>
              <a:t>LCGSFeedback@sao.wa.gov</a:t>
            </a:r>
            <a:r>
              <a:rPr lang="en-US" b="1"/>
              <a:t> </a:t>
            </a:r>
          </a:p>
        </p:txBody>
      </p:sp>
      <p:sp>
        <p:nvSpPr>
          <p:cNvPr id="8" name="Rectangle 7"/>
          <p:cNvSpPr/>
          <p:nvPr/>
        </p:nvSpPr>
        <p:spPr>
          <a:xfrm>
            <a:off x="574459" y="4552532"/>
            <a:ext cx="5951208" cy="1466134"/>
          </a:xfrm>
          <a:prstGeom prst="rect">
            <a:avLst/>
          </a:prstGeom>
        </p:spPr>
        <p:txBody>
          <a:bodyPr wrap="square">
            <a:noAutofit/>
          </a:bodyPr>
          <a:lstStyle/>
          <a:p>
            <a:pPr>
              <a:lnSpc>
                <a:spcPts val="3000"/>
              </a:lnSpc>
            </a:pPr>
            <a:r>
              <a:rPr lang="en-US" sz="2000">
                <a:latin typeface="Calibri" panose="020F0502020204030204" pitchFamily="34" charset="0"/>
                <a:cs typeface="Calibri" panose="020F0502020204030204" pitchFamily="34" charset="0"/>
              </a:rPr>
              <a:t>Website: </a:t>
            </a:r>
            <a:r>
              <a:rPr lang="en-US" sz="2000">
                <a:latin typeface="Calibri" panose="020F0502020204030204" pitchFamily="34" charset="0"/>
                <a:cs typeface="Calibri" panose="020F0502020204030204" pitchFamily="34" charset="0"/>
                <a:hlinkClick r:id="rId6"/>
              </a:rPr>
              <a:t>www.sao.wa.gov</a:t>
            </a:r>
            <a:endParaRPr lang="en-US" sz="2000">
              <a:latin typeface="Calibri" panose="020F0502020204030204" pitchFamily="34" charset="0"/>
              <a:cs typeface="Calibri" panose="020F0502020204030204" pitchFamily="34" charset="0"/>
            </a:endParaRPr>
          </a:p>
          <a:p>
            <a:pPr>
              <a:lnSpc>
                <a:spcPts val="3000"/>
              </a:lnSpc>
            </a:pPr>
            <a:r>
              <a:rPr lang="en-US" sz="2000">
                <a:latin typeface="Calibri" panose="020F0502020204030204" pitchFamily="34" charset="0"/>
                <a:cs typeface="Calibri" panose="020F0502020204030204" pitchFamily="34" charset="0"/>
              </a:rPr>
              <a:t>Twitter: </a:t>
            </a:r>
            <a:r>
              <a:rPr lang="en-US" sz="2000">
                <a:latin typeface="Calibri" panose="020F0502020204030204" pitchFamily="34" charset="0"/>
                <a:cs typeface="Calibri" panose="020F0502020204030204" pitchFamily="34" charset="0"/>
                <a:hlinkClick r:id="rId7"/>
              </a:rPr>
              <a:t>www.twitter.com/WaStateAuditor</a:t>
            </a:r>
            <a:endParaRPr lang="en-US" sz="2000">
              <a:latin typeface="Calibri" panose="020F0502020204030204" pitchFamily="34" charset="0"/>
              <a:cs typeface="Calibri" panose="020F0502020204030204" pitchFamily="34" charset="0"/>
            </a:endParaRPr>
          </a:p>
          <a:p>
            <a:pPr>
              <a:lnSpc>
                <a:spcPts val="3000"/>
              </a:lnSpc>
            </a:pPr>
            <a:r>
              <a:rPr lang="en-US" sz="2000">
                <a:latin typeface="Calibri" panose="020F0502020204030204" pitchFamily="34" charset="0"/>
                <a:cs typeface="Calibri" panose="020F0502020204030204" pitchFamily="34" charset="0"/>
              </a:rPr>
              <a:t>Facebook: </a:t>
            </a:r>
            <a:r>
              <a:rPr lang="en-US" sz="2000">
                <a:latin typeface="Calibri" panose="020F0502020204030204" pitchFamily="34" charset="0"/>
                <a:cs typeface="Calibri" panose="020F0502020204030204" pitchFamily="34" charset="0"/>
                <a:hlinkClick r:id="rId8"/>
              </a:rPr>
              <a:t>www.facebook.com/WaStateAuditorsOffice</a:t>
            </a:r>
            <a:r>
              <a:rPr lang="en-US" sz="2000">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330DE6D4-9C43-FA83-8DA8-13E4A83AD9CC}"/>
              </a:ext>
            </a:extLst>
          </p:cNvPr>
          <p:cNvPicPr>
            <a:picLocks noChangeAspect="1"/>
          </p:cNvPicPr>
          <p:nvPr/>
        </p:nvPicPr>
        <p:blipFill>
          <a:blip r:embed="rId9"/>
          <a:stretch>
            <a:fillRect/>
          </a:stretch>
        </p:blipFill>
        <p:spPr>
          <a:xfrm>
            <a:off x="849291" y="2418875"/>
            <a:ext cx="1877056" cy="1522420"/>
          </a:xfrm>
          <a:prstGeom prst="rect">
            <a:avLst/>
          </a:prstGeom>
        </p:spPr>
      </p:pic>
      <p:sp>
        <p:nvSpPr>
          <p:cNvPr id="4" name="TextBox 3">
            <a:extLst>
              <a:ext uri="{FF2B5EF4-FFF2-40B4-BE49-F238E27FC236}">
                <a16:creationId xmlns:a16="http://schemas.microsoft.com/office/drawing/2014/main" id="{7687FEC2-8B05-4B46-7DFA-1DA563D3F09C}"/>
              </a:ext>
            </a:extLst>
          </p:cNvPr>
          <p:cNvSpPr txBox="1"/>
          <p:nvPr/>
        </p:nvSpPr>
        <p:spPr>
          <a:xfrm>
            <a:off x="3370800" y="2395255"/>
            <a:ext cx="2357619" cy="1569660"/>
          </a:xfrm>
          <a:prstGeom prst="rect">
            <a:avLst/>
          </a:prstGeom>
          <a:noFill/>
        </p:spPr>
        <p:txBody>
          <a:bodyPr wrap="square" rtlCol="0">
            <a:spAutoFit/>
          </a:bodyPr>
          <a:lstStyle/>
          <a:p>
            <a:pPr algn="ctr"/>
            <a:r>
              <a:rPr lang="en-US" sz="3200" b="1">
                <a:solidFill>
                  <a:schemeClr val="tx2">
                    <a:lumMod val="50000"/>
                  </a:schemeClr>
                </a:solidFill>
                <a:latin typeface="Calibri" panose="020F0502020204030204" pitchFamily="34" charset="0"/>
                <a:cs typeface="Calibri" panose="020F0502020204030204" pitchFamily="34" charset="0"/>
              </a:rPr>
              <a:t>Or submit a </a:t>
            </a:r>
            <a:r>
              <a:rPr lang="en-US" sz="3200" b="1" err="1">
                <a:solidFill>
                  <a:srgbClr val="0056B8"/>
                </a:solidFill>
                <a:latin typeface="Calibri" panose="020F0502020204030204" pitchFamily="34" charset="0"/>
                <a:ea typeface="Times New Roman" panose="02020603050405020304" pitchFamily="18" charset="0"/>
                <a:cs typeface="Calibri" panose="020F0502020204030204" pitchFamily="34" charset="0"/>
                <a:hlinkClick r:id="rId10">
                  <a:extLst>
                    <a:ext uri="{A12FA001-AC4F-418D-AE19-62706E023703}">
                      <ahyp:hlinkClr xmlns:ahyp="http://schemas.microsoft.com/office/drawing/2018/hyperlinkcolor" val="tx"/>
                    </a:ext>
                  </a:extLst>
                </a:hlinkClick>
              </a:rPr>
              <a:t>HelpDesk</a:t>
            </a:r>
            <a:endParaRPr lang="en-US" sz="3200" b="1">
              <a:solidFill>
                <a:srgbClr val="0056B8"/>
              </a:solidFill>
              <a:latin typeface="Calibri" panose="020F0502020204030204" pitchFamily="34" charset="0"/>
              <a:cs typeface="Calibri" panose="020F0502020204030204" pitchFamily="34" charset="0"/>
            </a:endParaRPr>
          </a:p>
          <a:p>
            <a:pPr algn="ctr"/>
            <a:r>
              <a:rPr lang="en-US" sz="3200" b="1">
                <a:solidFill>
                  <a:schemeClr val="tx2">
                    <a:lumMod val="50000"/>
                  </a:schemeClr>
                </a:solidFill>
                <a:latin typeface="Calibri" panose="020F0502020204030204" pitchFamily="34" charset="0"/>
                <a:cs typeface="Calibri" panose="020F0502020204030204" pitchFamily="34" charset="0"/>
              </a:rPr>
              <a:t>ticket!</a:t>
            </a:r>
          </a:p>
        </p:txBody>
      </p:sp>
    </p:spTree>
    <p:extLst>
      <p:ext uri="{BB962C8B-B14F-4D97-AF65-F5344CB8AC3E}">
        <p14:creationId xmlns:p14="http://schemas.microsoft.com/office/powerpoint/2010/main" val="4238587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E1CA27B-4E62-1B26-6674-46BE93C98C63}"/>
              </a:ext>
            </a:extLst>
          </p:cNvPr>
          <p:cNvSpPr>
            <a:spLocks noGrp="1"/>
          </p:cNvSpPr>
          <p:nvPr>
            <p:ph idx="1"/>
          </p:nvPr>
        </p:nvSpPr>
        <p:spPr>
          <a:xfrm>
            <a:off x="5810250" y="1905000"/>
            <a:ext cx="5719446" cy="3915938"/>
          </a:xfrm>
        </p:spPr>
        <p:txBody>
          <a:bodyPr/>
          <a:lstStyle/>
          <a:p>
            <a:r>
              <a:rPr lang="en-US"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Clarified the description</a:t>
            </a:r>
          </a:p>
          <a:p>
            <a:r>
              <a:rPr lang="en-US"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Use for expenditures related to the enforcement of the local government's codes that are not related to health, law enforcement, fire, building, or protective inspection</a:t>
            </a:r>
          </a:p>
        </p:txBody>
      </p:sp>
      <p:sp>
        <p:nvSpPr>
          <p:cNvPr id="8" name="Content Placeholder 7">
            <a:extLst>
              <a:ext uri="{FF2B5EF4-FFF2-40B4-BE49-F238E27FC236}">
                <a16:creationId xmlns:a16="http://schemas.microsoft.com/office/drawing/2014/main" id="{138B415E-613A-0AB3-80BC-080036851B4C}"/>
              </a:ext>
            </a:extLst>
          </p:cNvPr>
          <p:cNvSpPr>
            <a:spLocks noGrp="1"/>
          </p:cNvSpPr>
          <p:nvPr>
            <p:ph idx="13"/>
          </p:nvPr>
        </p:nvSpPr>
        <p:spPr>
          <a:xfrm>
            <a:off x="5810250" y="404035"/>
            <a:ext cx="5719446" cy="1174690"/>
          </a:xfrm>
        </p:spPr>
        <p:txBody>
          <a:bodyPr/>
          <a:lstStyle/>
          <a:p>
            <a:r>
              <a:rPr lang="en-US" sz="3600"/>
              <a:t>524.60: Enforcement of codes and regulation</a:t>
            </a:r>
          </a:p>
        </p:txBody>
      </p:sp>
      <p:sp>
        <p:nvSpPr>
          <p:cNvPr id="13" name="Slide Number Placeholder 3">
            <a:extLst>
              <a:ext uri="{FF2B5EF4-FFF2-40B4-BE49-F238E27FC236}">
                <a16:creationId xmlns:a16="http://schemas.microsoft.com/office/drawing/2014/main" id="{866B6930-0F10-3EBE-2F25-ACC39D53B3B4}"/>
              </a:ext>
            </a:extLst>
          </p:cNvPr>
          <p:cNvSpPr>
            <a:spLocks noGrp="1"/>
          </p:cNvSpPr>
          <p:nvPr>
            <p:ph type="sldNum" sz="quarter" idx="12"/>
          </p:nvPr>
        </p:nvSpPr>
        <p:spPr>
          <a:prstGeom prst="rect">
            <a:avLst/>
          </a:prstGeom>
        </p:spPr>
        <p:txBody>
          <a:bodyPr/>
          <a:lstStyle/>
          <a:p>
            <a:fld id="{9D515F0A-23BA-4FD6-9B05-ED7D67B84540}" type="slidenum">
              <a:rPr lang="en-US" smtClean="0"/>
              <a:pPr/>
              <a:t>6</a:t>
            </a:fld>
            <a:endParaRPr lang="en-US"/>
          </a:p>
        </p:txBody>
      </p:sp>
      <p:sp>
        <p:nvSpPr>
          <p:cNvPr id="5" name="Content Placeholder 6">
            <a:extLst>
              <a:ext uri="{FF2B5EF4-FFF2-40B4-BE49-F238E27FC236}">
                <a16:creationId xmlns:a16="http://schemas.microsoft.com/office/drawing/2014/main" id="{1C33C7B4-28AB-2048-324E-E33184229A32}"/>
              </a:ext>
            </a:extLst>
          </p:cNvPr>
          <p:cNvSpPr txBox="1">
            <a:spLocks/>
          </p:cNvSpPr>
          <p:nvPr/>
        </p:nvSpPr>
        <p:spPr>
          <a:xfrm>
            <a:off x="457200" y="4293333"/>
            <a:ext cx="5784113" cy="1514264"/>
          </a:xfrm>
          <a:prstGeom prst="rect">
            <a:avLst/>
          </a:prstGeom>
        </p:spPr>
        <p:txBody>
          <a:bodyPr vert="horz">
            <a:noAutofit/>
          </a:bodyPr>
          <a:lstStyle>
            <a:lvl1pPr marL="365760" indent="-256032" algn="l" rtl="0" eaLnBrk="1" latinLnBrk="0" hangingPunct="1">
              <a:spcBef>
                <a:spcPts val="400"/>
              </a:spcBef>
              <a:spcAft>
                <a:spcPts val="24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24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24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24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24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en-US"/>
          </a:p>
        </p:txBody>
      </p:sp>
      <p:sp>
        <p:nvSpPr>
          <p:cNvPr id="14" name="Rectangle 13">
            <a:extLst>
              <a:ext uri="{FF2B5EF4-FFF2-40B4-BE49-F238E27FC236}">
                <a16:creationId xmlns:a16="http://schemas.microsoft.com/office/drawing/2014/main" id="{739C5CBC-FFCC-6F65-511F-B0B8168065BE}"/>
              </a:ext>
            </a:extLst>
          </p:cNvPr>
          <p:cNvSpPr/>
          <p:nvPr/>
        </p:nvSpPr>
        <p:spPr>
          <a:xfrm>
            <a:off x="-1" y="3478206"/>
            <a:ext cx="5460753"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8">
            <a:extLst>
              <a:ext uri="{FF2B5EF4-FFF2-40B4-BE49-F238E27FC236}">
                <a16:creationId xmlns:a16="http://schemas.microsoft.com/office/drawing/2014/main" id="{200F84C0-B5D2-4196-FB77-716B14C4F88E}"/>
              </a:ext>
            </a:extLst>
          </p:cNvPr>
          <p:cNvSpPr>
            <a:spLocks noGrp="1"/>
          </p:cNvSpPr>
          <p:nvPr>
            <p:ph type="title"/>
          </p:nvPr>
        </p:nvSpPr>
        <p:spPr>
          <a:xfrm>
            <a:off x="129956" y="3567242"/>
            <a:ext cx="4965405" cy="1632098"/>
          </a:xfrm>
        </p:spPr>
        <p:txBody>
          <a:bodyPr/>
          <a:lstStyle/>
          <a:p>
            <a:pPr algn="ctr"/>
            <a:r>
              <a:rPr lang="en-US"/>
              <a:t>BARS codes updates</a:t>
            </a:r>
          </a:p>
        </p:txBody>
      </p:sp>
      <p:pic>
        <p:nvPicPr>
          <p:cNvPr id="19" name="Picture 18" descr="A gavel on top of a stack of books&#10;&#10;Description automatically generated">
            <a:extLst>
              <a:ext uri="{FF2B5EF4-FFF2-40B4-BE49-F238E27FC236}">
                <a16:creationId xmlns:a16="http://schemas.microsoft.com/office/drawing/2014/main" id="{7E80F17C-9F5C-95D5-DF87-CE31B91E56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38"/>
          <a:stretch/>
        </p:blipFill>
        <p:spPr>
          <a:xfrm flipH="1">
            <a:off x="-2" y="0"/>
            <a:ext cx="5460751" cy="3478910"/>
          </a:xfrm>
          <a:prstGeom prst="rect">
            <a:avLst/>
          </a:prstGeom>
        </p:spPr>
      </p:pic>
      <p:sp>
        <p:nvSpPr>
          <p:cNvPr id="2" name="Rectangle 1">
            <a:extLst>
              <a:ext uri="{FF2B5EF4-FFF2-40B4-BE49-F238E27FC236}">
                <a16:creationId xmlns:a16="http://schemas.microsoft.com/office/drawing/2014/main" id="{5BBF2ADF-BB15-BD81-8161-35662825870F}"/>
              </a:ext>
            </a:extLst>
          </p:cNvPr>
          <p:cNvSpPr/>
          <p:nvPr/>
        </p:nvSpPr>
        <p:spPr>
          <a:xfrm>
            <a:off x="0" y="5485901"/>
            <a:ext cx="5460751" cy="647971"/>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F62"/>
              </a:solidFill>
            </a:endParaRPr>
          </a:p>
        </p:txBody>
      </p:sp>
    </p:spTree>
    <p:extLst>
      <p:ext uri="{BB962C8B-B14F-4D97-AF65-F5344CB8AC3E}">
        <p14:creationId xmlns:p14="http://schemas.microsoft.com/office/powerpoint/2010/main" val="123316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B42013F-8DB7-BFA7-6C2F-A209DADBA6CB}"/>
              </a:ext>
            </a:extLst>
          </p:cNvPr>
          <p:cNvSpPr>
            <a:spLocks noGrp="1"/>
          </p:cNvSpPr>
          <p:nvPr>
            <p:ph idx="1"/>
          </p:nvPr>
        </p:nvSpPr>
        <p:spPr>
          <a:xfrm>
            <a:off x="5810250" y="1901371"/>
            <a:ext cx="5719446" cy="3919568"/>
          </a:xfrm>
        </p:spPr>
        <p:txBody>
          <a:bodyPr/>
          <a:lstStyle/>
          <a:p>
            <a:pPr marL="109728" indent="0">
              <a:spcBef>
                <a:spcPts val="0"/>
              </a:spcBef>
              <a:spcAft>
                <a:spcPts val="3000"/>
              </a:spcAft>
              <a:buNone/>
            </a:pPr>
            <a:r>
              <a:rPr lang="en-US"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Codes for select counties only</a:t>
            </a:r>
          </a:p>
          <a:p>
            <a:pPr>
              <a:spcBef>
                <a:spcPts val="0"/>
              </a:spcBef>
              <a:spcAft>
                <a:spcPts val="1200"/>
              </a:spcAft>
            </a:pPr>
            <a:r>
              <a:rPr lang="en-US" sz="2400" kern="0">
                <a:solidFill>
                  <a:srgbClr val="000000"/>
                </a:solidFill>
                <a:ea typeface="Times New Roman" panose="02020603050405020304" pitchFamily="18" charset="0"/>
              </a:rPr>
              <a:t>335.03.34 DNR timber trust 1 and timber trust 77</a:t>
            </a:r>
          </a:p>
          <a:p>
            <a:pPr>
              <a:spcBef>
                <a:spcPts val="0"/>
              </a:spcBef>
              <a:spcAft>
                <a:spcPts val="1200"/>
              </a:spcAft>
            </a:pPr>
            <a:r>
              <a:rPr lang="en-US" kern="0">
                <a:solidFill>
                  <a:srgbClr val="000000"/>
                </a:solidFill>
                <a:ea typeface="Times New Roman" panose="02020603050405020304" pitchFamily="18" charset="0"/>
              </a:rPr>
              <a:t>335.03.35 DNR other trust 1 and other trust 77</a:t>
            </a:r>
          </a:p>
        </p:txBody>
      </p:sp>
      <p:sp>
        <p:nvSpPr>
          <p:cNvPr id="4" name="Content Placeholder 3">
            <a:extLst>
              <a:ext uri="{FF2B5EF4-FFF2-40B4-BE49-F238E27FC236}">
                <a16:creationId xmlns:a16="http://schemas.microsoft.com/office/drawing/2014/main" id="{CD3ED19C-494D-1637-D6D6-D8317A542D00}"/>
              </a:ext>
            </a:extLst>
          </p:cNvPr>
          <p:cNvSpPr>
            <a:spLocks noGrp="1"/>
          </p:cNvSpPr>
          <p:nvPr>
            <p:ph idx="13"/>
          </p:nvPr>
        </p:nvSpPr>
        <p:spPr>
          <a:xfrm>
            <a:off x="5810250" y="404035"/>
            <a:ext cx="5719446" cy="1099016"/>
          </a:xfrm>
        </p:spPr>
        <p:txBody>
          <a:bodyPr/>
          <a:lstStyle/>
          <a:p>
            <a:r>
              <a:rPr lang="en-US" sz="3600"/>
              <a:t>New Department of Natural Resources codes</a:t>
            </a:r>
          </a:p>
        </p:txBody>
      </p:sp>
      <p:sp>
        <p:nvSpPr>
          <p:cNvPr id="11" name="Rectangle 10">
            <a:extLst>
              <a:ext uri="{FF2B5EF4-FFF2-40B4-BE49-F238E27FC236}">
                <a16:creationId xmlns:a16="http://schemas.microsoft.com/office/drawing/2014/main" id="{8D601B35-AD58-19B8-026D-5F614194B891}"/>
              </a:ext>
            </a:extLst>
          </p:cNvPr>
          <p:cNvSpPr/>
          <p:nvPr/>
        </p:nvSpPr>
        <p:spPr>
          <a:xfrm>
            <a:off x="-1" y="3478206"/>
            <a:ext cx="5460753"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8">
            <a:extLst>
              <a:ext uri="{FF2B5EF4-FFF2-40B4-BE49-F238E27FC236}">
                <a16:creationId xmlns:a16="http://schemas.microsoft.com/office/drawing/2014/main" id="{315B4202-1E99-98F6-26CD-D31AA55A1CF6}"/>
              </a:ext>
            </a:extLst>
          </p:cNvPr>
          <p:cNvSpPr>
            <a:spLocks noGrp="1"/>
          </p:cNvSpPr>
          <p:nvPr>
            <p:ph type="title"/>
          </p:nvPr>
        </p:nvSpPr>
        <p:spPr>
          <a:xfrm>
            <a:off x="129956" y="3567242"/>
            <a:ext cx="4965405" cy="1632098"/>
          </a:xfrm>
        </p:spPr>
        <p:txBody>
          <a:bodyPr/>
          <a:lstStyle/>
          <a:p>
            <a:pPr algn="ctr"/>
            <a:r>
              <a:rPr lang="en-US"/>
              <a:t>BARS codes updates</a:t>
            </a:r>
          </a:p>
        </p:txBody>
      </p:sp>
      <p:sp>
        <p:nvSpPr>
          <p:cNvPr id="15" name="Slide Number Placeholder 3">
            <a:extLst>
              <a:ext uri="{FF2B5EF4-FFF2-40B4-BE49-F238E27FC236}">
                <a16:creationId xmlns:a16="http://schemas.microsoft.com/office/drawing/2014/main" id="{B3B16D1C-B48B-D0A9-1C89-2B95A780161E}"/>
              </a:ext>
            </a:extLst>
          </p:cNvPr>
          <p:cNvSpPr>
            <a:spLocks noGrp="1"/>
          </p:cNvSpPr>
          <p:nvPr>
            <p:ph type="sldNum" sz="quarter" idx="12"/>
          </p:nvPr>
        </p:nvSpPr>
        <p:spPr>
          <a:xfrm>
            <a:off x="11529696" y="6407945"/>
            <a:ext cx="487680" cy="365125"/>
          </a:xfrm>
          <a:prstGeom prst="rect">
            <a:avLst/>
          </a:prstGeom>
        </p:spPr>
        <p:txBody>
          <a:bodyPr/>
          <a:lstStyle/>
          <a:p>
            <a:fld id="{9D515F0A-23BA-4FD6-9B05-ED7D67B84540}" type="slidenum">
              <a:rPr lang="en-US" smtClean="0"/>
              <a:pPr/>
              <a:t>7</a:t>
            </a:fld>
            <a:endParaRPr lang="en-US"/>
          </a:p>
        </p:txBody>
      </p:sp>
      <p:pic>
        <p:nvPicPr>
          <p:cNvPr id="3" name="Picture 2" descr="A group of trees in a forest&#10;&#10;Description automatically generated">
            <a:extLst>
              <a:ext uri="{FF2B5EF4-FFF2-40B4-BE49-F238E27FC236}">
                <a16:creationId xmlns:a16="http://schemas.microsoft.com/office/drawing/2014/main" id="{4F7980DE-A65B-EE7F-6AF1-4985D0E48A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 t="4324"/>
          <a:stretch/>
        </p:blipFill>
        <p:spPr>
          <a:xfrm>
            <a:off x="-14514" y="-11425"/>
            <a:ext cx="5475265" cy="3489631"/>
          </a:xfrm>
          <a:prstGeom prst="rect">
            <a:avLst/>
          </a:prstGeom>
        </p:spPr>
      </p:pic>
      <p:sp>
        <p:nvSpPr>
          <p:cNvPr id="2" name="Rectangle 1">
            <a:extLst>
              <a:ext uri="{FF2B5EF4-FFF2-40B4-BE49-F238E27FC236}">
                <a16:creationId xmlns:a16="http://schemas.microsoft.com/office/drawing/2014/main" id="{0CBAC7C5-F1B7-79D7-E417-FF5C4BF96778}"/>
              </a:ext>
            </a:extLst>
          </p:cNvPr>
          <p:cNvSpPr/>
          <p:nvPr/>
        </p:nvSpPr>
        <p:spPr>
          <a:xfrm>
            <a:off x="0" y="5485901"/>
            <a:ext cx="5460751" cy="647971"/>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F62"/>
              </a:solidFill>
            </a:endParaRPr>
          </a:p>
        </p:txBody>
      </p:sp>
    </p:spTree>
    <p:extLst>
      <p:ext uri="{BB962C8B-B14F-4D97-AF65-F5344CB8AC3E}">
        <p14:creationId xmlns:p14="http://schemas.microsoft.com/office/powerpoint/2010/main" val="804810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E1CA27B-4E62-1B26-6674-46BE93C98C63}"/>
              </a:ext>
            </a:extLst>
          </p:cNvPr>
          <p:cNvSpPr>
            <a:spLocks noGrp="1"/>
          </p:cNvSpPr>
          <p:nvPr>
            <p:ph idx="1"/>
          </p:nvPr>
        </p:nvSpPr>
        <p:spPr>
          <a:xfrm>
            <a:off x="457200" y="1414131"/>
            <a:ext cx="5876925" cy="4406808"/>
          </a:xfrm>
        </p:spPr>
        <p:txBody>
          <a:bodyPr/>
          <a:lstStyle/>
          <a:p>
            <a:pPr marL="109728" indent="0">
              <a:buNone/>
            </a:pPr>
            <a:r>
              <a:rPr lang="en-US"/>
              <a:t>Cash: Added a new section</a:t>
            </a:r>
          </a:p>
          <a:p>
            <a:pPr marL="109728" indent="0">
              <a:buNone/>
            </a:pPr>
            <a:r>
              <a:rPr lang="en-US"/>
              <a:t>GAAP: Updated existing section</a:t>
            </a:r>
          </a:p>
          <a:p>
            <a:r>
              <a:rPr lang="en-US"/>
              <a:t>Arbitrage rebates are due to the federal government every 5 years and at maturity.</a:t>
            </a:r>
          </a:p>
          <a:p>
            <a:r>
              <a:rPr lang="en-US"/>
              <a:t>Report expenditure when paid</a:t>
            </a:r>
          </a:p>
          <a:p>
            <a:r>
              <a:rPr lang="en-US"/>
              <a:t>Report arbitrage liability on the Schedule of Liabilities, and update amount annually</a:t>
            </a:r>
          </a:p>
        </p:txBody>
      </p:sp>
      <p:sp>
        <p:nvSpPr>
          <p:cNvPr id="10" name="Content Placeholder 7">
            <a:extLst>
              <a:ext uri="{FF2B5EF4-FFF2-40B4-BE49-F238E27FC236}">
                <a16:creationId xmlns:a16="http://schemas.microsoft.com/office/drawing/2014/main" id="{BE6BFF32-8924-DA19-D3F6-385EDD845870}"/>
              </a:ext>
            </a:extLst>
          </p:cNvPr>
          <p:cNvSpPr>
            <a:spLocks noGrp="1"/>
          </p:cNvSpPr>
          <p:nvPr>
            <p:ph idx="13"/>
          </p:nvPr>
        </p:nvSpPr>
        <p:spPr/>
        <p:txBody>
          <a:bodyPr/>
          <a:lstStyle/>
          <a:p>
            <a:r>
              <a:rPr lang="da-DK" sz="3600"/>
              <a:t>Arbitrage Rebates</a:t>
            </a:r>
          </a:p>
        </p:txBody>
      </p:sp>
      <p:sp>
        <p:nvSpPr>
          <p:cNvPr id="26" name="Title 25">
            <a:extLst>
              <a:ext uri="{FF2B5EF4-FFF2-40B4-BE49-F238E27FC236}">
                <a16:creationId xmlns:a16="http://schemas.microsoft.com/office/drawing/2014/main" id="{097C2D59-9CF8-6334-BC52-E485213C993F}"/>
              </a:ext>
            </a:extLst>
          </p:cNvPr>
          <p:cNvSpPr>
            <a:spLocks noGrp="1"/>
          </p:cNvSpPr>
          <p:nvPr>
            <p:ph type="title"/>
          </p:nvPr>
        </p:nvSpPr>
        <p:spPr/>
        <p:txBody>
          <a:bodyPr/>
          <a:lstStyle/>
          <a:p>
            <a:endParaRPr lang="en-US"/>
          </a:p>
        </p:txBody>
      </p:sp>
      <p:sp>
        <p:nvSpPr>
          <p:cNvPr id="6" name="Slide Number Placeholder 3">
            <a:extLst>
              <a:ext uri="{FF2B5EF4-FFF2-40B4-BE49-F238E27FC236}">
                <a16:creationId xmlns:a16="http://schemas.microsoft.com/office/drawing/2014/main" id="{28AB4F37-9FA7-3757-45F7-E1C491D32310}"/>
              </a:ext>
            </a:extLst>
          </p:cNvPr>
          <p:cNvSpPr>
            <a:spLocks noGrp="1"/>
          </p:cNvSpPr>
          <p:nvPr>
            <p:ph type="sldNum" sz="quarter" idx="12"/>
          </p:nvPr>
        </p:nvSpPr>
        <p:spPr/>
        <p:txBody>
          <a:bodyPr/>
          <a:lstStyle/>
          <a:p>
            <a:fld id="{9D515F0A-23BA-4FD6-9B05-ED7D67B84540}" type="slidenum">
              <a:rPr lang="en-US" smtClean="0"/>
              <a:pPr/>
              <a:t>8</a:t>
            </a:fld>
            <a:endParaRPr lang="en-US"/>
          </a:p>
        </p:txBody>
      </p:sp>
      <p:sp>
        <p:nvSpPr>
          <p:cNvPr id="19" name="Rectangle 18">
            <a:extLst>
              <a:ext uri="{FF2B5EF4-FFF2-40B4-BE49-F238E27FC236}">
                <a16:creationId xmlns:a16="http://schemas.microsoft.com/office/drawing/2014/main" id="{B783B2BC-760A-9599-9922-356049BF4280}"/>
              </a:ext>
            </a:extLst>
          </p:cNvPr>
          <p:cNvSpPr/>
          <p:nvPr/>
        </p:nvSpPr>
        <p:spPr>
          <a:xfrm>
            <a:off x="6731247" y="3478206"/>
            <a:ext cx="5460753"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jar of coins and a graph&#10;&#10;Description automatically generated">
            <a:extLst>
              <a:ext uri="{FF2B5EF4-FFF2-40B4-BE49-F238E27FC236}">
                <a16:creationId xmlns:a16="http://schemas.microsoft.com/office/drawing/2014/main" id="{631AFB93-7BEC-95B3-5660-32EBBCD969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69"/>
          <a:stretch/>
        </p:blipFill>
        <p:spPr>
          <a:xfrm>
            <a:off x="6731246" y="0"/>
            <a:ext cx="5460751" cy="3487191"/>
          </a:xfrm>
          <a:prstGeom prst="rect">
            <a:avLst/>
          </a:prstGeom>
        </p:spPr>
      </p:pic>
      <p:sp>
        <p:nvSpPr>
          <p:cNvPr id="8" name="Rectangle 7">
            <a:extLst>
              <a:ext uri="{FF2B5EF4-FFF2-40B4-BE49-F238E27FC236}">
                <a16:creationId xmlns:a16="http://schemas.microsoft.com/office/drawing/2014/main" id="{4C5A37DE-89DA-2E53-69E9-34C9907DF913}"/>
              </a:ext>
            </a:extLst>
          </p:cNvPr>
          <p:cNvSpPr/>
          <p:nvPr/>
        </p:nvSpPr>
        <p:spPr>
          <a:xfrm>
            <a:off x="6731248" y="5485901"/>
            <a:ext cx="5460751" cy="647971"/>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F62"/>
              </a:solidFill>
            </a:endParaRPr>
          </a:p>
        </p:txBody>
      </p:sp>
      <p:sp>
        <p:nvSpPr>
          <p:cNvPr id="27" name="Title 8">
            <a:extLst>
              <a:ext uri="{FF2B5EF4-FFF2-40B4-BE49-F238E27FC236}">
                <a16:creationId xmlns:a16="http://schemas.microsoft.com/office/drawing/2014/main" id="{28ABCDAA-9026-E8F6-BA46-B32C07702B20}"/>
              </a:ext>
            </a:extLst>
          </p:cNvPr>
          <p:cNvSpPr txBox="1">
            <a:spLocks/>
          </p:cNvSpPr>
          <p:nvPr/>
        </p:nvSpPr>
        <p:spPr>
          <a:xfrm>
            <a:off x="6861204" y="3567242"/>
            <a:ext cx="4965405" cy="1632098"/>
          </a:xfrm>
          <a:prstGeom prst="rect">
            <a:avLst/>
          </a:prstGeom>
        </p:spPr>
        <p:txBody>
          <a:bodyPr vert="horz" anchor="t">
            <a:noAutofit/>
            <a:scene3d>
              <a:camera prst="orthographicFront"/>
              <a:lightRig rig="soft" dir="t"/>
            </a:scene3d>
            <a:sp3d prstMaterial="softEdge"/>
          </a:bodyPr>
          <a:lstStyle>
            <a:lvl1pPr algn="r" rtl="0" eaLnBrk="1" latinLnBrk="0" hangingPunct="1">
              <a:spcBef>
                <a:spcPct val="0"/>
              </a:spcBef>
              <a:buNone/>
              <a:defRPr kumimoji="0" sz="5400" b="1" kern="1200" spc="-40" baseline="0">
                <a:solidFill>
                  <a:schemeClr val="bg1"/>
                </a:solidFill>
                <a:effectLst/>
                <a:latin typeface="Calibri" panose="020F0502020204030204" pitchFamily="34" charset="0"/>
                <a:ea typeface="+mj-ea"/>
                <a:cs typeface="Calibri" panose="020F0502020204030204" pitchFamily="34" charset="0"/>
              </a:defRPr>
            </a:lvl1pPr>
            <a:extLst/>
          </a:lstStyle>
          <a:p>
            <a:pPr algn="ctr"/>
            <a:r>
              <a:rPr lang="en-US"/>
              <a:t>Accounting and reporting </a:t>
            </a:r>
          </a:p>
        </p:txBody>
      </p:sp>
    </p:spTree>
    <p:extLst>
      <p:ext uri="{BB962C8B-B14F-4D97-AF65-F5344CB8AC3E}">
        <p14:creationId xmlns:p14="http://schemas.microsoft.com/office/powerpoint/2010/main" val="3364426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E1CA27B-4E62-1B26-6674-46BE93C98C63}"/>
              </a:ext>
            </a:extLst>
          </p:cNvPr>
          <p:cNvSpPr>
            <a:spLocks noGrp="1"/>
          </p:cNvSpPr>
          <p:nvPr>
            <p:ph idx="1"/>
          </p:nvPr>
        </p:nvSpPr>
        <p:spPr>
          <a:xfrm>
            <a:off x="457200" y="1414132"/>
            <a:ext cx="5784113" cy="1624344"/>
          </a:xfrm>
        </p:spPr>
        <p:txBody>
          <a:bodyPr/>
          <a:lstStyle/>
          <a:p>
            <a:pPr>
              <a:spcBef>
                <a:spcPts val="0"/>
              </a:spcBef>
              <a:spcAft>
                <a:spcPts val="1200"/>
              </a:spcAft>
            </a:pPr>
            <a:r>
              <a:rPr lang="en-US" kern="0">
                <a:solidFill>
                  <a:srgbClr val="000000"/>
                </a:solidFill>
                <a:ea typeface="Times New Roman" panose="02020603050405020304" pitchFamily="18" charset="0"/>
              </a:rPr>
              <a:t>Secretary of State (SOS) has authority over election costs.</a:t>
            </a:r>
          </a:p>
          <a:p>
            <a:pPr>
              <a:spcBef>
                <a:spcPts val="0"/>
              </a:spcBef>
              <a:spcAft>
                <a:spcPts val="1200"/>
              </a:spcAft>
            </a:pPr>
            <a:r>
              <a:rPr lang="en-US" kern="0">
                <a:solidFill>
                  <a:srgbClr val="000000"/>
                </a:solidFill>
                <a:ea typeface="Times New Roman" panose="02020603050405020304" pitchFamily="18" charset="0"/>
              </a:rPr>
              <a:t>BARS page will be updated to link directly to the SOS’s guidance.</a:t>
            </a:r>
          </a:p>
        </p:txBody>
      </p:sp>
      <p:sp>
        <p:nvSpPr>
          <p:cNvPr id="8" name="Content Placeholder 7">
            <a:extLst>
              <a:ext uri="{FF2B5EF4-FFF2-40B4-BE49-F238E27FC236}">
                <a16:creationId xmlns:a16="http://schemas.microsoft.com/office/drawing/2014/main" id="{138B415E-613A-0AB3-80BC-080036851B4C}"/>
              </a:ext>
            </a:extLst>
          </p:cNvPr>
          <p:cNvSpPr>
            <a:spLocks noGrp="1"/>
          </p:cNvSpPr>
          <p:nvPr>
            <p:ph idx="13"/>
          </p:nvPr>
        </p:nvSpPr>
        <p:spPr>
          <a:xfrm>
            <a:off x="457200" y="404036"/>
            <a:ext cx="5784113" cy="823742"/>
          </a:xfrm>
        </p:spPr>
        <p:txBody>
          <a:bodyPr/>
          <a:lstStyle/>
          <a:p>
            <a:r>
              <a:rPr lang="da-DK" sz="3600"/>
              <a:t>3.8.12: Election Costs</a:t>
            </a:r>
          </a:p>
        </p:txBody>
      </p:sp>
      <p:sp>
        <p:nvSpPr>
          <p:cNvPr id="25" name="Title 8">
            <a:extLst>
              <a:ext uri="{FF2B5EF4-FFF2-40B4-BE49-F238E27FC236}">
                <a16:creationId xmlns:a16="http://schemas.microsoft.com/office/drawing/2014/main" id="{622EF647-5F12-EC6E-E26B-7B3300044A27}"/>
              </a:ext>
            </a:extLst>
          </p:cNvPr>
          <p:cNvSpPr>
            <a:spLocks noGrp="1"/>
          </p:cNvSpPr>
          <p:nvPr>
            <p:ph type="title"/>
          </p:nvPr>
        </p:nvSpPr>
        <p:spPr/>
        <p:txBody>
          <a:bodyPr/>
          <a:lstStyle/>
          <a:p>
            <a:pPr algn="ctr"/>
            <a:r>
              <a:rPr lang="en-US"/>
              <a:t>Accounting and reporting </a:t>
            </a:r>
          </a:p>
        </p:txBody>
      </p:sp>
      <p:sp>
        <p:nvSpPr>
          <p:cNvPr id="13" name="Slide Number Placeholder 3">
            <a:extLst>
              <a:ext uri="{FF2B5EF4-FFF2-40B4-BE49-F238E27FC236}">
                <a16:creationId xmlns:a16="http://schemas.microsoft.com/office/drawing/2014/main" id="{866B6930-0F10-3EBE-2F25-ACC39D53B3B4}"/>
              </a:ext>
            </a:extLst>
          </p:cNvPr>
          <p:cNvSpPr>
            <a:spLocks noGrp="1"/>
          </p:cNvSpPr>
          <p:nvPr>
            <p:ph type="sldNum" sz="quarter" idx="12"/>
          </p:nvPr>
        </p:nvSpPr>
        <p:spPr>
          <a:prstGeom prst="rect">
            <a:avLst/>
          </a:prstGeom>
        </p:spPr>
        <p:txBody>
          <a:bodyPr/>
          <a:lstStyle/>
          <a:p>
            <a:fld id="{9D515F0A-23BA-4FD6-9B05-ED7D67B84540}" type="slidenum">
              <a:rPr lang="en-US" smtClean="0"/>
              <a:pPr/>
              <a:t>9</a:t>
            </a:fld>
            <a:endParaRPr lang="en-US"/>
          </a:p>
        </p:txBody>
      </p:sp>
      <p:sp>
        <p:nvSpPr>
          <p:cNvPr id="5" name="Content Placeholder 6">
            <a:extLst>
              <a:ext uri="{FF2B5EF4-FFF2-40B4-BE49-F238E27FC236}">
                <a16:creationId xmlns:a16="http://schemas.microsoft.com/office/drawing/2014/main" id="{1C33C7B4-28AB-2048-324E-E33184229A32}"/>
              </a:ext>
            </a:extLst>
          </p:cNvPr>
          <p:cNvSpPr txBox="1">
            <a:spLocks/>
          </p:cNvSpPr>
          <p:nvPr/>
        </p:nvSpPr>
        <p:spPr>
          <a:xfrm>
            <a:off x="457200" y="4293333"/>
            <a:ext cx="5784113" cy="1514264"/>
          </a:xfrm>
          <a:prstGeom prst="rect">
            <a:avLst/>
          </a:prstGeom>
        </p:spPr>
        <p:txBody>
          <a:bodyPr vert="horz">
            <a:noAutofit/>
          </a:bodyPr>
          <a:lstStyle>
            <a:lvl1pPr marL="365760" indent="-256032" algn="l" rtl="0" eaLnBrk="1" latinLnBrk="0" hangingPunct="1">
              <a:spcBef>
                <a:spcPts val="400"/>
              </a:spcBef>
              <a:spcAft>
                <a:spcPts val="24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24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24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24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24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en-US"/>
          </a:p>
        </p:txBody>
      </p:sp>
      <p:sp>
        <p:nvSpPr>
          <p:cNvPr id="24" name="Rectangle 23">
            <a:extLst>
              <a:ext uri="{FF2B5EF4-FFF2-40B4-BE49-F238E27FC236}">
                <a16:creationId xmlns:a16="http://schemas.microsoft.com/office/drawing/2014/main" id="{2E0B6299-8462-A7E9-50DB-4DE121CF9216}"/>
              </a:ext>
            </a:extLst>
          </p:cNvPr>
          <p:cNvSpPr/>
          <p:nvPr/>
        </p:nvSpPr>
        <p:spPr>
          <a:xfrm>
            <a:off x="6731247" y="3478206"/>
            <a:ext cx="5460753" cy="2015316"/>
          </a:xfrm>
          <a:prstGeom prst="rect">
            <a:avLst/>
          </a:prstGeom>
          <a:solidFill>
            <a:srgbClr val="0056B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Close-up of a ballot envelope&#10;&#10;Description automatically generated">
            <a:extLst>
              <a:ext uri="{FF2B5EF4-FFF2-40B4-BE49-F238E27FC236}">
                <a16:creationId xmlns:a16="http://schemas.microsoft.com/office/drawing/2014/main" id="{6646D9E0-E07E-C3E5-CFA7-BEA670AAAC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78"/>
          <a:stretch/>
        </p:blipFill>
        <p:spPr>
          <a:xfrm>
            <a:off x="6731248" y="2381"/>
            <a:ext cx="5460751" cy="3473844"/>
          </a:xfrm>
          <a:prstGeom prst="rect">
            <a:avLst/>
          </a:prstGeom>
        </p:spPr>
      </p:pic>
      <p:sp>
        <p:nvSpPr>
          <p:cNvPr id="2" name="Rectangle 1">
            <a:extLst>
              <a:ext uri="{FF2B5EF4-FFF2-40B4-BE49-F238E27FC236}">
                <a16:creationId xmlns:a16="http://schemas.microsoft.com/office/drawing/2014/main" id="{42CA6AE4-1C79-798B-8CE1-4F473B7A281F}"/>
              </a:ext>
            </a:extLst>
          </p:cNvPr>
          <p:cNvSpPr/>
          <p:nvPr/>
        </p:nvSpPr>
        <p:spPr>
          <a:xfrm>
            <a:off x="6731248" y="5485901"/>
            <a:ext cx="5460751" cy="647971"/>
          </a:xfrm>
          <a:prstGeom prst="rect">
            <a:avLst/>
          </a:prstGeom>
          <a:solidFill>
            <a:srgbClr val="FEDF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F62"/>
              </a:solidFill>
            </a:endParaRPr>
          </a:p>
        </p:txBody>
      </p:sp>
      <p:sp>
        <p:nvSpPr>
          <p:cNvPr id="15" name="Content Placeholder 6">
            <a:extLst>
              <a:ext uri="{FF2B5EF4-FFF2-40B4-BE49-F238E27FC236}">
                <a16:creationId xmlns:a16="http://schemas.microsoft.com/office/drawing/2014/main" id="{B67AACAD-0333-1268-8445-FE61C4FC0187}"/>
              </a:ext>
            </a:extLst>
          </p:cNvPr>
          <p:cNvSpPr txBox="1">
            <a:spLocks/>
          </p:cNvSpPr>
          <p:nvPr/>
        </p:nvSpPr>
        <p:spPr>
          <a:xfrm>
            <a:off x="457200" y="4586904"/>
            <a:ext cx="5784113" cy="1272365"/>
          </a:xfrm>
          <a:prstGeom prst="rect">
            <a:avLst/>
          </a:prstGeom>
        </p:spPr>
        <p:txBody>
          <a:bodyPr vert="horz">
            <a:noAutofit/>
          </a:bodyPr>
          <a:lstStyle>
            <a:lvl1pPr marL="365760" indent="-256032" algn="l" rtl="0" eaLnBrk="1" latinLnBrk="0" hangingPunct="1">
              <a:spcBef>
                <a:spcPts val="400"/>
              </a:spcBef>
              <a:spcAft>
                <a:spcPts val="1800"/>
              </a:spcAft>
              <a:buClrTx/>
              <a:buSzPct val="95000"/>
              <a:buFont typeface="Arial" pitchFamily="34" charset="0"/>
              <a:buChar char="•"/>
              <a:defRPr kumimoji="0" sz="2400" kern="1200">
                <a:solidFill>
                  <a:schemeClr val="tx1"/>
                </a:solidFill>
                <a:latin typeface="Calibri" panose="020F0502020204030204" pitchFamily="34" charset="0"/>
                <a:ea typeface="+mn-ea"/>
                <a:cs typeface="Calibri" panose="020F0502020204030204" pitchFamily="34" charset="0"/>
              </a:defRPr>
            </a:lvl1pPr>
            <a:lvl2pPr marL="621792" indent="-228600" algn="l" rtl="0" eaLnBrk="1" latinLnBrk="0" hangingPunct="1">
              <a:spcBef>
                <a:spcPts val="324"/>
              </a:spcBef>
              <a:spcAft>
                <a:spcPts val="1800"/>
              </a:spcAft>
              <a:buClrTx/>
              <a:buSzPct val="75000"/>
              <a:buFont typeface="Courier New" pitchFamily="49" charset="0"/>
              <a:buChar char="o"/>
              <a:defRPr kumimoji="0" sz="2400" kern="1200">
                <a:solidFill>
                  <a:schemeClr val="tx1"/>
                </a:solidFill>
                <a:latin typeface="Calibri" panose="020F0502020204030204" pitchFamily="34" charset="0"/>
                <a:ea typeface="+mn-ea"/>
                <a:cs typeface="Calibri" panose="020F0502020204030204" pitchFamily="34" charset="0"/>
              </a:defRPr>
            </a:lvl2pPr>
            <a:lvl3pPr marL="859536" indent="-228600" algn="l" rtl="0" eaLnBrk="1" latinLnBrk="0" hangingPunct="1">
              <a:spcBef>
                <a:spcPts val="350"/>
              </a:spcBef>
              <a:spcAft>
                <a:spcPts val="1800"/>
              </a:spcAft>
              <a:buClrTx/>
              <a:buSzPct val="85000"/>
              <a:buFont typeface="Wingdings" panose="05000000000000000000" pitchFamily="2" charset="2"/>
              <a:buChar char="Ø"/>
              <a:defRPr kumimoji="0" sz="2000" kern="1200" baseline="0">
                <a:solidFill>
                  <a:schemeClr val="tx1"/>
                </a:solidFill>
                <a:latin typeface="Calibri" panose="020F0502020204030204" pitchFamily="34" charset="0"/>
                <a:ea typeface="+mn-ea"/>
                <a:cs typeface="Calibri" panose="020F0502020204030204" pitchFamily="34" charset="0"/>
              </a:defRPr>
            </a:lvl3pPr>
            <a:lvl4pPr marL="1143000" indent="-228600" algn="l" rtl="0" eaLnBrk="1" latinLnBrk="0" hangingPunct="1">
              <a:spcBef>
                <a:spcPts val="350"/>
              </a:spcBef>
              <a:spcAft>
                <a:spcPts val="1800"/>
              </a:spcAft>
              <a:buClrTx/>
              <a:buSzPct val="90000"/>
              <a:buFont typeface="Wingdings" panose="05000000000000000000" pitchFamily="2" charset="2"/>
              <a:buChar char="§"/>
              <a:defRPr kumimoji="0" sz="2000" kern="1200">
                <a:solidFill>
                  <a:schemeClr val="tx1"/>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ts val="350"/>
              </a:spcBef>
              <a:spcAft>
                <a:spcPts val="1800"/>
              </a:spcAft>
              <a:buClrTx/>
              <a:buSzPct val="10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Bef>
                <a:spcPts val="0"/>
              </a:spcBef>
              <a:spcAft>
                <a:spcPts val="1200"/>
              </a:spcAft>
            </a:pPr>
            <a:r>
              <a:rPr lang="en-US" kern="0">
                <a:solidFill>
                  <a:srgbClr val="000000"/>
                </a:solidFill>
                <a:ea typeface="Times New Roman" panose="02020603050405020304" pitchFamily="18" charset="0"/>
              </a:rPr>
              <a:t>Moved guidance on revolving loan accounting to this section</a:t>
            </a:r>
          </a:p>
        </p:txBody>
      </p:sp>
      <p:sp>
        <p:nvSpPr>
          <p:cNvPr id="18" name="Content Placeholder 7">
            <a:extLst>
              <a:ext uri="{FF2B5EF4-FFF2-40B4-BE49-F238E27FC236}">
                <a16:creationId xmlns:a16="http://schemas.microsoft.com/office/drawing/2014/main" id="{623A544E-D86D-E0EF-6B25-FF7E274504BC}"/>
              </a:ext>
            </a:extLst>
          </p:cNvPr>
          <p:cNvSpPr txBox="1">
            <a:spLocks/>
          </p:cNvSpPr>
          <p:nvPr/>
        </p:nvSpPr>
        <p:spPr>
          <a:xfrm>
            <a:off x="457200" y="3224830"/>
            <a:ext cx="5784113" cy="1175720"/>
          </a:xfrm>
          <a:prstGeom prst="rect">
            <a:avLst/>
          </a:prstGeom>
        </p:spPr>
        <p:txBody>
          <a:bodyPr vert="horz">
            <a:noAutofit/>
          </a:bodyPr>
          <a:lstStyle>
            <a:lvl1pPr marL="109728" indent="0" algn="l" rtl="0" eaLnBrk="1" latinLnBrk="0" hangingPunct="1">
              <a:spcBef>
                <a:spcPts val="400"/>
              </a:spcBef>
              <a:spcAft>
                <a:spcPts val="1800"/>
              </a:spcAft>
              <a:buClrTx/>
              <a:buSzPct val="95000"/>
              <a:buFont typeface="Arial" pitchFamily="34" charset="0"/>
              <a:buNone/>
              <a:defRPr kumimoji="0" sz="4400" b="1" kern="1200">
                <a:solidFill>
                  <a:srgbClr val="0056B8"/>
                </a:solidFill>
                <a:latin typeface="Calibri" panose="020F0502020204030204" pitchFamily="34" charset="0"/>
                <a:ea typeface="+mn-ea"/>
                <a:cs typeface="Calibri" panose="020F0502020204030204" pitchFamily="34" charset="0"/>
              </a:defRPr>
            </a:lvl1pPr>
            <a:lvl2pPr marL="393192" indent="0" algn="l" rtl="0" eaLnBrk="1" latinLnBrk="0" hangingPunct="1">
              <a:spcBef>
                <a:spcPts val="324"/>
              </a:spcBef>
              <a:spcAft>
                <a:spcPts val="1800"/>
              </a:spcAft>
              <a:buClrTx/>
              <a:buSzPct val="75000"/>
              <a:buFont typeface="Courier New" pitchFamily="49" charset="0"/>
              <a:buNone/>
              <a:defRPr kumimoji="0" sz="2400" kern="1200">
                <a:solidFill>
                  <a:schemeClr val="tx1"/>
                </a:solidFill>
                <a:latin typeface="Calibri" panose="020F0502020204030204" pitchFamily="34" charset="0"/>
                <a:ea typeface="+mn-ea"/>
                <a:cs typeface="Calibri" panose="020F0502020204030204" pitchFamily="34" charset="0"/>
              </a:defRPr>
            </a:lvl2pPr>
            <a:lvl3pPr marL="630936" indent="0" algn="l" rtl="0" eaLnBrk="1" latinLnBrk="0" hangingPunct="1">
              <a:spcBef>
                <a:spcPts val="350"/>
              </a:spcBef>
              <a:spcAft>
                <a:spcPts val="1800"/>
              </a:spcAft>
              <a:buClrTx/>
              <a:buSzPct val="85000"/>
              <a:buFont typeface="Wingdings" panose="05000000000000000000" pitchFamily="2" charset="2"/>
              <a:buNone/>
              <a:defRPr kumimoji="0" sz="2000" kern="1200" baseline="0">
                <a:solidFill>
                  <a:schemeClr val="tx1"/>
                </a:solidFill>
                <a:latin typeface="Calibri" panose="020F0502020204030204" pitchFamily="34" charset="0"/>
                <a:ea typeface="+mn-ea"/>
                <a:cs typeface="Calibri" panose="020F0502020204030204" pitchFamily="34" charset="0"/>
              </a:defRPr>
            </a:lvl3pPr>
            <a:lvl4pPr marL="914400" indent="0" algn="l" rtl="0" eaLnBrk="1" latinLnBrk="0" hangingPunct="1">
              <a:spcBef>
                <a:spcPts val="350"/>
              </a:spcBef>
              <a:spcAft>
                <a:spcPts val="1800"/>
              </a:spcAft>
              <a:buClrTx/>
              <a:buSzPct val="90000"/>
              <a:buFont typeface="Wingdings" panose="05000000000000000000" pitchFamily="2" charset="2"/>
              <a:buNone/>
              <a:defRPr kumimoji="0" sz="2000" kern="1200">
                <a:solidFill>
                  <a:schemeClr val="tx1"/>
                </a:solidFill>
                <a:latin typeface="Calibri" panose="020F0502020204030204" pitchFamily="34" charset="0"/>
                <a:ea typeface="+mn-ea"/>
                <a:cs typeface="Calibri" panose="020F0502020204030204" pitchFamily="34" charset="0"/>
              </a:defRPr>
            </a:lvl4pPr>
            <a:lvl5pPr marL="1143000" indent="0" algn="l" rtl="0" eaLnBrk="1" latinLnBrk="0" hangingPunct="1">
              <a:spcBef>
                <a:spcPts val="350"/>
              </a:spcBef>
              <a:spcAft>
                <a:spcPts val="1800"/>
              </a:spcAft>
              <a:buClrTx/>
              <a:buSzPct val="100000"/>
              <a:buFont typeface="Calibri" panose="020F0502020204030204" pitchFamily="34" charset="0"/>
              <a:buNone/>
              <a:defRPr kumimoji="0" sz="1800" kern="1200">
                <a:solidFill>
                  <a:schemeClr val="tx1"/>
                </a:solidFill>
                <a:latin typeface="Calibri" panose="020F0502020204030204" pitchFamily="34" charset="0"/>
                <a:ea typeface="+mn-ea"/>
                <a:cs typeface="Calibri" panose="020F050202020403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3600"/>
              <a:t>3.4.7: Intergovernmental and Forgivable Loans</a:t>
            </a:r>
          </a:p>
        </p:txBody>
      </p:sp>
      <p:sp>
        <p:nvSpPr>
          <p:cNvPr id="19" name="Title 8">
            <a:extLst>
              <a:ext uri="{FF2B5EF4-FFF2-40B4-BE49-F238E27FC236}">
                <a16:creationId xmlns:a16="http://schemas.microsoft.com/office/drawing/2014/main" id="{707B2010-7919-1E4A-A200-30B1CC444B9D}"/>
              </a:ext>
            </a:extLst>
          </p:cNvPr>
          <p:cNvSpPr txBox="1">
            <a:spLocks/>
          </p:cNvSpPr>
          <p:nvPr/>
        </p:nvSpPr>
        <p:spPr>
          <a:xfrm>
            <a:off x="6861204" y="3567242"/>
            <a:ext cx="4965405" cy="1632098"/>
          </a:xfrm>
          <a:prstGeom prst="rect">
            <a:avLst/>
          </a:prstGeom>
        </p:spPr>
        <p:txBody>
          <a:bodyPr vert="horz" anchor="t">
            <a:noAutofit/>
            <a:scene3d>
              <a:camera prst="orthographicFront"/>
              <a:lightRig rig="soft" dir="t"/>
            </a:scene3d>
            <a:sp3d prstMaterial="softEdge"/>
          </a:bodyPr>
          <a:lstStyle>
            <a:lvl1pPr algn="r" rtl="0" eaLnBrk="1" latinLnBrk="0" hangingPunct="1">
              <a:spcBef>
                <a:spcPct val="0"/>
              </a:spcBef>
              <a:buNone/>
              <a:defRPr kumimoji="0" sz="5400" b="1" kern="1200" spc="-40" baseline="0">
                <a:solidFill>
                  <a:schemeClr val="bg1"/>
                </a:solidFill>
                <a:effectLst/>
                <a:latin typeface="Calibri" panose="020F0502020204030204" pitchFamily="34" charset="0"/>
                <a:ea typeface="+mj-ea"/>
                <a:cs typeface="Calibri" panose="020F0502020204030204" pitchFamily="34" charset="0"/>
              </a:defRPr>
            </a:lvl1pPr>
            <a:extLst/>
          </a:lstStyle>
          <a:p>
            <a:pPr algn="ctr"/>
            <a:r>
              <a:rPr lang="en-US"/>
              <a:t>Accounting and reporting </a:t>
            </a:r>
          </a:p>
        </p:txBody>
      </p:sp>
    </p:spTree>
    <p:extLst>
      <p:ext uri="{BB962C8B-B14F-4D97-AF65-F5344CB8AC3E}">
        <p14:creationId xmlns:p14="http://schemas.microsoft.com/office/powerpoint/2010/main" val="30450358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66092"/>
      </a:hlink>
      <a:folHlink>
        <a:srgbClr val="F79646"/>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884A1516A6E6F4F8C4F4A9A98A773D3" ma:contentTypeVersion="36" ma:contentTypeDescription="Create a new document." ma:contentTypeScope="" ma:versionID="7c400461639ebf55f0e5682b1679c883">
  <xsd:schema xmlns:xsd="http://www.w3.org/2001/XMLSchema" xmlns:xs="http://www.w3.org/2001/XMLSchema" xmlns:p="http://schemas.microsoft.com/office/2006/metadata/properties" xmlns:ns1="http://schemas.microsoft.com/sharepoint/v3" xmlns:ns2="ea04e3fd-6465-4142-91bc-9269e631cbda" xmlns:ns3="22c7d62b-a531-4afa-91a0-b0037c041238" targetNamespace="http://schemas.microsoft.com/office/2006/metadata/properties" ma:root="true" ma:fieldsID="888c1236023f124d55206222b485147d" ns1:_="" ns2:_="" ns3:_="">
    <xsd:import namespace="http://schemas.microsoft.com/sharepoint/v3"/>
    <xsd:import namespace="ea04e3fd-6465-4142-91bc-9269e631cbda"/>
    <xsd:import namespace="22c7d62b-a531-4afa-91a0-b0037c041238"/>
    <xsd:element name="properties">
      <xsd:complexType>
        <xsd:sequence>
          <xsd:element name="documentManagement">
            <xsd:complexType>
              <xsd:all>
                <xsd:element ref="ns2:SensitiveInformation_x003f_" minOccurs="0"/>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oreInfo" minOccurs="0"/>
                <xsd:element ref="ns2:lcf76f155ced4ddcb4097134ff3c332f" minOccurs="0"/>
                <xsd:element ref="ns3:TaxCatchAll" minOccurs="0"/>
                <xsd:element ref="ns2:Category" minOccurs="0"/>
                <xsd:element ref="ns2:EntityName" minOccurs="0"/>
                <xsd:element ref="ns2:SchoolYear" minOccurs="0"/>
                <xsd:element ref="ns2:StatementType" minOccurs="0"/>
                <xsd:element ref="ns2:MediaLengthInSeconds" minOccurs="0"/>
                <xsd:element ref="ns2:EffectiveDate" minOccurs="0"/>
                <xsd:element ref="ns2:Dateadded" minOccurs="0"/>
                <xsd:element ref="ns2:TeamSPContact" minOccurs="0"/>
                <xsd:element ref="ns2:Senttoanddate"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ma:readOnly="false">
      <xsd:simpleType>
        <xsd:restriction base="dms:Note"/>
      </xsd:simpleType>
    </xsd:element>
    <xsd:element name="_ip_UnifiedCompliancePolicyUIAction" ma:index="13"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04e3fd-6465-4142-91bc-9269e631cbda" elementFormDefault="qualified">
    <xsd:import namespace="http://schemas.microsoft.com/office/2006/documentManagement/types"/>
    <xsd:import namespace="http://schemas.microsoft.com/office/infopath/2007/PartnerControls"/>
    <xsd:element name="SensitiveInformation_x003f_" ma:index="2" nillable="true" ma:displayName="Sensitive Information?" ma:default="0" ma:format="Dropdown" ma:internalName="SensitiveInformation_x003f_">
      <xsd:simpleType>
        <xsd:restriction base="dms:Boolea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4" nillable="true" ma:displayName="Tags" ma:description="" ma:hidden="true"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oreInfo" ma:index="21" nillable="true" ma:displayName="More Info" ma:format="Dropdown" ma:internalName="MoreInfo">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Category" ma:index="25" nillable="true" ma:displayName="Category" ma:internalName="Category">
      <xsd:simpleType>
        <xsd:restriction base="dms:Text">
          <xsd:maxLength value="255"/>
        </xsd:restriction>
      </xsd:simpleType>
    </xsd:element>
    <xsd:element name="EntityName" ma:index="26" nillable="true" ma:displayName="Entity Name" ma:format="Dropdown" ma:internalName="EntityName">
      <xsd:simpleType>
        <xsd:restriction base="dms:Text">
          <xsd:maxLength value="255"/>
        </xsd:restriction>
      </xsd:simpleType>
    </xsd:element>
    <xsd:element name="SchoolYear" ma:index="27" nillable="true" ma:displayName="School Year" ma:format="Dropdown" ma:internalName="SchoolYear">
      <xsd:simpleType>
        <xsd:restriction base="dms:Text">
          <xsd:maxLength value="255"/>
        </xsd:restriction>
      </xsd:simpleType>
    </xsd:element>
    <xsd:element name="StatementType" ma:index="28" nillable="true" ma:displayName="Statement Type" ma:format="Dropdown" ma:internalName="StatementType">
      <xsd:simpleType>
        <xsd:restriction base="dms:Text">
          <xsd:maxLength value="255"/>
        </xsd:restriction>
      </xsd:simpleType>
    </xsd:element>
    <xsd:element name="MediaLengthInSeconds" ma:index="29" nillable="true" ma:displayName="MediaLengthInSeconds" ma:hidden="true" ma:internalName="MediaLengthInSeconds" ma:readOnly="true">
      <xsd:simpleType>
        <xsd:restriction base="dms:Unknown"/>
      </xsd:simpleType>
    </xsd:element>
    <xsd:element name="EffectiveDate" ma:index="30" nillable="true" ma:displayName="Effective Date" ma:description="This is the beginning time period for this information " ma:format="Dropdown" ma:internalName="EffectiveDate">
      <xsd:simpleType>
        <xsd:restriction base="dms:Text">
          <xsd:maxLength value="255"/>
        </xsd:restriction>
      </xsd:simpleType>
    </xsd:element>
    <xsd:element name="Dateadded" ma:index="31" nillable="true" ma:displayName="Date added" ma:format="DateOnly" ma:internalName="Dateadded">
      <xsd:simpleType>
        <xsd:restriction base="dms:DateTime"/>
      </xsd:simpleType>
    </xsd:element>
    <xsd:element name="TeamSPContact" ma:index="32" nillable="true" ma:displayName="Team SP Contact" ma:format="Dropdown" ma:internalName="TeamSPContact">
      <xsd:simpleType>
        <xsd:union memberTypes="dms:Text">
          <xsd:simpleType>
            <xsd:restriction base="dms:Choice">
              <xsd:enumeration value="AM Cheryl Thresher"/>
              <xsd:enumeration value="AAM Shirley Christiansen"/>
              <xsd:enumeration value="AAM Ryan Montgomery"/>
              <xsd:enumeration value="AAM Sara Heath"/>
              <xsd:enumeration value="ASA Kim Del Castillo"/>
              <xsd:enumeration value="ASA Erika Kmieciak"/>
              <xsd:enumeration value="ASA Melissa Ritter-Maylone"/>
            </xsd:restriction>
          </xsd:simpleType>
        </xsd:union>
      </xsd:simpleType>
    </xsd:element>
    <xsd:element name="Senttoanddate" ma:index="33" nillable="true" ma:displayName="Sent to and date" ma:format="Dropdown" ma:internalName="Senttoanddate">
      <xsd:simpleType>
        <xsd:restriction base="dms:Text">
          <xsd:maxLength value="255"/>
        </xsd:restriction>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element name="Notes" ma:index="35"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c7d62b-a531-4afa-91a0-b0037c041238"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4" nillable="true" ma:displayName="Taxonomy Catch All Column" ma:hidden="true" ma:list="{127c8b69-0a8f-4279-adb8-915feb34924b}" ma:internalName="TaxCatchAll" ma:showField="CatchAllData" ma:web="22c7d62b-a531-4afa-91a0-b0037c0412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ea04e3fd-6465-4142-91bc-9269e631cbda">
      <Terms xmlns="http://schemas.microsoft.com/office/infopath/2007/PartnerControls"/>
    </lcf76f155ced4ddcb4097134ff3c332f>
    <MediaLengthInSeconds xmlns="ea04e3fd-6465-4142-91bc-9269e631cbda" xsi:nil="true"/>
    <SharedWithUsers xmlns="22c7d62b-a531-4afa-91a0-b0037c041238">
      <UserInfo>
        <DisplayName>Sari, Miles (SAO)</DisplayName>
        <AccountId>368</AccountId>
        <AccountType/>
      </UserInfo>
      <UserInfo>
        <DisplayName>Cowgill, Christie (SAO)</DisplayName>
        <AccountId>306</AccountId>
        <AccountType/>
      </UserInfo>
    </SharedWithUsers>
    <Senttoanddate xmlns="ea04e3fd-6465-4142-91bc-9269e631cbda" xsi:nil="true"/>
    <TaxCatchAll xmlns="22c7d62b-a531-4afa-91a0-b0037c041238" xsi:nil="true"/>
    <EntityName xmlns="ea04e3fd-6465-4142-91bc-9269e631cbda" xsi:nil="true"/>
    <Dateadded xmlns="ea04e3fd-6465-4142-91bc-9269e631cbda" xsi:nil="true"/>
    <MoreInfo xmlns="ea04e3fd-6465-4142-91bc-9269e631cbda" xsi:nil="true"/>
    <SchoolYear xmlns="ea04e3fd-6465-4142-91bc-9269e631cbda" xsi:nil="true"/>
    <EffectiveDate xmlns="ea04e3fd-6465-4142-91bc-9269e631cbda" xsi:nil="true"/>
    <TeamSPContact xmlns="ea04e3fd-6465-4142-91bc-9269e631cbda" xsi:nil="true"/>
    <StatementType xmlns="ea04e3fd-6465-4142-91bc-9269e631cbda" xsi:nil="true"/>
    <SensitiveInformation_x003f_ xmlns="ea04e3fd-6465-4142-91bc-9269e631cbda">false</SensitiveInformation_x003f_>
    <Category xmlns="ea04e3fd-6465-4142-91bc-9269e631cbda" xsi:nil="true"/>
    <Notes xmlns="ea04e3fd-6465-4142-91bc-9269e631cbda" xsi:nil="true"/>
  </documentManagement>
</p:properties>
</file>

<file path=customXml/itemProps1.xml><?xml version="1.0" encoding="utf-8"?>
<ds:datastoreItem xmlns:ds="http://schemas.openxmlformats.org/officeDocument/2006/customXml" ds:itemID="{201C2B6B-E435-451C-97A3-C0E3178DD2E6}">
  <ds:schemaRefs>
    <ds:schemaRef ds:uri="http://schemas.microsoft.com/sharepoint/v3/contenttype/forms"/>
  </ds:schemaRefs>
</ds:datastoreItem>
</file>

<file path=customXml/itemProps2.xml><?xml version="1.0" encoding="utf-8"?>
<ds:datastoreItem xmlns:ds="http://schemas.openxmlformats.org/officeDocument/2006/customXml" ds:itemID="{ECCD35BA-B63F-40F2-8628-92A176B957D0}">
  <ds:schemaRefs>
    <ds:schemaRef ds:uri="22c7d62b-a531-4afa-91a0-b0037c041238"/>
    <ds:schemaRef ds:uri="ea04e3fd-6465-4142-91bc-9269e631cb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547101-65CA-4019-A261-421C65DD3102}">
  <ds:schemaRefs>
    <ds:schemaRef ds:uri="22c7d62b-a531-4afa-91a0-b0037c041238"/>
    <ds:schemaRef ds:uri="ea04e3fd-6465-4142-91bc-9269e631cb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Concourse</Template>
  <TotalTime>0</TotalTime>
  <Words>7509</Words>
  <Application>Microsoft Office PowerPoint</Application>
  <PresentationFormat>Widescreen</PresentationFormat>
  <Paragraphs>780</Paragraphs>
  <Slides>53</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Courier New</vt:lpstr>
      <vt:lpstr>Lucida Sans Unicode</vt:lpstr>
      <vt:lpstr>Minion Pro</vt:lpstr>
      <vt:lpstr>Wingdings</vt:lpstr>
      <vt:lpstr>Wingdings 2</vt:lpstr>
      <vt:lpstr>Concourse</vt:lpstr>
      <vt:lpstr>SAO GAAP and Cash BARS Update</vt:lpstr>
      <vt:lpstr>Agenda</vt:lpstr>
      <vt:lpstr>BARS codes updates</vt:lpstr>
      <vt:lpstr>BARS codes updates</vt:lpstr>
      <vt:lpstr>BARS codes updates</vt:lpstr>
      <vt:lpstr>BARS codes updates</vt:lpstr>
      <vt:lpstr>BARS codes updates</vt:lpstr>
      <vt:lpstr>PowerPoint Presentation</vt:lpstr>
      <vt:lpstr>Accounting and reporting </vt:lpstr>
      <vt:lpstr>PowerPoint Presentation</vt:lpstr>
      <vt:lpstr>PowerPoint Presentation</vt:lpstr>
      <vt:lpstr>SBITA: Subscription-based information technology arrangements</vt:lpstr>
      <vt:lpstr>SBITA definition</vt:lpstr>
      <vt:lpstr>Potential examples</vt:lpstr>
      <vt:lpstr>More potential examples</vt:lpstr>
      <vt:lpstr>Exclusions</vt:lpstr>
      <vt:lpstr>What is a perpetual license?</vt:lpstr>
      <vt:lpstr>PowerPoint Presentation</vt:lpstr>
      <vt:lpstr>Example</vt:lpstr>
      <vt:lpstr>Example</vt:lpstr>
      <vt:lpstr>Cash accounting and reporting</vt:lpstr>
      <vt:lpstr>Cash accounting example</vt:lpstr>
      <vt:lpstr>Cash example: Schedule of Liabilities</vt:lpstr>
      <vt:lpstr>Cash example: Financial statement note</vt:lpstr>
      <vt:lpstr>Cash example: Prepaid SBITA</vt:lpstr>
      <vt:lpstr>GAAP accounting and reporting</vt:lpstr>
      <vt:lpstr>GAAP accounting example</vt:lpstr>
      <vt:lpstr>GAAP accounting example</vt:lpstr>
      <vt:lpstr>GAAP accounting example</vt:lpstr>
      <vt:lpstr>GAAP accounting example</vt:lpstr>
      <vt:lpstr>Journal entries – Full accrual</vt:lpstr>
      <vt:lpstr>Journal entries – Full accrual</vt:lpstr>
      <vt:lpstr>Journal entries – Full accrual</vt:lpstr>
      <vt:lpstr>Journal entries – Full accrual</vt:lpstr>
      <vt:lpstr>Journal entries – Full accrual</vt:lpstr>
      <vt:lpstr>Journal entries – Modified accrual</vt:lpstr>
      <vt:lpstr>Journal entries – Modified accrual</vt:lpstr>
      <vt:lpstr>Journal entries – Modified accrual</vt:lpstr>
      <vt:lpstr>GAAP accounting example: Prepaid SBITA</vt:lpstr>
      <vt:lpstr>Prepaid SBITA – Full accrual</vt:lpstr>
      <vt:lpstr>Prepaid SBITA – Full accrual</vt:lpstr>
      <vt:lpstr>Prepaid SBITA – Full accrual</vt:lpstr>
      <vt:lpstr>Prepaid SBITA – Modified accrual</vt:lpstr>
      <vt:lpstr>PPPs:  Public-private &amp; public-public partnerships</vt:lpstr>
      <vt:lpstr>PPP Definition</vt:lpstr>
      <vt:lpstr>Visualization of PPP</vt:lpstr>
      <vt:lpstr>PPP Definition</vt:lpstr>
      <vt:lpstr>Visualization of SCAs</vt:lpstr>
      <vt:lpstr>SAO’s PPP &amp; SBITA resources</vt:lpstr>
      <vt:lpstr>Future updates</vt:lpstr>
      <vt:lpstr>Future updates: Fiscal year 2024</vt:lpstr>
      <vt:lpstr>Questions?</vt:lpstr>
      <vt:lpstr>Information</vt:lpstr>
    </vt:vector>
  </TitlesOfParts>
  <Company>State of 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Outreach Process  for  City Partnership</dc:title>
  <dc:creator>Department of Licensing</dc:creator>
  <cp:lastModifiedBy>Gabrielle Nicas</cp:lastModifiedBy>
  <cp:revision>2</cp:revision>
  <dcterms:created xsi:type="dcterms:W3CDTF">2010-04-09T22:00:51Z</dcterms:created>
  <dcterms:modified xsi:type="dcterms:W3CDTF">2023-10-11T22:48:56Z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0x010100F884A1516A6E6F4F8C4F4A9A98A773D3</vt:lpwstr>
  </property>
  <property fmtid="{D5CDD505-2E9C-101B-9397-08002B2CF9AE}" pid="3" name="pfc3fe8bce534044bacce8d1af50f428">
    <vt:lpwstr/>
  </property>
  <property fmtid="{D5CDD505-2E9C-101B-9397-08002B2CF9AE}" pid="4" name="kdc761e316ec48ffa635c780b19981b5">
    <vt:lpwstr/>
  </property>
  <property fmtid="{D5CDD505-2E9C-101B-9397-08002B2CF9AE}" pid="5" name="MediaServiceImageTags">
    <vt:lpwstr/>
  </property>
  <property fmtid="{D5CDD505-2E9C-101B-9397-08002B2CF9AE}" pid="6" name="dorDocumentType">
    <vt:lpwstr/>
  </property>
  <property fmtid="{D5CDD505-2E9C-101B-9397-08002B2CF9AE}" pid="7" name="d3b549b5739f495993677263bfa7dcdf">
    <vt:lpwstr/>
  </property>
  <property fmtid="{D5CDD505-2E9C-101B-9397-08002B2CF9AE}" pid="8" name="f7de2eed8b264402a01219482b3ea987">
    <vt:lpwstr/>
  </property>
  <property fmtid="{D5CDD505-2E9C-101B-9397-08002B2CF9AE}" pid="9" name="dorDivisions">
    <vt:lpwstr/>
  </property>
  <property fmtid="{D5CDD505-2E9C-101B-9397-08002B2CF9AE}" pid="10" name="TaxCatchAll">
    <vt:lpwstr/>
  </property>
  <property fmtid="{D5CDD505-2E9C-101B-9397-08002B2CF9AE}" pid="11" name="dorRecordSeries">
    <vt:lpwstr/>
  </property>
  <property fmtid="{D5CDD505-2E9C-101B-9397-08002B2CF9AE}" pid="12" name="dorGroups">
    <vt:lpwstr/>
  </property>
  <property fmtid="{D5CDD505-2E9C-101B-9397-08002B2CF9AE}" pid="13" name="dorTags">
    <vt:lpwstr/>
  </property>
  <property fmtid="{D5CDD505-2E9C-101B-9397-08002B2CF9AE}" pid="14" name="dorFunctions">
    <vt:lpwstr/>
  </property>
  <property fmtid="{D5CDD505-2E9C-101B-9397-08002B2CF9AE}" pid="15" name="ab15b19d7a064f5db32120557ec0b679">
    <vt:lpwstr/>
  </property>
  <property fmtid="{D5CDD505-2E9C-101B-9397-08002B2CF9AE}" pid="16" name="p4f4d42cc0344013afb7693660b59f85">
    <vt:lpwstr/>
  </property>
  <property fmtid="{D5CDD505-2E9C-101B-9397-08002B2CF9AE}" pid="17" name="xd_ProgID">
    <vt:lpwstr/>
  </property>
  <property fmtid="{D5CDD505-2E9C-101B-9397-08002B2CF9AE}" pid="18" name="ComplianceAssetId">
    <vt:lpwstr/>
  </property>
  <property fmtid="{D5CDD505-2E9C-101B-9397-08002B2CF9AE}" pid="19" name="TemplateUrl">
    <vt:lpwstr/>
  </property>
  <property fmtid="{D5CDD505-2E9C-101B-9397-08002B2CF9AE}" pid="20" name="_ExtendedDescription">
    <vt:lpwstr/>
  </property>
  <property fmtid="{D5CDD505-2E9C-101B-9397-08002B2CF9AE}" pid="21" name="TriggerFlowInfo">
    <vt:lpwstr/>
  </property>
  <property fmtid="{D5CDD505-2E9C-101B-9397-08002B2CF9AE}" pid="22" name="SensitiveInformation?">
    <vt:bool>false</vt:bool>
  </property>
  <property fmtid="{D5CDD505-2E9C-101B-9397-08002B2CF9AE}" pid="23" name="xd_Signature">
    <vt:bool>false</vt:bool>
  </property>
</Properties>
</file>