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72" r:id="rId3"/>
    <p:sldId id="274" r:id="rId4"/>
    <p:sldId id="285" r:id="rId5"/>
    <p:sldId id="343" r:id="rId6"/>
    <p:sldId id="341" r:id="rId7"/>
    <p:sldId id="342" r:id="rId8"/>
    <p:sldId id="287" r:id="rId9"/>
    <p:sldId id="288" r:id="rId10"/>
    <p:sldId id="286" r:id="rId11"/>
    <p:sldId id="289" r:id="rId12"/>
    <p:sldId id="290" r:id="rId13"/>
    <p:sldId id="340" r:id="rId14"/>
    <p:sldId id="292" r:id="rId15"/>
    <p:sldId id="339" r:id="rId16"/>
    <p:sldId id="258" r:id="rId17"/>
    <p:sldId id="259" r:id="rId18"/>
    <p:sldId id="344" r:id="rId19"/>
    <p:sldId id="345" r:id="rId20"/>
    <p:sldId id="346" r:id="rId21"/>
    <p:sldId id="347" r:id="rId22"/>
    <p:sldId id="348" r:id="rId23"/>
    <p:sldId id="349" r:id="rId24"/>
    <p:sldId id="270" r:id="rId25"/>
    <p:sldId id="276" r:id="rId26"/>
    <p:sldId id="277" r:id="rId27"/>
    <p:sldId id="284" r:id="rId28"/>
    <p:sldId id="315" r:id="rId29"/>
    <p:sldId id="316" r:id="rId30"/>
    <p:sldId id="317" r:id="rId31"/>
    <p:sldId id="318" r:id="rId32"/>
    <p:sldId id="319" r:id="rId33"/>
    <p:sldId id="297" r:id="rId34"/>
    <p:sldId id="299" r:id="rId35"/>
    <p:sldId id="313" r:id="rId36"/>
    <p:sldId id="334" r:id="rId37"/>
    <p:sldId id="335" r:id="rId38"/>
    <p:sldId id="336" r:id="rId39"/>
    <p:sldId id="337" r:id="rId40"/>
    <p:sldId id="324" r:id="rId41"/>
    <p:sldId id="327" r:id="rId42"/>
    <p:sldId id="338" r:id="rId43"/>
    <p:sldId id="271" r:id="rId4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006E99"/>
    <a:srgbClr val="8C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5" autoAdjust="0"/>
    <p:restoredTop sz="94893" autoAdjust="0"/>
  </p:normalViewPr>
  <p:slideViewPr>
    <p:cSldViewPr snapToGrid="0">
      <p:cViewPr varScale="1">
        <p:scale>
          <a:sx n="72" d="100"/>
          <a:sy n="72" d="100"/>
        </p:scale>
        <p:origin x="4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D44E536-51C9-4BC5-A9BA-7665FD812D2C}" type="datetimeFigureOut">
              <a:rPr lang="en-US" smtClean="0"/>
              <a:t>2/9/2023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B9F9537-E1C5-472D-9F73-B15DDA8ABBCD}" type="slidenum">
              <a:rPr lang="en-US" smtClean="0"/>
              <a:t>‹#›</a:t>
            </a:fld>
            <a:endParaRPr lang="en-US"/>
          </a:p>
        </p:txBody>
      </p:sp>
    </p:spTree>
    <p:extLst>
      <p:ext uri="{BB962C8B-B14F-4D97-AF65-F5344CB8AC3E}">
        <p14:creationId xmlns:p14="http://schemas.microsoft.com/office/powerpoint/2010/main" val="428089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4</a:t>
            </a:fld>
            <a:endParaRPr lang="en-US" dirty="0"/>
          </a:p>
        </p:txBody>
      </p:sp>
    </p:spTree>
    <p:extLst>
      <p:ext uri="{BB962C8B-B14F-4D97-AF65-F5344CB8AC3E}">
        <p14:creationId xmlns:p14="http://schemas.microsoft.com/office/powerpoint/2010/main" val="379324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8</a:t>
            </a:fld>
            <a:endParaRPr lang="en-US" dirty="0"/>
          </a:p>
        </p:txBody>
      </p:sp>
    </p:spTree>
    <p:extLst>
      <p:ext uri="{BB962C8B-B14F-4D97-AF65-F5344CB8AC3E}">
        <p14:creationId xmlns:p14="http://schemas.microsoft.com/office/powerpoint/2010/main" val="408467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9</a:t>
            </a:fld>
            <a:endParaRPr lang="en-US" dirty="0"/>
          </a:p>
        </p:txBody>
      </p:sp>
    </p:spTree>
    <p:extLst>
      <p:ext uri="{BB962C8B-B14F-4D97-AF65-F5344CB8AC3E}">
        <p14:creationId xmlns:p14="http://schemas.microsoft.com/office/powerpoint/2010/main" val="139630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1970 property taxes accounted for 86.5 percent of local tax revenues; by 2007 that percentage had declined to 57.8 percent. </a:t>
            </a:r>
            <a:r>
              <a:rPr lang="en-US" i="1" dirty="0"/>
              <a:t>DOR Washington Tax History</a:t>
            </a:r>
            <a:endParaRPr lang="en-US" dirty="0"/>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10</a:t>
            </a:fld>
            <a:endParaRPr lang="en-US" dirty="0"/>
          </a:p>
        </p:txBody>
      </p:sp>
    </p:spTree>
    <p:extLst>
      <p:ext uri="{BB962C8B-B14F-4D97-AF65-F5344CB8AC3E}">
        <p14:creationId xmlns:p14="http://schemas.microsoft.com/office/powerpoint/2010/main" val="174481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11</a:t>
            </a:fld>
            <a:endParaRPr lang="en-US" dirty="0"/>
          </a:p>
        </p:txBody>
      </p:sp>
    </p:spTree>
    <p:extLst>
      <p:ext uri="{BB962C8B-B14F-4D97-AF65-F5344CB8AC3E}">
        <p14:creationId xmlns:p14="http://schemas.microsoft.com/office/powerpoint/2010/main" val="174269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12</a:t>
            </a:fld>
            <a:endParaRPr lang="en-US" dirty="0"/>
          </a:p>
        </p:txBody>
      </p:sp>
    </p:spTree>
    <p:extLst>
      <p:ext uri="{BB962C8B-B14F-4D97-AF65-F5344CB8AC3E}">
        <p14:creationId xmlns:p14="http://schemas.microsoft.com/office/powerpoint/2010/main" val="305442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27</a:t>
            </a:fld>
            <a:endParaRPr lang="en-US" dirty="0"/>
          </a:p>
        </p:txBody>
      </p:sp>
    </p:spTree>
    <p:extLst>
      <p:ext uri="{BB962C8B-B14F-4D97-AF65-F5344CB8AC3E}">
        <p14:creationId xmlns:p14="http://schemas.microsoft.com/office/powerpoint/2010/main" val="86697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F82F23CE-42E8-4377-A389-6229A335D29C}" type="slidenum">
              <a:rPr lang="en-US">
                <a:solidFill>
                  <a:prstClr val="black"/>
                </a:solidFill>
                <a:latin typeface="Calibri" panose="020F0502020204030204"/>
              </a:rPr>
              <a:pPr defTabSz="924916">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18512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lor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07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203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8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1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973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81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7160"/>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351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4">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84632"/>
            <a:ext cx="12193524"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26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uotone Pho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
            <a:ext cx="12193524" cy="6858000"/>
          </a:xfrm>
          <a:prstGeom prst="rect">
            <a:avLst/>
          </a:prstGeom>
        </p:spPr>
      </p:pic>
      <p:sp>
        <p:nvSpPr>
          <p:cNvPr id="2" name="Title 1"/>
          <p:cNvSpPr>
            <a:spLocks noGrp="1"/>
          </p:cNvSpPr>
          <p:nvPr>
            <p:ph type="ctrTitle"/>
          </p:nvPr>
        </p:nvSpPr>
        <p:spPr>
          <a:xfrm>
            <a:off x="762000" y="2001838"/>
            <a:ext cx="10955338" cy="1528750"/>
          </a:xfrm>
        </p:spPr>
        <p:txBody>
          <a:bodyPr anchor="b"/>
          <a:lstStyle>
            <a:lvl1pPr algn="l">
              <a:defRPr sz="3500" b="0">
                <a:solidFill>
                  <a:schemeClr val="bg1"/>
                </a:solidFill>
              </a:defRPr>
            </a:lvl1pPr>
          </a:lstStyle>
          <a:p>
            <a:endParaRPr lang="en-US"/>
          </a:p>
        </p:txBody>
      </p:sp>
      <p:sp>
        <p:nvSpPr>
          <p:cNvPr id="3" name="Subtitle 2"/>
          <p:cNvSpPr>
            <a:spLocks noGrp="1"/>
          </p:cNvSpPr>
          <p:nvPr>
            <p:ph type="subTitle" idx="1"/>
          </p:nvPr>
        </p:nvSpPr>
        <p:spPr>
          <a:xfrm>
            <a:off x="762000" y="3987609"/>
            <a:ext cx="10955338" cy="660018"/>
          </a:xfrm>
        </p:spPr>
        <p:txBody>
          <a:bodyPr/>
          <a:lstStyle>
            <a:lvl1pPr marL="0" indent="0" algn="l">
              <a:buNone/>
              <a:defRPr sz="165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468458"/>
            <a:ext cx="2331835" cy="639832"/>
          </a:xfrm>
          <a:prstGeom prst="rect">
            <a:avLst/>
          </a:prstGeom>
        </p:spPr>
      </p:pic>
      <p:sp>
        <p:nvSpPr>
          <p:cNvPr id="14" name="Text Placeholder 13"/>
          <p:cNvSpPr>
            <a:spLocks noGrp="1"/>
          </p:cNvSpPr>
          <p:nvPr>
            <p:ph type="body" sz="quarter" idx="13"/>
          </p:nvPr>
        </p:nvSpPr>
        <p:spPr>
          <a:xfrm>
            <a:off x="762000"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3467985"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6173971" y="5720156"/>
            <a:ext cx="1836738" cy="632517"/>
          </a:xfrm>
        </p:spPr>
        <p:txBody>
          <a:bodyPr/>
          <a:lstStyle>
            <a:lvl1pPr marL="0" indent="0">
              <a:spcBef>
                <a:spcPts val="0"/>
              </a:spcBef>
              <a:defRPr sz="1300" b="1">
                <a:solidFill>
                  <a:schemeClr val="bg1"/>
                </a:solidFill>
              </a:defRPr>
            </a:lvl1pPr>
            <a:lvl2pPr marL="0" indent="0">
              <a:spcBef>
                <a:spcPts val="0"/>
              </a:spcBef>
              <a:defRPr sz="1300" b="0">
                <a:solidFill>
                  <a:schemeClr val="bg1"/>
                </a:solidFill>
              </a:defRPr>
            </a:lvl2pPr>
            <a:lvl3pPr marL="0" indent="0">
              <a:buNone/>
              <a:defRPr sz="1400" b="0">
                <a:solidFill>
                  <a:schemeClr val="bg1"/>
                </a:solidFill>
              </a:defRPr>
            </a:lvl3pPr>
            <a:lvl4pPr marL="0" indent="0">
              <a:buNone/>
              <a:defRPr sz="1400" b="0">
                <a:solidFill>
                  <a:schemeClr val="bg1"/>
                </a:solidFill>
              </a:defRPr>
            </a:lvl4pPr>
            <a:lvl5pPr marL="0" indent="0">
              <a:buNone/>
              <a:defRPr sz="1400" b="0">
                <a:solidFill>
                  <a:schemeClr val="bg1"/>
                </a:solidFill>
              </a:defRPr>
            </a:lvl5pPr>
          </a:lstStyle>
          <a:p>
            <a:pPr lvl="0"/>
            <a:r>
              <a:rPr lang="en-US"/>
              <a:t>Click to edit Master text styles</a:t>
            </a:r>
          </a:p>
          <a:p>
            <a:pPr lvl="1"/>
            <a:r>
              <a:rPr lang="en-US"/>
              <a:t>Second level</a:t>
            </a:r>
          </a:p>
        </p:txBody>
      </p:sp>
      <p:sp>
        <p:nvSpPr>
          <p:cNvPr id="17" name="Rectangle 16"/>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1ED98-ED72-47AF-994A-A441195FD45D}"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E832A9-06FC-46C7-8616-F00A64A610D6}" type="slidenum">
              <a:rPr lang="en-US" smtClean="0"/>
              <a:t>‹#›</a:t>
            </a:fld>
            <a:endParaRPr lang="en-US" dirty="0"/>
          </a:p>
        </p:txBody>
      </p:sp>
    </p:spTree>
    <p:extLst>
      <p:ext uri="{BB962C8B-B14F-4D97-AF65-F5344CB8AC3E}">
        <p14:creationId xmlns:p14="http://schemas.microsoft.com/office/powerpoint/2010/main" val="289708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416289"/>
            <a:ext cx="5105634"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834" y="1416290"/>
            <a:ext cx="5028966"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84118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77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62001" y="1533167"/>
            <a:ext cx="36576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13" hasCustomPrompt="1"/>
          </p:nvPr>
        </p:nvSpPr>
        <p:spPr>
          <a:xfrm>
            <a:off x="6180138" y="1691296"/>
            <a:ext cx="5253037" cy="3479192"/>
          </a:xfrm>
        </p:spPr>
        <p:txBody>
          <a:bodyPr/>
          <a:lstStyle>
            <a:lvl1pPr algn="ctr">
              <a:defRPr b="0"/>
            </a:lvl1pPr>
          </a:lstStyle>
          <a:p>
            <a:r>
              <a:rPr lang="en-US" dirty="0"/>
              <a:t>Click icon to add photo</a:t>
            </a:r>
          </a:p>
        </p:txBody>
      </p:sp>
    </p:spTree>
    <p:extLst>
      <p:ext uri="{BB962C8B-B14F-4D97-AF65-F5344CB8AC3E}">
        <p14:creationId xmlns:p14="http://schemas.microsoft.com/office/powerpoint/2010/main" val="238759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5648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E7259-E5D9-45C6-B1D9-F1D786A58481}" type="datetimeFigureOut">
              <a:rPr lang="en-US" smtClean="0"/>
              <a:t>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190712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Colo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3526" cy="6858000"/>
          </a:xfrm>
          <a:prstGeom prst="rect">
            <a:avLst/>
          </a:prstGeom>
        </p:spPr>
      </p:pic>
      <p:sp>
        <p:nvSpPr>
          <p:cNvPr id="2" name="Title 1"/>
          <p:cNvSpPr>
            <a:spLocks noGrp="1"/>
          </p:cNvSpPr>
          <p:nvPr>
            <p:ph type="title"/>
          </p:nvPr>
        </p:nvSpPr>
        <p:spPr>
          <a:xfrm>
            <a:off x="762000" y="3055087"/>
            <a:ext cx="5334000" cy="1507387"/>
          </a:xfrm>
        </p:spPr>
        <p:txBody>
          <a:bodyPr anchor="t"/>
          <a:lstStyle>
            <a:lvl1pPr>
              <a:defRPr sz="3550">
                <a:solidFill>
                  <a:schemeClr val="bg1"/>
                </a:solidFill>
              </a:defRPr>
            </a:lvl1pPr>
          </a:lstStyle>
          <a:p>
            <a:r>
              <a:rPr lang="en-US"/>
              <a:t>Click to edit Master title style</a:t>
            </a:r>
          </a:p>
        </p:txBody>
      </p:sp>
      <p:cxnSp>
        <p:nvCxnSpPr>
          <p:cNvPr id="8" name="Straight Connector 7"/>
          <p:cNvCxnSpPr/>
          <p:nvPr userDrawn="1"/>
        </p:nvCxnSpPr>
        <p:spPr>
          <a:xfrm>
            <a:off x="762000" y="5163266"/>
            <a:ext cx="1143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6141982"/>
            <a:ext cx="1234438" cy="338718"/>
          </a:xfrm>
          <a:prstGeom prst="rect">
            <a:avLst/>
          </a:prstGeom>
        </p:spPr>
      </p:pic>
      <p:sp>
        <p:nvSpPr>
          <p:cNvPr id="11" name="Rectangle 10"/>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45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057277"/>
            <a:ext cx="12192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6720840"/>
            <a:ext cx="12192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0" y="128588"/>
            <a:ext cx="10955338" cy="928688"/>
          </a:xfrm>
          <a:prstGeom prst="rect">
            <a:avLst/>
          </a:prstGeom>
        </p:spPr>
        <p:txBody>
          <a:bodyPr vert="horz" lIns="0" tIns="0" rIns="0" bIns="0" rtlCol="0" anchor="ctr">
            <a:noAutofit/>
          </a:bodyPr>
          <a:lstStyle/>
          <a:p>
            <a:r>
              <a:rPr lang="en-US"/>
              <a:t>Content Slide Title</a:t>
            </a:r>
          </a:p>
        </p:txBody>
      </p:sp>
      <p:sp>
        <p:nvSpPr>
          <p:cNvPr id="3" name="Text Placeholder 2"/>
          <p:cNvSpPr>
            <a:spLocks noGrp="1"/>
          </p:cNvSpPr>
          <p:nvPr>
            <p:ph type="body" idx="1"/>
          </p:nvPr>
        </p:nvSpPr>
        <p:spPr>
          <a:xfrm>
            <a:off x="762000" y="1424764"/>
            <a:ext cx="10955338" cy="428852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55142" y="6212403"/>
            <a:ext cx="1681716" cy="365125"/>
          </a:xfrm>
          <a:prstGeom prst="rect">
            <a:avLst/>
          </a:prstGeom>
        </p:spPr>
        <p:txBody>
          <a:bodyPr vert="horz" lIns="91440" tIns="45720" rIns="91440" bIns="45720" rtlCol="0" anchor="ctr">
            <a:noAutofit/>
          </a:bodyPr>
          <a:lstStyle>
            <a:lvl1pPr algn="ctr">
              <a:defRPr sz="1200">
                <a:solidFill>
                  <a:srgbClr val="B3B3B3"/>
                </a:solidFill>
              </a:defRPr>
            </a:lvl1pPr>
          </a:lstStyle>
          <a:p>
            <a:fld id="{E0EE7259-E5D9-45C6-B1D9-F1D786A58481}" type="datetimeFigureOut">
              <a:rPr lang="en-US" smtClean="0"/>
              <a:pPr/>
              <a:t>2/9/2023</a:t>
            </a:fld>
            <a:endParaRPr lang="en-US" dirty="0"/>
          </a:p>
        </p:txBody>
      </p:sp>
      <p:sp>
        <p:nvSpPr>
          <p:cNvPr id="5" name="Footer Placeholder 4"/>
          <p:cNvSpPr>
            <a:spLocks noGrp="1"/>
          </p:cNvSpPr>
          <p:nvPr>
            <p:ph type="ftr" sz="quarter" idx="3"/>
          </p:nvPr>
        </p:nvSpPr>
        <p:spPr>
          <a:xfrm>
            <a:off x="8080743" y="6212403"/>
            <a:ext cx="3163187" cy="365125"/>
          </a:xfrm>
          <a:prstGeom prst="rect">
            <a:avLst/>
          </a:prstGeom>
        </p:spPr>
        <p:txBody>
          <a:bodyPr vert="horz" lIns="91440" tIns="45720" rIns="91440" bIns="45720" rtlCol="0" anchor="ctr">
            <a:noAutofit/>
          </a:bodyPr>
          <a:lstStyle>
            <a:lvl1pPr algn="r">
              <a:defRPr sz="1200">
                <a:solidFill>
                  <a:srgbClr val="B3B3B3"/>
                </a:solidFill>
              </a:defRPr>
            </a:lvl1pPr>
          </a:lstStyle>
          <a:p>
            <a:endParaRPr lang="en-US" dirty="0"/>
          </a:p>
        </p:txBody>
      </p:sp>
      <p:sp>
        <p:nvSpPr>
          <p:cNvPr id="6" name="Slide Number Placeholder 5"/>
          <p:cNvSpPr>
            <a:spLocks noGrp="1"/>
          </p:cNvSpPr>
          <p:nvPr>
            <p:ph type="sldNum" sz="quarter" idx="4"/>
          </p:nvPr>
        </p:nvSpPr>
        <p:spPr>
          <a:xfrm>
            <a:off x="11405191" y="6212403"/>
            <a:ext cx="430619" cy="365125"/>
          </a:xfrm>
          <a:prstGeom prst="rect">
            <a:avLst/>
          </a:prstGeom>
        </p:spPr>
        <p:txBody>
          <a:bodyPr vert="horz" lIns="91440" tIns="45720" rIns="91440" bIns="45720" rtlCol="0" anchor="ctr">
            <a:noAutofit/>
          </a:bodyPr>
          <a:lstStyle>
            <a:lvl1pPr algn="r">
              <a:defRPr sz="1200">
                <a:solidFill>
                  <a:srgbClr val="B3B3B3"/>
                </a:solidFill>
              </a:defRPr>
            </a:lvl1pPr>
          </a:lstStyle>
          <a:p>
            <a:fld id="{2664C292-C6B9-47C4-B12E-51016A90E5C9}" type="slidenum">
              <a:rPr lang="en-US" smtClean="0"/>
              <a:pPr/>
              <a:t>‹#›</a:t>
            </a:fld>
            <a:endParaRPr lang="en-US" dirty="0"/>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2000" y="6142687"/>
            <a:ext cx="1233465" cy="338451"/>
          </a:xfrm>
          <a:prstGeom prst="rect">
            <a:avLst/>
          </a:prstGeom>
        </p:spPr>
      </p:pic>
    </p:spTree>
    <p:extLst>
      <p:ext uri="{BB962C8B-B14F-4D97-AF65-F5344CB8AC3E}">
        <p14:creationId xmlns:p14="http://schemas.microsoft.com/office/powerpoint/2010/main" val="2779031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2pPr>
      <a:lvl3pPr marL="155575" indent="-155575" algn="l" defTabSz="914400" rtl="0" eaLnBrk="1" latinLnBrk="0" hangingPunct="1">
        <a:lnSpc>
          <a:spcPct val="90000"/>
        </a:lnSpc>
        <a:spcBef>
          <a:spcPts val="500"/>
        </a:spcBef>
        <a:buFont typeface="Arial" panose="020B0604020202020204" pitchFamily="34" charset="0"/>
        <a:buChar char="•"/>
        <a:defRPr sz="2200" kern="1200">
          <a:solidFill>
            <a:schemeClr val="accent3"/>
          </a:solidFill>
          <a:latin typeface="+mn-lt"/>
          <a:ea typeface="+mn-ea"/>
          <a:cs typeface="+mn-cs"/>
        </a:defRPr>
      </a:lvl3pPr>
      <a:lvl4pPr marL="666750" indent="-3683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866775" indent="-1651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4">
          <p15:clr>
            <a:srgbClr val="F26B43"/>
          </p15:clr>
        </p15:guide>
        <p15:guide id="2" pos="3840">
          <p15:clr>
            <a:srgbClr val="F26B43"/>
          </p15:clr>
        </p15:guide>
        <p15:guide id="3" pos="480">
          <p15:clr>
            <a:srgbClr val="F26B43"/>
          </p15:clr>
        </p15:guide>
        <p15:guide id="4" pos="73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mailto:stacey.lewis@pacificalawgroup.com"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public.tableau.com/profile/mrsc#!/vizhome/SalesandPropertyTaxDependence_0/Dashboard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77248"/>
            <a:ext cx="10955338" cy="1528750"/>
          </a:xfrm>
        </p:spPr>
        <p:txBody>
          <a:bodyPr/>
          <a:lstStyle/>
          <a:p>
            <a:r>
              <a:rPr lang="en-US" b="1" dirty="0"/>
              <a:t>Revenue Options for Cities </a:t>
            </a:r>
          </a:p>
        </p:txBody>
      </p:sp>
      <p:sp>
        <p:nvSpPr>
          <p:cNvPr id="4" name="Subtitle 3"/>
          <p:cNvSpPr>
            <a:spLocks noGrp="1"/>
          </p:cNvSpPr>
          <p:nvPr>
            <p:ph type="subTitle" idx="1"/>
          </p:nvPr>
        </p:nvSpPr>
        <p:spPr>
          <a:xfrm>
            <a:off x="762000" y="4528521"/>
            <a:ext cx="3285326" cy="484556"/>
          </a:xfrm>
        </p:spPr>
        <p:txBody>
          <a:bodyPr/>
          <a:lstStyle/>
          <a:p>
            <a:r>
              <a:rPr lang="en-US" dirty="0"/>
              <a:t>TIF and Other Tools</a:t>
            </a:r>
          </a:p>
        </p:txBody>
      </p:sp>
      <p:sp>
        <p:nvSpPr>
          <p:cNvPr id="5" name="Text Placeholder 4"/>
          <p:cNvSpPr>
            <a:spLocks noGrp="1"/>
          </p:cNvSpPr>
          <p:nvPr>
            <p:ph type="body" sz="quarter" idx="13"/>
          </p:nvPr>
        </p:nvSpPr>
        <p:spPr>
          <a:xfrm>
            <a:off x="762000" y="5628716"/>
            <a:ext cx="1836738" cy="632517"/>
          </a:xfrm>
        </p:spPr>
        <p:txBody>
          <a:bodyPr/>
          <a:lstStyle/>
          <a:p>
            <a:r>
              <a:rPr lang="en-US" dirty="0"/>
              <a:t>February 8, 2023</a:t>
            </a:r>
          </a:p>
          <a:p>
            <a:pPr lvl="1"/>
            <a:r>
              <a:rPr lang="en-US" dirty="0"/>
              <a:t>Puget Sound Finance Officers </a:t>
            </a:r>
            <a:r>
              <a:rPr lang="en-US" dirty="0" err="1"/>
              <a:t>Ass’n</a:t>
            </a:r>
            <a:endParaRPr lang="en-US" dirty="0"/>
          </a:p>
        </p:txBody>
      </p:sp>
      <p:sp>
        <p:nvSpPr>
          <p:cNvPr id="7" name="Text Placeholder 6"/>
          <p:cNvSpPr>
            <a:spLocks noGrp="1"/>
          </p:cNvSpPr>
          <p:nvPr>
            <p:ph type="body" sz="quarter" idx="15"/>
          </p:nvPr>
        </p:nvSpPr>
        <p:spPr>
          <a:xfrm>
            <a:off x="3620207" y="5628715"/>
            <a:ext cx="1836738" cy="632517"/>
          </a:xfrm>
        </p:spPr>
        <p:txBody>
          <a:bodyPr/>
          <a:lstStyle/>
          <a:p>
            <a:r>
              <a:rPr lang="en-US" dirty="0"/>
              <a:t>Stacey Lewis</a:t>
            </a:r>
          </a:p>
          <a:p>
            <a:pPr lvl="1"/>
            <a:r>
              <a:rPr lang="en-US" dirty="0"/>
              <a:t>Pacifica Law Group LLP</a:t>
            </a:r>
          </a:p>
          <a:p>
            <a:pPr lvl="1"/>
            <a:r>
              <a:rPr lang="en-US" b="1" dirty="0"/>
              <a:t>Toni Call</a:t>
            </a:r>
          </a:p>
          <a:p>
            <a:pPr lvl="1"/>
            <a:r>
              <a:rPr lang="en-US" dirty="0"/>
              <a:t>City of Bothell</a:t>
            </a:r>
          </a:p>
          <a:p>
            <a:pPr lvl="1"/>
            <a:endParaRPr lang="en-US" dirty="0"/>
          </a:p>
        </p:txBody>
      </p:sp>
    </p:spTree>
    <p:extLst>
      <p:ext uri="{BB962C8B-B14F-4D97-AF65-F5344CB8AC3E}">
        <p14:creationId xmlns:p14="http://schemas.microsoft.com/office/powerpoint/2010/main" val="380476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tax impacts</a:t>
            </a:r>
          </a:p>
        </p:txBody>
      </p:sp>
      <p:sp>
        <p:nvSpPr>
          <p:cNvPr id="3" name="Content Placeholder 2"/>
          <p:cNvSpPr>
            <a:spLocks noGrp="1"/>
          </p:cNvSpPr>
          <p:nvPr>
            <p:ph idx="1"/>
          </p:nvPr>
        </p:nvSpPr>
        <p:spPr>
          <a:xfrm>
            <a:off x="930341" y="1199591"/>
            <a:ext cx="10268089" cy="3216391"/>
          </a:xfrm>
        </p:spPr>
        <p:txBody>
          <a:bodyPr/>
          <a:lstStyle/>
          <a:p>
            <a:r>
              <a:rPr lang="en-US" dirty="0"/>
              <a:t>Property taxes in a downturn and recovery</a:t>
            </a:r>
          </a:p>
          <a:p>
            <a:pPr lvl="1"/>
            <a:r>
              <a:rPr lang="en-US" dirty="0"/>
              <a:t>Washington State property taxes are subject to legal limitations that may slow the effects of a downturn but may place a drag on recovery.</a:t>
            </a:r>
          </a:p>
          <a:p>
            <a:pPr lvl="1"/>
            <a:endParaRPr lang="en-US" dirty="0"/>
          </a:p>
          <a:p>
            <a:pPr lvl="2"/>
            <a:r>
              <a:rPr lang="en-US" dirty="0"/>
              <a:t>Effect of legal limitations in a downturn </a:t>
            </a:r>
          </a:p>
          <a:p>
            <a:pPr lvl="3"/>
            <a:r>
              <a:rPr lang="en-US" dirty="0"/>
              <a:t>Sudden decline in assessed valuations does not translate into reduced property tax revenues </a:t>
            </a:r>
          </a:p>
          <a:p>
            <a:pPr lvl="4"/>
            <a:r>
              <a:rPr lang="en-US" dirty="0"/>
              <a:t>Unless a county or city is already near or at its statutory rate per thousand</a:t>
            </a:r>
          </a:p>
          <a:p>
            <a:pPr lvl="3"/>
            <a:r>
              <a:rPr lang="en-US" dirty="0"/>
              <a:t>Some lag in collections as county treasurers provided extensions in state of emergency (RCW 84.56.020(10))</a:t>
            </a:r>
          </a:p>
          <a:p>
            <a:pPr lvl="2"/>
            <a:r>
              <a:rPr lang="en-US" dirty="0"/>
              <a:t>Effect of legal limitations during a recovery</a:t>
            </a:r>
          </a:p>
          <a:p>
            <a:pPr lvl="3"/>
            <a:r>
              <a:rPr lang="en-US" dirty="0"/>
              <a:t>Limited ability to translate increased property values into increased property tax revenues</a:t>
            </a:r>
          </a:p>
          <a:p>
            <a:pPr lvl="4"/>
            <a:r>
              <a:rPr lang="en-US" dirty="0"/>
              <a:t>Except for bumps for new construction, and exceptions to the 101% (such as TIF)</a:t>
            </a:r>
          </a:p>
          <a:p>
            <a:pPr lvl="2"/>
            <a:r>
              <a:rPr lang="en-US" dirty="0"/>
              <a:t>Compare, however, to boom/bust sales taxes</a:t>
            </a:r>
          </a:p>
        </p:txBody>
      </p:sp>
      <p:sp>
        <p:nvSpPr>
          <p:cNvPr id="4" name="Slide Number Placeholder 3"/>
          <p:cNvSpPr>
            <a:spLocks noGrp="1"/>
          </p:cNvSpPr>
          <p:nvPr>
            <p:ph type="sldNum" sz="quarter" idx="12"/>
          </p:nvPr>
        </p:nvSpPr>
        <p:spPr/>
        <p:txBody>
          <a:bodyPr/>
          <a:lstStyle/>
          <a:p>
            <a:fld id="{13E832A9-06FC-46C7-8616-F00A64A610D6}" type="slidenum">
              <a:rPr lang="en-US" smtClean="0"/>
              <a:t>10</a:t>
            </a:fld>
            <a:endParaRPr lang="en-US" dirty="0"/>
          </a:p>
        </p:txBody>
      </p:sp>
    </p:spTree>
    <p:extLst>
      <p:ext uri="{BB962C8B-B14F-4D97-AF65-F5344CB8AC3E}">
        <p14:creationId xmlns:p14="http://schemas.microsoft.com/office/powerpoint/2010/main" val="9663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345977" y="2445745"/>
            <a:ext cx="1109247" cy="25008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Sales and property tax changes in Great Recession</a:t>
            </a:r>
          </a:p>
        </p:txBody>
      </p:sp>
      <p:pic>
        <p:nvPicPr>
          <p:cNvPr id="4" name="Content Placeholder 3"/>
          <p:cNvPicPr>
            <a:picLocks noGrp="1" noChangeAspect="1"/>
          </p:cNvPicPr>
          <p:nvPr>
            <p:ph idx="1"/>
          </p:nvPr>
        </p:nvPicPr>
        <p:blipFill>
          <a:blip r:embed="rId3"/>
          <a:stretch>
            <a:fillRect/>
          </a:stretch>
        </p:blipFill>
        <p:spPr>
          <a:xfrm>
            <a:off x="5101427" y="1057276"/>
            <a:ext cx="6388266" cy="4660479"/>
          </a:xfrm>
          <a:prstGeom prst="rect">
            <a:avLst/>
          </a:prstGeom>
          <a:ln>
            <a:solidFill>
              <a:schemeClr val="bg1"/>
            </a:solidFill>
          </a:ln>
        </p:spPr>
      </p:pic>
      <p:sp>
        <p:nvSpPr>
          <p:cNvPr id="5" name="TextBox 4"/>
          <p:cNvSpPr txBox="1"/>
          <p:nvPr/>
        </p:nvSpPr>
        <p:spPr>
          <a:xfrm>
            <a:off x="1035823" y="1333042"/>
            <a:ext cx="2996588" cy="4384713"/>
          </a:xfrm>
          <a:prstGeom prst="rect">
            <a:avLst/>
          </a:prstGeom>
          <a:noFill/>
        </p:spPr>
        <p:txBody>
          <a:bodyPr wrap="square" lIns="0" tIns="0" rIns="0" bIns="0" rtlCol="0">
            <a:noAutofit/>
          </a:bodyPr>
          <a:lstStyle/>
          <a:p>
            <a:r>
              <a:rPr lang="en-US" sz="1600" dirty="0">
                <a:solidFill>
                  <a:schemeClr val="tx2"/>
                </a:solidFill>
              </a:rPr>
              <a:t>Take-away: Sales tax revenues declined more quickly and more deeply than property tax revenues, but also recovered more quickly.</a:t>
            </a:r>
          </a:p>
          <a:p>
            <a:endParaRPr lang="en-US" sz="1600" dirty="0">
              <a:solidFill>
                <a:schemeClr val="tx2"/>
              </a:solidFill>
            </a:endParaRPr>
          </a:p>
          <a:p>
            <a:r>
              <a:rPr lang="en-US" sz="1600" dirty="0">
                <a:solidFill>
                  <a:schemeClr val="tx2"/>
                </a:solidFill>
              </a:rPr>
              <a:t>Note: this pattern likely exaggerated in Washington by state law restrictions on property taxes (Chap. 84.55 RCW)</a:t>
            </a:r>
          </a:p>
          <a:p>
            <a:endParaRPr lang="en-US" sz="1600" dirty="0">
              <a:solidFill>
                <a:schemeClr val="tx2"/>
              </a:solidFill>
            </a:endParaRPr>
          </a:p>
          <a:p>
            <a:endParaRPr lang="en-US" sz="1600" dirty="0">
              <a:solidFill>
                <a:schemeClr val="tx2"/>
              </a:solidFill>
            </a:endParaRPr>
          </a:p>
        </p:txBody>
      </p:sp>
      <p:cxnSp>
        <p:nvCxnSpPr>
          <p:cNvPr id="8" name="Straight Arrow Connector 7"/>
          <p:cNvCxnSpPr/>
          <p:nvPr/>
        </p:nvCxnSpPr>
        <p:spPr>
          <a:xfrm>
            <a:off x="9438701" y="734036"/>
            <a:ext cx="1443210" cy="2159306"/>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3" name="Rectangle 2"/>
          <p:cNvSpPr/>
          <p:nvPr/>
        </p:nvSpPr>
        <p:spPr>
          <a:xfrm>
            <a:off x="5351463" y="5702986"/>
            <a:ext cx="4572000" cy="584775"/>
          </a:xfrm>
          <a:prstGeom prst="rect">
            <a:avLst/>
          </a:prstGeom>
        </p:spPr>
        <p:txBody>
          <a:bodyPr>
            <a:spAutoFit/>
          </a:bodyPr>
          <a:lstStyle/>
          <a:p>
            <a:r>
              <a:rPr lang="en-US" sz="1600" i="1" dirty="0">
                <a:solidFill>
                  <a:schemeClr val="tx2"/>
                </a:solidFill>
              </a:rPr>
              <a:t>Note: the blue line shows personal income tax revenues, not relevant in Washington.</a:t>
            </a:r>
          </a:p>
        </p:txBody>
      </p:sp>
    </p:spTree>
    <p:extLst>
      <p:ext uri="{BB962C8B-B14F-4D97-AF65-F5344CB8AC3E}">
        <p14:creationId xmlns:p14="http://schemas.microsoft.com/office/powerpoint/2010/main" val="216001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differing experiences</a:t>
            </a:r>
          </a:p>
        </p:txBody>
      </p:sp>
      <p:sp>
        <p:nvSpPr>
          <p:cNvPr id="3" name="Content Placeholder 2"/>
          <p:cNvSpPr>
            <a:spLocks noGrp="1"/>
          </p:cNvSpPr>
          <p:nvPr>
            <p:ph idx="1"/>
          </p:nvPr>
        </p:nvSpPr>
        <p:spPr>
          <a:xfrm>
            <a:off x="761999" y="1258109"/>
            <a:ext cx="10472057" cy="4370795"/>
          </a:xfrm>
        </p:spPr>
        <p:txBody>
          <a:bodyPr/>
          <a:lstStyle/>
          <a:p>
            <a:r>
              <a:rPr lang="en-US" dirty="0"/>
              <a:t>Different jurisdictions’ experiences with a downturn and recovery</a:t>
            </a:r>
          </a:p>
          <a:p>
            <a:pPr lvl="1"/>
            <a:r>
              <a:rPr lang="en-US" dirty="0"/>
              <a:t>The experience of Washington counties and cities during the Great Recession varied from jurisdiction to jurisdiction, depending on among other things how dependent a jurisdiction was on sales versus property tax revenues. </a:t>
            </a:r>
          </a:p>
          <a:p>
            <a:pPr lvl="1"/>
            <a:endParaRPr lang="en-US" dirty="0"/>
          </a:p>
          <a:p>
            <a:pPr lvl="2"/>
            <a:r>
              <a:rPr lang="en-US" dirty="0"/>
              <a:t>Depending on the level of reliance on sales v. property tax revenues, cities and counties had differing experiences.</a:t>
            </a:r>
          </a:p>
          <a:p>
            <a:pPr lvl="3"/>
            <a:r>
              <a:rPr lang="en-US" dirty="0"/>
              <a:t>Sales tax-dependent jurisdictions experienced sharper decline but more robust recovery</a:t>
            </a:r>
          </a:p>
          <a:p>
            <a:pPr lvl="3"/>
            <a:r>
              <a:rPr lang="en-US" dirty="0"/>
              <a:t>Property tax-dependent jurisdictions experienced more stability but capped/slow recovery</a:t>
            </a:r>
          </a:p>
          <a:p>
            <a:pPr lvl="2"/>
            <a:r>
              <a:rPr lang="en-US" dirty="0"/>
              <a:t>Sales taxes for specific purposes follow sales tax trend line but with concentrated impacts within certain sectors.</a:t>
            </a:r>
          </a:p>
          <a:p>
            <a:pPr lvl="2"/>
            <a:r>
              <a:rPr lang="en-US" dirty="0"/>
              <a:t>What about user charges?</a:t>
            </a:r>
          </a:p>
          <a:p>
            <a:pPr marL="82296">
              <a:lnSpc>
                <a:spcPct val="100000"/>
              </a:lnSpc>
              <a:spcBef>
                <a:spcPts val="300"/>
              </a:spcBef>
              <a:buClr>
                <a:srgbClr val="0F6FC6"/>
              </a:buClr>
              <a:buSzPct val="68000"/>
            </a:pPr>
            <a:endParaRPr lang="en-US" sz="1800" b="0" i="1" dirty="0"/>
          </a:p>
          <a:p>
            <a:pPr marL="82296">
              <a:lnSpc>
                <a:spcPct val="100000"/>
              </a:lnSpc>
              <a:spcBef>
                <a:spcPts val="300"/>
              </a:spcBef>
              <a:buClr>
                <a:srgbClr val="0F6FC6"/>
              </a:buClr>
              <a:buSzPct val="68000"/>
            </a:pPr>
            <a:endParaRPr lang="en-US" sz="1800" b="0" i="1" dirty="0"/>
          </a:p>
          <a:p>
            <a:endParaRPr lang="en-US" b="0" dirty="0"/>
          </a:p>
        </p:txBody>
      </p:sp>
      <p:sp>
        <p:nvSpPr>
          <p:cNvPr id="4" name="Slide Number Placeholder 3"/>
          <p:cNvSpPr>
            <a:spLocks noGrp="1"/>
          </p:cNvSpPr>
          <p:nvPr>
            <p:ph type="sldNum" sz="quarter" idx="12"/>
          </p:nvPr>
        </p:nvSpPr>
        <p:spPr/>
        <p:txBody>
          <a:bodyPr/>
          <a:lstStyle/>
          <a:p>
            <a:fld id="{13E832A9-06FC-46C7-8616-F00A64A610D6}" type="slidenum">
              <a:rPr lang="en-US" smtClean="0"/>
              <a:t>12</a:t>
            </a:fld>
            <a:endParaRPr lang="en-US" dirty="0"/>
          </a:p>
        </p:txBody>
      </p:sp>
    </p:spTree>
    <p:extLst>
      <p:ext uri="{BB962C8B-B14F-4D97-AF65-F5344CB8AC3E}">
        <p14:creationId xmlns:p14="http://schemas.microsoft.com/office/powerpoint/2010/main" val="194763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Fees and Charges</a:t>
            </a:r>
          </a:p>
        </p:txBody>
      </p:sp>
      <p:sp>
        <p:nvSpPr>
          <p:cNvPr id="3" name="Content Placeholder 2"/>
          <p:cNvSpPr>
            <a:spLocks noGrp="1"/>
          </p:cNvSpPr>
          <p:nvPr>
            <p:ph idx="1"/>
          </p:nvPr>
        </p:nvSpPr>
        <p:spPr/>
        <p:txBody>
          <a:bodyPr/>
          <a:lstStyle/>
          <a:p>
            <a:r>
              <a:rPr lang="en-US" dirty="0"/>
              <a:t>Fee for service revenues; user charges. </a:t>
            </a:r>
            <a:r>
              <a:rPr lang="en-US" b="0" dirty="0"/>
              <a:t>Revenues generated through the provision of services or other goods (or “</a:t>
            </a:r>
            <a:r>
              <a:rPr lang="en-US" b="0" dirty="0" err="1"/>
              <a:t>bads</a:t>
            </a:r>
            <a:r>
              <a:rPr lang="en-US" b="0" dirty="0"/>
              <a:t>”).  </a:t>
            </a:r>
          </a:p>
          <a:p>
            <a:pPr lvl="2"/>
            <a:r>
              <a:rPr lang="en-US" dirty="0"/>
              <a:t>Revenue tied to service or good provided, or burden mitigated</a:t>
            </a:r>
          </a:p>
          <a:p>
            <a:pPr lvl="2"/>
            <a:r>
              <a:rPr lang="en-US" dirty="0"/>
              <a:t>Types</a:t>
            </a:r>
          </a:p>
          <a:p>
            <a:pPr lvl="3"/>
            <a:r>
              <a:rPr lang="en-US" dirty="0"/>
              <a:t>Commodity charges </a:t>
            </a:r>
          </a:p>
          <a:p>
            <a:pPr lvl="3"/>
            <a:r>
              <a:rPr lang="en-US" dirty="0"/>
              <a:t>Burden offset charges, including impact fees</a:t>
            </a:r>
          </a:p>
          <a:p>
            <a:pPr lvl="3"/>
            <a:r>
              <a:rPr lang="en-US" dirty="0"/>
              <a:t>Regulatory fees</a:t>
            </a:r>
          </a:p>
          <a:p>
            <a:pPr lvl="3"/>
            <a:r>
              <a:rPr lang="en-US" dirty="0"/>
              <a:t>Special assessments?</a:t>
            </a:r>
          </a:p>
          <a:p>
            <a:pPr lvl="2"/>
            <a:r>
              <a:rPr lang="en-US" dirty="0"/>
              <a:t>Narrow base; trends during pandemic and recovery</a:t>
            </a:r>
          </a:p>
        </p:txBody>
      </p:sp>
    </p:spTree>
    <p:extLst>
      <p:ext uri="{BB962C8B-B14F-4D97-AF65-F5344CB8AC3E}">
        <p14:creationId xmlns:p14="http://schemas.microsoft.com/office/powerpoint/2010/main" val="35590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trends, considerations</a:t>
            </a:r>
          </a:p>
        </p:txBody>
      </p:sp>
      <p:sp>
        <p:nvSpPr>
          <p:cNvPr id="3" name="Content Placeholder 2"/>
          <p:cNvSpPr>
            <a:spLocks noGrp="1"/>
          </p:cNvSpPr>
          <p:nvPr>
            <p:ph idx="1"/>
          </p:nvPr>
        </p:nvSpPr>
        <p:spPr/>
        <p:txBody>
          <a:bodyPr/>
          <a:lstStyle/>
          <a:p>
            <a:r>
              <a:rPr lang="en-US" dirty="0"/>
              <a:t>Inflation, rising interest rates, state tools.</a:t>
            </a:r>
          </a:p>
          <a:p>
            <a:pPr lvl="2"/>
            <a:r>
              <a:rPr lang="en-US" dirty="0"/>
              <a:t>Inflation, Fed raising interest rates</a:t>
            </a:r>
          </a:p>
          <a:p>
            <a:pPr lvl="2"/>
            <a:r>
              <a:rPr lang="en-US" dirty="0"/>
              <a:t>Legislative trends: </a:t>
            </a:r>
          </a:p>
          <a:p>
            <a:pPr lvl="3"/>
            <a:r>
              <a:rPr lang="en-US" dirty="0"/>
              <a:t>special purpose taxes (narrow taxes, such as REET)</a:t>
            </a:r>
          </a:p>
          <a:p>
            <a:pPr lvl="3"/>
            <a:r>
              <a:rPr lang="en-US" dirty="0"/>
              <a:t>new taxing districts (may have narrow tax base)</a:t>
            </a:r>
          </a:p>
        </p:txBody>
      </p:sp>
      <p:pic>
        <p:nvPicPr>
          <p:cNvPr id="4" name="Picture 3"/>
          <p:cNvPicPr>
            <a:picLocks noChangeAspect="1"/>
          </p:cNvPicPr>
          <p:nvPr/>
        </p:nvPicPr>
        <p:blipFill>
          <a:blip r:embed="rId2"/>
          <a:stretch>
            <a:fillRect/>
          </a:stretch>
        </p:blipFill>
        <p:spPr>
          <a:xfrm>
            <a:off x="7013292" y="1180119"/>
            <a:ext cx="4789319" cy="4257860"/>
          </a:xfrm>
          <a:prstGeom prst="rect">
            <a:avLst/>
          </a:prstGeom>
        </p:spPr>
      </p:pic>
      <p:pic>
        <p:nvPicPr>
          <p:cNvPr id="5" name="Picture 4"/>
          <p:cNvPicPr>
            <a:picLocks noChangeAspect="1"/>
          </p:cNvPicPr>
          <p:nvPr/>
        </p:nvPicPr>
        <p:blipFill>
          <a:blip r:embed="rId3"/>
          <a:stretch>
            <a:fillRect/>
          </a:stretch>
        </p:blipFill>
        <p:spPr>
          <a:xfrm>
            <a:off x="1303849" y="3309049"/>
            <a:ext cx="4948742" cy="2676722"/>
          </a:xfrm>
          <a:prstGeom prst="rect">
            <a:avLst/>
          </a:prstGeom>
        </p:spPr>
      </p:pic>
    </p:spTree>
    <p:extLst>
      <p:ext uri="{BB962C8B-B14F-4D97-AF65-F5344CB8AC3E}">
        <p14:creationId xmlns:p14="http://schemas.microsoft.com/office/powerpoint/2010/main" val="305406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resilient revenues</a:t>
            </a:r>
          </a:p>
        </p:txBody>
      </p:sp>
      <p:sp>
        <p:nvSpPr>
          <p:cNvPr id="3" name="Content Placeholder 2"/>
          <p:cNvSpPr>
            <a:spLocks noGrp="1"/>
          </p:cNvSpPr>
          <p:nvPr>
            <p:ph idx="1"/>
          </p:nvPr>
        </p:nvSpPr>
        <p:spPr/>
        <p:txBody>
          <a:bodyPr/>
          <a:lstStyle/>
          <a:p>
            <a:r>
              <a:rPr lang="en-US" dirty="0"/>
              <a:t>Components of a diverse set of revenue options. </a:t>
            </a:r>
            <a:r>
              <a:rPr lang="en-US" b="0" dirty="0"/>
              <a:t>In considering a new revenue source, consider its interaction with other sources in various economic times.</a:t>
            </a:r>
          </a:p>
          <a:p>
            <a:pPr lvl="2"/>
            <a:r>
              <a:rPr lang="en-US" dirty="0"/>
              <a:t>Evaluating new revenue tools</a:t>
            </a:r>
          </a:p>
          <a:p>
            <a:pPr lvl="2"/>
            <a:r>
              <a:rPr lang="en-US" dirty="0"/>
              <a:t>Considerations</a:t>
            </a:r>
          </a:p>
          <a:p>
            <a:pPr lvl="3"/>
            <a:r>
              <a:rPr lang="en-US" dirty="0"/>
              <a:t>Revenue-producing potential</a:t>
            </a:r>
          </a:p>
          <a:p>
            <a:pPr lvl="3"/>
            <a:r>
              <a:rPr lang="en-US" dirty="0"/>
              <a:t>Sustainability/stability of the revenue</a:t>
            </a:r>
          </a:p>
          <a:p>
            <a:pPr lvl="3"/>
            <a:r>
              <a:rPr lang="en-US" dirty="0"/>
              <a:t>Benefit/burden alignment</a:t>
            </a:r>
          </a:p>
          <a:p>
            <a:pPr lvl="3"/>
            <a:r>
              <a:rPr lang="en-US" dirty="0"/>
              <a:t>Other equity considerations</a:t>
            </a:r>
          </a:p>
          <a:p>
            <a:pPr lvl="2"/>
            <a:r>
              <a:rPr lang="en-US" dirty="0"/>
              <a:t>Interaction with existing revenues</a:t>
            </a:r>
          </a:p>
          <a:p>
            <a:pPr marL="0" lvl="2" indent="0">
              <a:buNone/>
            </a:pPr>
            <a:endParaRPr lang="en-US" dirty="0"/>
          </a:p>
          <a:p>
            <a:pPr lvl="3"/>
            <a:endParaRPr lang="en-US" dirty="0"/>
          </a:p>
          <a:p>
            <a:pPr lvl="2"/>
            <a:endParaRPr lang="en-US" b="0" dirty="0"/>
          </a:p>
        </p:txBody>
      </p:sp>
    </p:spTree>
    <p:extLst>
      <p:ext uri="{BB962C8B-B14F-4D97-AF65-F5344CB8AC3E}">
        <p14:creationId xmlns:p14="http://schemas.microsoft.com/office/powerpoint/2010/main" val="20843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4420247"/>
            <a:ext cx="10435088" cy="1507387"/>
          </a:xfrm>
        </p:spPr>
        <p:txBody>
          <a:bodyPr/>
          <a:lstStyle/>
          <a:p>
            <a:r>
              <a:rPr lang="en-US" b="1" dirty="0"/>
              <a:t>New Tools: Tax Increment</a:t>
            </a:r>
            <a:r>
              <a:rPr lang="en-US" dirty="0"/>
              <a:t> </a:t>
            </a:r>
            <a:r>
              <a:rPr lang="en-US" b="1" dirty="0"/>
              <a:t>Financing Statute</a:t>
            </a:r>
          </a:p>
        </p:txBody>
      </p:sp>
    </p:spTree>
    <p:extLst>
      <p:ext uri="{BB962C8B-B14F-4D97-AF65-F5344CB8AC3E}">
        <p14:creationId xmlns:p14="http://schemas.microsoft.com/office/powerpoint/2010/main" val="12947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681084"/>
            <a:ext cx="11073809" cy="4398764"/>
          </a:xfrm>
        </p:spPr>
        <p:txBody>
          <a:bodyPr/>
          <a:lstStyle/>
          <a:p>
            <a:pPr marL="342900" lvl="1" indent="-342900">
              <a:buFont typeface="Wingdings" panose="05000000000000000000" pitchFamily="2" charset="2"/>
              <a:buChar char="§"/>
            </a:pPr>
            <a:r>
              <a:rPr lang="en-US" dirty="0"/>
              <a:t>Tax increment financing, or “TIF,” is a traditional public financing method that has been used in countries, including the United States, for almost 70 years. </a:t>
            </a:r>
          </a:p>
          <a:p>
            <a:pPr marL="342900" lvl="1" indent="-342900">
              <a:buFont typeface="Wingdings" panose="05000000000000000000" pitchFamily="2" charset="2"/>
              <a:buChar char="§"/>
            </a:pPr>
            <a:r>
              <a:rPr lang="en-US" dirty="0"/>
              <a:t>TIF is a “value capture” approach to financing public improvements</a:t>
            </a:r>
          </a:p>
          <a:p>
            <a:pPr marL="498475" lvl="2" indent="-342900"/>
            <a:r>
              <a:rPr lang="en-US" dirty="0"/>
              <a:t>TIF bonds are issued to finance public improvements. The bonds are paid from increased property taxes (the captured value) in the TIF area generated by rising property value resulting from public improvements. </a:t>
            </a:r>
          </a:p>
          <a:p>
            <a:pPr marL="342900" lvl="1" indent="-342900">
              <a:buFont typeface="Wingdings" panose="05000000000000000000" pitchFamily="2" charset="2"/>
              <a:buChar char="§"/>
            </a:pPr>
            <a:r>
              <a:rPr lang="en-US" dirty="0">
                <a:solidFill>
                  <a:schemeClr val="tx2"/>
                </a:solidFill>
              </a:rPr>
              <a:t>TIF is similar to another traditional value capture public financing method: local improvement districts or “LIDS.”</a:t>
            </a:r>
          </a:p>
          <a:p>
            <a:pPr marL="498475" lvl="2" indent="-342900"/>
            <a:r>
              <a:rPr lang="en-US" dirty="0"/>
              <a:t>LID bonds are issued to finance public improvements that increase nearby property values, but are paid from assessments on the specially benefitted property rather than property taxes.</a:t>
            </a:r>
          </a:p>
          <a:p>
            <a:pPr marL="498475" lvl="2" indent="-342900"/>
            <a:endParaRPr lang="en-US" dirty="0"/>
          </a:p>
          <a:p>
            <a:endParaRPr lang="en-US" dirty="0"/>
          </a:p>
        </p:txBody>
      </p:sp>
      <p:sp>
        <p:nvSpPr>
          <p:cNvPr id="3" name="Title 2"/>
          <p:cNvSpPr>
            <a:spLocks noGrp="1"/>
          </p:cNvSpPr>
          <p:nvPr>
            <p:ph type="title"/>
          </p:nvPr>
        </p:nvSpPr>
        <p:spPr/>
        <p:txBody>
          <a:bodyPr/>
          <a:lstStyle/>
          <a:p>
            <a:r>
              <a:rPr lang="en-US" dirty="0"/>
              <a:t>TIF: Capturing Increased Property Value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4C292-C6B9-47C4-B12E-51016A90E5C9}"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Tree>
    <p:extLst>
      <p:ext uri="{BB962C8B-B14F-4D97-AF65-F5344CB8AC3E}">
        <p14:creationId xmlns:p14="http://schemas.microsoft.com/office/powerpoint/2010/main" val="160738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362961" y="1570704"/>
            <a:ext cx="8172450" cy="4038600"/>
          </a:xfrm>
          <a:prstGeom prst="rect">
            <a:avLst/>
          </a:prstGeom>
        </p:spPr>
        <p:txBody>
          <a:bodyPr vert="horz" lIns="91422" tIns="45711" rIns="91422" bIns="45711">
            <a:normAutofit/>
          </a:bodyPr>
          <a:lstStyle>
            <a:lvl1pPr marL="319980" indent="-31998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9958" indent="-274267" algn="l" rtl="0" eaLnBrk="1" latinLnBrk="0" hangingPunct="1">
              <a:spcBef>
                <a:spcPts val="550"/>
              </a:spcBef>
              <a:buClr>
                <a:schemeClr val="accent1"/>
              </a:buClr>
              <a:buSzPct val="70000"/>
              <a:buFont typeface="Wingdings 2"/>
              <a:buChar char=""/>
              <a:defRPr kumimoji="0" sz="2500" kern="1200">
                <a:solidFill>
                  <a:schemeClr val="tx1"/>
                </a:solidFill>
                <a:latin typeface="+mn-lt"/>
                <a:ea typeface="+mn-ea"/>
                <a:cs typeface="+mn-cs"/>
              </a:defRPr>
            </a:lvl2pPr>
            <a:lvl3pPr marL="914226" indent="-228556"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341" indent="-228556" algn="l" rtl="0" eaLnBrk="1" latinLnBrk="0" hangingPunct="1">
              <a:spcBef>
                <a:spcPts val="401"/>
              </a:spcBef>
              <a:buClr>
                <a:schemeClr val="accent3"/>
              </a:buClr>
              <a:buSzPct val="75000"/>
              <a:buFont typeface="Wingdings"/>
              <a:buChar char=""/>
              <a:defRPr kumimoji="0" sz="1900" kern="1200">
                <a:solidFill>
                  <a:schemeClr val="tx1"/>
                </a:solidFill>
                <a:latin typeface="+mn-lt"/>
                <a:ea typeface="+mn-ea"/>
                <a:cs typeface="+mn-cs"/>
              </a:defRPr>
            </a:lvl4pPr>
            <a:lvl5pPr marL="1828453" indent="-228556" algn="l" rtl="0" eaLnBrk="1" latinLnBrk="0" hangingPunct="1">
              <a:spcBef>
                <a:spcPts val="401"/>
              </a:spcBef>
              <a:buClr>
                <a:schemeClr val="accent4"/>
              </a:buClr>
              <a:buSzPct val="65000"/>
              <a:buFont typeface="Wingdings"/>
              <a:buChar char=""/>
              <a:defRPr kumimoji="0" sz="1900" kern="1200">
                <a:solidFill>
                  <a:schemeClr val="tx1"/>
                </a:solidFill>
                <a:latin typeface="+mn-lt"/>
                <a:ea typeface="+mn-ea"/>
                <a:cs typeface="+mn-cs"/>
              </a:defRPr>
            </a:lvl5pPr>
            <a:lvl6pPr marL="2102721" indent="-228556" algn="l" rtl="0" eaLnBrk="1" latinLnBrk="0" hangingPunct="1">
              <a:spcBef>
                <a:spcPct val="20000"/>
              </a:spcBef>
              <a:buClr>
                <a:schemeClr val="accent1"/>
              </a:buClr>
              <a:buFont typeface="Wingdings"/>
              <a:buChar char="§"/>
              <a:defRPr kumimoji="0" sz="1700" kern="1200" baseline="0">
                <a:solidFill>
                  <a:schemeClr val="tx1"/>
                </a:solidFill>
                <a:latin typeface="+mn-lt"/>
                <a:ea typeface="+mn-ea"/>
                <a:cs typeface="+mn-cs"/>
              </a:defRPr>
            </a:lvl6pPr>
            <a:lvl7pPr marL="2376990" indent="-228556" algn="l" rtl="0" eaLnBrk="1" latinLnBrk="0" hangingPunct="1">
              <a:spcBef>
                <a:spcPct val="20000"/>
              </a:spcBef>
              <a:buClr>
                <a:schemeClr val="accent2"/>
              </a:buClr>
              <a:buFont typeface="Wingdings"/>
              <a:buChar char="§"/>
              <a:defRPr kumimoji="0" sz="1700" kern="1200" baseline="0">
                <a:solidFill>
                  <a:schemeClr val="tx1"/>
                </a:solidFill>
                <a:latin typeface="+mn-lt"/>
                <a:ea typeface="+mn-ea"/>
                <a:cs typeface="+mn-cs"/>
              </a:defRPr>
            </a:lvl7pPr>
            <a:lvl8pPr marL="2651257" indent="-228556" algn="l" rtl="0" eaLnBrk="1" latinLnBrk="0" hangingPunct="1">
              <a:spcBef>
                <a:spcPct val="20000"/>
              </a:spcBef>
              <a:buClr>
                <a:schemeClr val="accent3"/>
              </a:buClr>
              <a:buFont typeface="Wingdings"/>
              <a:buChar char="§"/>
              <a:defRPr kumimoji="0" sz="1700" kern="1200" baseline="0">
                <a:solidFill>
                  <a:schemeClr val="tx1"/>
                </a:solidFill>
                <a:latin typeface="+mn-lt"/>
                <a:ea typeface="+mn-ea"/>
                <a:cs typeface="+mn-cs"/>
              </a:defRPr>
            </a:lvl8pPr>
            <a:lvl9pPr marL="2925525" indent="-228556" algn="l" rtl="0" eaLnBrk="1" latinLnBrk="0" hangingPunct="1">
              <a:spcBef>
                <a:spcPct val="20000"/>
              </a:spcBef>
              <a:buClr>
                <a:schemeClr val="accent4"/>
              </a:buClr>
              <a:buFont typeface="Wingdings"/>
              <a:buChar char="§"/>
              <a:defRPr kumimoji="0" sz="1700" kern="1200" baseline="0">
                <a:solidFill>
                  <a:schemeClr val="tx1"/>
                </a:solidFill>
                <a:latin typeface="+mn-lt"/>
                <a:ea typeface="+mn-ea"/>
                <a:cs typeface="+mn-cs"/>
              </a:defRPr>
            </a:lvl9pPr>
          </a:lstStyle>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r>
              <a:rPr kumimoji="0" lang="en-US" sz="2900" b="1" i="0" u="none" strike="noStrike" kern="1200" cap="none" spc="0" normalizeH="0" baseline="0" noProof="0" dirty="0">
                <a:ln>
                  <a:noFill/>
                </a:ln>
                <a:solidFill>
                  <a:srgbClr val="464646"/>
                </a:solidFill>
                <a:effectLst/>
                <a:uLnTx/>
                <a:uFillTx/>
                <a:latin typeface="Arial"/>
                <a:ea typeface="+mn-ea"/>
                <a:cs typeface="+mn-cs"/>
              </a:rPr>
              <a:t>             Bonds		       Infrastructure 	</a:t>
            </a: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endParaRPr kumimoji="0" lang="en-US" sz="2900" b="1" i="0" u="none" strike="noStrike" kern="1200" cap="none" spc="0" normalizeH="0" baseline="0" noProof="0" dirty="0">
              <a:ln>
                <a:noFill/>
              </a:ln>
              <a:solidFill>
                <a:srgbClr val="464646"/>
              </a:solidFill>
              <a:effectLst/>
              <a:uLnTx/>
              <a:uFillTx/>
              <a:latin typeface="Arial"/>
              <a:ea typeface="+mn-ea"/>
              <a:cs typeface="+mn-cs"/>
            </a:endParaRP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r>
              <a:rPr kumimoji="0" lang="en-US" sz="2900" b="1" i="0" u="none" strike="noStrike" kern="1200" cap="none" spc="0" normalizeH="0" baseline="0" noProof="0" dirty="0">
                <a:ln>
                  <a:noFill/>
                </a:ln>
                <a:solidFill>
                  <a:srgbClr val="464646"/>
                </a:solidFill>
                <a:effectLst/>
                <a:uLnTx/>
                <a:uFillTx/>
                <a:latin typeface="Arial"/>
                <a:ea typeface="+mn-ea"/>
                <a:cs typeface="+mn-cs"/>
              </a:rPr>
              <a:t>			        Supports Development</a:t>
            </a: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endParaRPr kumimoji="0" lang="en-US" sz="2900" b="1" i="0" u="none" strike="noStrike" kern="1200" cap="none" spc="0" normalizeH="0" baseline="0" noProof="0" dirty="0">
              <a:ln>
                <a:noFill/>
              </a:ln>
              <a:solidFill>
                <a:srgbClr val="464646"/>
              </a:solidFill>
              <a:effectLst/>
              <a:uLnTx/>
              <a:uFillTx/>
              <a:latin typeface="Arial"/>
              <a:ea typeface="+mn-ea"/>
              <a:cs typeface="+mn-cs"/>
            </a:endParaRP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r>
              <a:rPr kumimoji="0" lang="en-US" sz="2900" b="1" i="0" u="none" strike="noStrike" kern="1200" cap="none" spc="0" normalizeH="0" baseline="0" noProof="0" dirty="0">
                <a:ln>
                  <a:noFill/>
                </a:ln>
                <a:solidFill>
                  <a:srgbClr val="464646"/>
                </a:solidFill>
                <a:effectLst/>
                <a:uLnTx/>
                <a:uFillTx/>
                <a:latin typeface="Arial"/>
                <a:ea typeface="+mn-ea"/>
                <a:cs typeface="+mn-cs"/>
              </a:rPr>
              <a:t>		       	        Increases Property Values</a:t>
            </a: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pitchFamily="2" charset="2"/>
              <a:buNone/>
              <a:tabLst/>
              <a:defRPr/>
            </a:pPr>
            <a:endParaRPr kumimoji="0" lang="en-US" sz="2900" b="1" i="0" u="none" strike="noStrike" kern="1200" cap="none" spc="0" normalizeH="0" baseline="0" noProof="0" dirty="0">
              <a:ln>
                <a:noFill/>
              </a:ln>
              <a:solidFill>
                <a:srgbClr val="464646"/>
              </a:solidFill>
              <a:effectLst/>
              <a:uLnTx/>
              <a:uFillTx/>
              <a:latin typeface="Arial"/>
              <a:ea typeface="+mn-ea"/>
              <a:cs typeface="+mn-cs"/>
            </a:endParaRPr>
          </a:p>
          <a:p>
            <a:pPr marL="319980" marR="0" lvl="0" indent="-319980" algn="l" defTabSz="914400" rtl="0" eaLnBrk="1" fontAlgn="auto" latinLnBrk="0" hangingPunct="1">
              <a:lnSpc>
                <a:spcPct val="100000"/>
              </a:lnSpc>
              <a:spcBef>
                <a:spcPts val="700"/>
              </a:spcBef>
              <a:spcAft>
                <a:spcPts val="0"/>
              </a:spcAft>
              <a:buClr>
                <a:srgbClr val="98E5E3"/>
              </a:buClr>
              <a:buSzPct val="60000"/>
              <a:buFont typeface="Wingdings"/>
              <a:buNone/>
              <a:tabLst/>
              <a:defRPr/>
            </a:pPr>
            <a:r>
              <a:rPr kumimoji="0" lang="en-US" sz="2900" b="1" i="0" u="none" strike="noStrike" kern="1200" cap="none" spc="0" normalizeH="0" baseline="0" noProof="0" dirty="0">
                <a:ln>
                  <a:noFill/>
                </a:ln>
                <a:solidFill>
                  <a:srgbClr val="464646"/>
                </a:solidFill>
                <a:effectLst/>
                <a:uLnTx/>
                <a:uFillTx/>
                <a:latin typeface="Arial"/>
                <a:ea typeface="+mn-ea"/>
                <a:cs typeface="+mn-cs"/>
              </a:rPr>
              <a:t>                          Generates “Tax Increment”</a:t>
            </a:r>
          </a:p>
        </p:txBody>
      </p:sp>
      <p:sp>
        <p:nvSpPr>
          <p:cNvPr id="2" name="Title 1"/>
          <p:cNvSpPr>
            <a:spLocks noGrp="1"/>
          </p:cNvSpPr>
          <p:nvPr>
            <p:ph type="title"/>
          </p:nvPr>
        </p:nvSpPr>
        <p:spPr/>
        <p:txBody>
          <a:bodyPr/>
          <a:lstStyle/>
          <a:p>
            <a:r>
              <a:rPr lang="en-US" dirty="0"/>
              <a:t>Tax-increment Financing: A form of “value capture.”</a:t>
            </a:r>
          </a:p>
        </p:txBody>
      </p:sp>
      <p:sp>
        <p:nvSpPr>
          <p:cNvPr id="5" name="AutoShape 6"/>
          <p:cNvSpPr>
            <a:spLocks noChangeArrowheads="1"/>
          </p:cNvSpPr>
          <p:nvPr/>
        </p:nvSpPr>
        <p:spPr bwMode="auto">
          <a:xfrm>
            <a:off x="4201248" y="1761285"/>
            <a:ext cx="1371600" cy="304800"/>
          </a:xfrm>
          <a:prstGeom prst="rightArrow">
            <a:avLst>
              <a:gd name="adj1" fmla="val 50000"/>
              <a:gd name="adj2" fmla="val 112500"/>
            </a:avLst>
          </a:prstGeom>
          <a:solidFill>
            <a:schemeClr val="tx2"/>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646"/>
              </a:solidFill>
              <a:effectLst/>
              <a:uLnTx/>
              <a:uFillTx/>
              <a:latin typeface="Arial"/>
              <a:ea typeface="+mn-ea"/>
              <a:cs typeface="+mn-cs"/>
            </a:endParaRPr>
          </a:p>
        </p:txBody>
      </p:sp>
      <p:sp>
        <p:nvSpPr>
          <p:cNvPr id="6" name="AutoShape 3"/>
          <p:cNvSpPr>
            <a:spLocks noChangeArrowheads="1"/>
          </p:cNvSpPr>
          <p:nvPr/>
        </p:nvSpPr>
        <p:spPr bwMode="auto">
          <a:xfrm>
            <a:off x="8411134" y="1761285"/>
            <a:ext cx="670579" cy="1322295"/>
          </a:xfrm>
          <a:prstGeom prst="curvedLeftArrow">
            <a:avLst>
              <a:gd name="adj1" fmla="val 33333"/>
              <a:gd name="adj2" fmla="val 66667"/>
              <a:gd name="adj3" fmla="val 33333"/>
            </a:avLst>
          </a:prstGeom>
          <a:solidFill>
            <a:schemeClr val="tx2"/>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7" name="AutoShape 3"/>
          <p:cNvSpPr>
            <a:spLocks noChangeArrowheads="1"/>
          </p:cNvSpPr>
          <p:nvPr/>
        </p:nvSpPr>
        <p:spPr bwMode="auto">
          <a:xfrm>
            <a:off x="8874264" y="3870233"/>
            <a:ext cx="661147" cy="1255059"/>
          </a:xfrm>
          <a:prstGeom prst="curvedLeftArrow">
            <a:avLst>
              <a:gd name="adj1" fmla="val 33333"/>
              <a:gd name="adj2" fmla="val 66667"/>
              <a:gd name="adj3" fmla="val 33333"/>
            </a:avLst>
          </a:prstGeom>
          <a:solidFill>
            <a:schemeClr val="tx2"/>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8" name="AutoShape 4"/>
          <p:cNvSpPr>
            <a:spLocks noChangeArrowheads="1"/>
          </p:cNvSpPr>
          <p:nvPr/>
        </p:nvSpPr>
        <p:spPr bwMode="auto">
          <a:xfrm>
            <a:off x="2835700" y="2952511"/>
            <a:ext cx="914400" cy="1274985"/>
          </a:xfrm>
          <a:prstGeom prst="curvedRightArrow">
            <a:avLst>
              <a:gd name="adj1" fmla="val 23333"/>
              <a:gd name="adj2" fmla="val 46667"/>
              <a:gd name="adj3" fmla="val 33333"/>
            </a:avLst>
          </a:prstGeom>
          <a:solidFill>
            <a:schemeClr val="tx2"/>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64646"/>
              </a:solidFill>
              <a:effectLst/>
              <a:uLnTx/>
              <a:uFillTx/>
              <a:latin typeface="Arial"/>
              <a:ea typeface="+mn-ea"/>
              <a:cs typeface="+mn-cs"/>
            </a:endParaRPr>
          </a:p>
        </p:txBody>
      </p:sp>
      <p:cxnSp>
        <p:nvCxnSpPr>
          <p:cNvPr id="9" name="Straight Connector 8"/>
          <p:cNvCxnSpPr/>
          <p:nvPr/>
        </p:nvCxnSpPr>
        <p:spPr>
          <a:xfrm flipH="1">
            <a:off x="1595718" y="5098118"/>
            <a:ext cx="1905000" cy="0"/>
          </a:xfrm>
          <a:prstGeom prst="line">
            <a:avLst/>
          </a:prstGeom>
          <a:ln>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576241" y="1897718"/>
            <a:ext cx="0" cy="3200400"/>
          </a:xfrm>
          <a:prstGeom prst="line">
            <a:avLst/>
          </a:prstGeom>
          <a:ln>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576241" y="1897718"/>
            <a:ext cx="1134035" cy="0"/>
          </a:xfrm>
          <a:prstGeom prst="straightConnector1">
            <a:avLst/>
          </a:prstGeom>
          <a:ln>
            <a:solidFill>
              <a:schemeClr val="tx2"/>
            </a:solidFill>
            <a:tailEnd type="arrow"/>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52612" y="2775559"/>
            <a:ext cx="3270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646"/>
                </a:solidFill>
                <a:effectLst/>
                <a:uLnTx/>
                <a:uFillTx/>
                <a:latin typeface="Arial"/>
                <a:ea typeface="+mn-ea"/>
                <a:cs typeface="+mn-cs"/>
              </a:rPr>
              <a:t>P&amp;I</a:t>
            </a:r>
          </a:p>
        </p:txBody>
      </p:sp>
    </p:spTree>
    <p:extLst>
      <p:ext uri="{BB962C8B-B14F-4D97-AF65-F5344CB8AC3E}">
        <p14:creationId xmlns:p14="http://schemas.microsoft.com/office/powerpoint/2010/main" val="91764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TIF Act</a:t>
            </a:r>
          </a:p>
        </p:txBody>
      </p:sp>
      <p:sp>
        <p:nvSpPr>
          <p:cNvPr id="3" name="Content Placeholder 2"/>
          <p:cNvSpPr>
            <a:spLocks noGrp="1"/>
          </p:cNvSpPr>
          <p:nvPr>
            <p:ph idx="1"/>
          </p:nvPr>
        </p:nvSpPr>
        <p:spPr>
          <a:xfrm>
            <a:off x="762000" y="1503141"/>
            <a:ext cx="10955338" cy="4288521"/>
          </a:xfrm>
        </p:spPr>
        <p:txBody>
          <a:bodyPr/>
          <a:lstStyle/>
          <a:p>
            <a:pPr marL="285750" indent="-285750">
              <a:buFont typeface="Wingdings" panose="05000000000000000000" pitchFamily="2" charset="2"/>
              <a:buChar char="§"/>
            </a:pPr>
            <a:r>
              <a:rPr lang="en-US" b="0" dirty="0"/>
              <a:t>The Washington Legislature adopted a new TIF statute that attempts to address state law limitations. (ESHB 1189, the “TIF Act,” codified at Chap. 39.114 RCW) </a:t>
            </a:r>
          </a:p>
          <a:p>
            <a:pPr marL="441325" lvl="2" indent="-285750">
              <a:buFont typeface="Wingdings" panose="05000000000000000000" pitchFamily="2" charset="2"/>
              <a:buChar char="§"/>
            </a:pPr>
            <a:r>
              <a:rPr lang="en-US" b="0" dirty="0"/>
              <a:t>Prior TIF statutes constrained by constitutional requirement that state property taxes be dedicated to the support of the common schools, and the 101% limitation on </a:t>
            </a:r>
            <a:r>
              <a:rPr lang="en-US" dirty="0"/>
              <a:t>the aggregate dollar amount of property taxes that disrupts the value capture mechanism.</a:t>
            </a:r>
            <a:endParaRPr lang="en-US" b="0" dirty="0"/>
          </a:p>
          <a:p>
            <a:pPr marL="441325" lvl="2" indent="-285750">
              <a:buFont typeface="Wingdings" panose="05000000000000000000" pitchFamily="2" charset="2"/>
              <a:buChar char="§"/>
            </a:pPr>
            <a:r>
              <a:rPr lang="en-US" b="0" dirty="0"/>
              <a:t>The TIF Act </a:t>
            </a:r>
            <a:r>
              <a:rPr lang="en-US" u="sng" dirty="0">
                <a:solidFill>
                  <a:schemeClr val="accent1"/>
                </a:solidFill>
              </a:rPr>
              <a:t>excludes state property taxes </a:t>
            </a:r>
            <a:r>
              <a:rPr lang="en-US" b="0" dirty="0"/>
              <a:t>(as well as excess levies and port and public utility district levies for debt service) from the TIF value capture mechanism.</a:t>
            </a:r>
          </a:p>
          <a:p>
            <a:pPr marL="441325" lvl="2" indent="-285750">
              <a:buFont typeface="Wingdings" panose="05000000000000000000" pitchFamily="2" charset="2"/>
              <a:buChar char="§"/>
            </a:pPr>
            <a:r>
              <a:rPr lang="en-US" b="0" dirty="0"/>
              <a:t>The TIF Act </a:t>
            </a:r>
            <a:r>
              <a:rPr lang="en-US" u="sng" dirty="0">
                <a:solidFill>
                  <a:schemeClr val="accent1"/>
                </a:solidFill>
              </a:rPr>
              <a:t>amends the 101% limitation </a:t>
            </a:r>
            <a:r>
              <a:rPr lang="en-US" b="0" dirty="0"/>
              <a:t>to allow capture of local property taxes resulting from increased property values within the increment area.</a:t>
            </a:r>
          </a:p>
          <a:p>
            <a:pPr marL="952500" lvl="3" indent="-285750">
              <a:buFont typeface="Wingdings" panose="05000000000000000000" pitchFamily="2" charset="2"/>
              <a:buChar char="§"/>
            </a:pPr>
            <a:r>
              <a:rPr lang="en-US" dirty="0"/>
              <a:t>Specifically, the TIF Act amends RCW 84.55.010 to add an exception from the 101% limitation for any increase in the assessed value of real property within an increment area, provided that such increase is not included elsewhere under another exception (such as the exception for new construction). </a:t>
            </a:r>
          </a:p>
          <a:p>
            <a:endParaRPr lang="en-US" dirty="0"/>
          </a:p>
        </p:txBody>
      </p:sp>
    </p:spTree>
    <p:extLst>
      <p:ext uri="{BB962C8B-B14F-4D97-AF65-F5344CB8AC3E}">
        <p14:creationId xmlns:p14="http://schemas.microsoft.com/office/powerpoint/2010/main" val="9601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Options for Cities</a:t>
            </a:r>
          </a:p>
        </p:txBody>
      </p:sp>
      <p:sp>
        <p:nvSpPr>
          <p:cNvPr id="3" name="Content Placeholder 2"/>
          <p:cNvSpPr>
            <a:spLocks noGrp="1"/>
          </p:cNvSpPr>
          <p:nvPr>
            <p:ph sz="half" idx="1"/>
          </p:nvPr>
        </p:nvSpPr>
        <p:spPr>
          <a:xfrm>
            <a:off x="761999" y="1416289"/>
            <a:ext cx="10564483" cy="4379494"/>
          </a:xfrm>
        </p:spPr>
        <p:txBody>
          <a:bodyPr vert="horz" lIns="0" tIns="0" rIns="0" bIns="0" rtlCol="0">
            <a:noAutofit/>
          </a:bodyPr>
          <a:lstStyle/>
          <a:p>
            <a:r>
              <a:rPr lang="en-US" dirty="0"/>
              <a:t>Introductions</a:t>
            </a:r>
          </a:p>
          <a:p>
            <a:r>
              <a:rPr lang="en-US" dirty="0"/>
              <a:t>Revenue Landscape</a:t>
            </a:r>
          </a:p>
          <a:p>
            <a:pPr lvl="2"/>
            <a:r>
              <a:rPr lang="en-US" dirty="0"/>
              <a:t>Trends</a:t>
            </a:r>
          </a:p>
          <a:p>
            <a:pPr lvl="2"/>
            <a:r>
              <a:rPr lang="en-US" dirty="0"/>
              <a:t>Considerations</a:t>
            </a:r>
          </a:p>
          <a:p>
            <a:r>
              <a:rPr lang="en-US" dirty="0"/>
              <a:t>New Tools</a:t>
            </a:r>
          </a:p>
          <a:p>
            <a:pPr lvl="2"/>
            <a:r>
              <a:rPr lang="en-US" dirty="0"/>
              <a:t>Tax Increment Financing Statute</a:t>
            </a:r>
          </a:p>
          <a:p>
            <a:r>
              <a:rPr lang="en-US" dirty="0"/>
              <a:t>Other Tools to Keep in Mind</a:t>
            </a:r>
          </a:p>
          <a:p>
            <a:pPr lvl="2"/>
            <a:r>
              <a:rPr lang="en-US" dirty="0"/>
              <a:t>Property taxes: levy lid lifts, special purpose taxes</a:t>
            </a:r>
          </a:p>
          <a:p>
            <a:pPr lvl="2"/>
            <a:r>
              <a:rPr lang="en-US" dirty="0"/>
              <a:t>Sales and other excise taxes</a:t>
            </a:r>
          </a:p>
          <a:p>
            <a:pPr lvl="2"/>
            <a:r>
              <a:rPr lang="en-US" dirty="0"/>
              <a:t>Other tools: local improvement districts, transportation benefit districts, metropolitan park districts</a:t>
            </a:r>
          </a:p>
        </p:txBody>
      </p:sp>
    </p:spTree>
    <p:extLst>
      <p:ext uri="{BB962C8B-B14F-4D97-AF65-F5344CB8AC3E}">
        <p14:creationId xmlns:p14="http://schemas.microsoft.com/office/powerpoint/2010/main" val="32949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7015" y="1502228"/>
            <a:ext cx="10933611" cy="31612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n-ea"/>
                <a:cs typeface="+mn-cs"/>
              </a:rPr>
              <a:t>The TIF Act allows </a:t>
            </a:r>
            <a:r>
              <a:rPr kumimoji="0" lang="en-US" sz="2100" b="0" i="0" u="sng" strike="noStrike" kern="1200" cap="none" spc="0" normalizeH="0" baseline="0" noProof="0" dirty="0">
                <a:ln>
                  <a:noFill/>
                </a:ln>
                <a:solidFill>
                  <a:prstClr val="white"/>
                </a:solidFill>
                <a:effectLst/>
                <a:uLnTx/>
                <a:uFillTx/>
                <a:latin typeface="Arial"/>
                <a:ea typeface="+mn-ea"/>
                <a:cs typeface="+mn-cs"/>
              </a:rPr>
              <a:t>counties</a:t>
            </a:r>
            <a:r>
              <a:rPr kumimoji="0" lang="en-US" sz="2100" b="0" i="0" u="none" strike="noStrike" kern="1200" cap="none" spc="0" normalizeH="0" baseline="0" noProof="0" dirty="0">
                <a:ln>
                  <a:noFill/>
                </a:ln>
                <a:solidFill>
                  <a:prstClr val="white"/>
                </a:solidFill>
                <a:effectLst/>
                <a:uLnTx/>
                <a:uFillTx/>
                <a:latin typeface="Arial"/>
                <a:ea typeface="+mn-ea"/>
                <a:cs typeface="+mn-cs"/>
              </a:rPr>
              <a:t>, </a:t>
            </a:r>
            <a:r>
              <a:rPr kumimoji="0" lang="en-US" sz="2100" b="0" i="0" u="sng" strike="noStrike" kern="1200" cap="none" spc="0" normalizeH="0" baseline="0" noProof="0" dirty="0">
                <a:ln>
                  <a:noFill/>
                </a:ln>
                <a:solidFill>
                  <a:prstClr val="white"/>
                </a:solidFill>
                <a:effectLst/>
                <a:uLnTx/>
                <a:uFillTx/>
                <a:latin typeface="Arial"/>
                <a:ea typeface="+mn-ea"/>
                <a:cs typeface="+mn-cs"/>
              </a:rPr>
              <a:t>cities</a:t>
            </a:r>
            <a:r>
              <a:rPr kumimoji="0" lang="en-US" sz="2100" b="0" i="0" u="none" strike="noStrike" kern="1200" cap="none" spc="0" normalizeH="0" baseline="0" noProof="0" dirty="0">
                <a:ln>
                  <a:noFill/>
                </a:ln>
                <a:solidFill>
                  <a:prstClr val="white"/>
                </a:solidFill>
                <a:effectLst/>
                <a:uLnTx/>
                <a:uFillTx/>
                <a:latin typeface="Arial"/>
                <a:ea typeface="+mn-ea"/>
                <a:cs typeface="+mn-cs"/>
              </a:rPr>
              <a:t> and </a:t>
            </a:r>
            <a:r>
              <a:rPr kumimoji="0" lang="en-US" sz="2100" b="0" i="0" u="sng" strike="noStrike" kern="1200" cap="none" spc="0" normalizeH="0" baseline="0" noProof="0" dirty="0">
                <a:ln>
                  <a:noFill/>
                </a:ln>
                <a:solidFill>
                  <a:prstClr val="white"/>
                </a:solidFill>
                <a:effectLst/>
                <a:uLnTx/>
                <a:uFillTx/>
                <a:latin typeface="Arial"/>
                <a:ea typeface="+mn-ea"/>
                <a:cs typeface="+mn-cs"/>
              </a:rPr>
              <a:t>port</a:t>
            </a:r>
            <a:r>
              <a:rPr kumimoji="0" lang="en-US" sz="2100" b="0" i="0" u="none" strike="noStrike" kern="1200" cap="none" spc="0" normalizeH="0" baseline="0" noProof="0" dirty="0">
                <a:ln>
                  <a:noFill/>
                </a:ln>
                <a:solidFill>
                  <a:prstClr val="white"/>
                </a:solidFill>
                <a:effectLst/>
                <a:uLnTx/>
                <a:uFillTx/>
                <a:latin typeface="Arial"/>
                <a:ea typeface="+mn-ea"/>
                <a:cs typeface="+mn-cs"/>
              </a:rPr>
              <a:t> districts (or any combination of the three) to form increment areas, and allocates regular property taxes of overlapping local taxing districts generated by increased property tax values within the increment area to the sponsoring entity to finance public improvement costs.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n-ea"/>
                <a:cs typeface="+mn-cs"/>
              </a:rPr>
              <a:t>Public improvements eligible for TIF financing include </a:t>
            </a:r>
            <a:r>
              <a:rPr kumimoji="0" lang="en-US" sz="2200" b="0" i="0" u="sng" strike="noStrike" kern="1200" cap="none" spc="0" normalizeH="0" baseline="0" noProof="0" dirty="0">
                <a:ln>
                  <a:noFill/>
                </a:ln>
                <a:solidFill>
                  <a:srgbClr val="8CC63F"/>
                </a:solidFill>
                <a:effectLst/>
                <a:uLnTx/>
                <a:uFillTx/>
                <a:latin typeface="Arial"/>
                <a:ea typeface="+mn-ea"/>
                <a:cs typeface="+mn-cs"/>
              </a:rPr>
              <a:t>street and sidewalk improvements, utility improvements, parking, terminal, and dock facilities, park and ride facilities or other transit facilities</a:t>
            </a:r>
            <a:r>
              <a:rPr lang="en-US" sz="2200" u="sng" dirty="0">
                <a:solidFill>
                  <a:srgbClr val="8CC63F"/>
                </a:solidFill>
                <a:latin typeface="Arial"/>
              </a:rPr>
              <a:t>, park and community facilities and recreational areas, brownfield mitigation</a:t>
            </a:r>
            <a:r>
              <a:rPr kumimoji="0" lang="en-US" sz="2100" b="0" i="0" u="none" strike="noStrike" kern="1200" cap="none" spc="0" normalizeH="0" baseline="0" noProof="0" dirty="0">
                <a:ln>
                  <a:noFill/>
                </a:ln>
                <a:solidFill>
                  <a:srgbClr val="8CC63F"/>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Arial"/>
                <a:ea typeface="+mn-ea"/>
                <a:cs typeface="+mn-cs"/>
              </a:rPr>
              <a:t>Other eligible costs include energy efficiency projects, affordable housing, childcare facilities, maintenance and security, and historic preservation costs.</a:t>
            </a:r>
          </a:p>
        </p:txBody>
      </p:sp>
      <p:sp>
        <p:nvSpPr>
          <p:cNvPr id="4" name="TextBox 3"/>
          <p:cNvSpPr txBox="1"/>
          <p:nvPr/>
        </p:nvSpPr>
        <p:spPr>
          <a:xfrm>
            <a:off x="3735974" y="496388"/>
            <a:ext cx="4715692" cy="56170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50" b="0" i="0" u="sng" strike="noStrike" kern="1200" cap="none" spc="0" normalizeH="0" baseline="0" noProof="0" dirty="0">
                <a:ln>
                  <a:noFill/>
                </a:ln>
                <a:solidFill>
                  <a:prstClr val="white"/>
                </a:solidFill>
                <a:effectLst/>
                <a:uLnTx/>
                <a:uFillTx/>
                <a:latin typeface="Arial"/>
                <a:ea typeface="+mn-ea"/>
                <a:cs typeface="+mn-cs"/>
              </a:rPr>
              <a:t>The</a:t>
            </a:r>
            <a:r>
              <a:rPr kumimoji="0" lang="en-US" sz="3550" b="1" i="0" u="sng" strike="noStrike" kern="1200" cap="none" spc="0" normalizeH="0" baseline="0" noProof="0" dirty="0">
                <a:ln>
                  <a:noFill/>
                </a:ln>
                <a:solidFill>
                  <a:prstClr val="white"/>
                </a:solidFill>
                <a:effectLst/>
                <a:uLnTx/>
                <a:uFillTx/>
                <a:latin typeface="Arial"/>
                <a:ea typeface="+mn-ea"/>
                <a:cs typeface="+mn-cs"/>
              </a:rPr>
              <a:t> TIF Act</a:t>
            </a:r>
            <a:endParaRPr kumimoji="0" lang="en-US" sz="3550" b="0" i="0" u="sng"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988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Sponsoring Jurisdictions</a:t>
            </a:r>
          </a:p>
        </p:txBody>
      </p:sp>
      <p:sp>
        <p:nvSpPr>
          <p:cNvPr id="3" name="Content Placeholder 2"/>
          <p:cNvSpPr>
            <a:spLocks noGrp="1"/>
          </p:cNvSpPr>
          <p:nvPr>
            <p:ph idx="1"/>
          </p:nvPr>
        </p:nvSpPr>
        <p:spPr>
          <a:xfrm>
            <a:off x="605246" y="1202696"/>
            <a:ext cx="10955338" cy="4288521"/>
          </a:xfrm>
        </p:spPr>
        <p:txBody>
          <a:bodyPr/>
          <a:lstStyle/>
          <a:p>
            <a:pPr marL="342900" lvl="0" indent="-342900">
              <a:lnSpc>
                <a:spcPct val="100000"/>
              </a:lnSpc>
              <a:spcBef>
                <a:spcPct val="20000"/>
              </a:spcBef>
              <a:buFont typeface="Wingdings" panose="05000000000000000000" pitchFamily="2" charset="2"/>
              <a:buChar char="§"/>
            </a:pPr>
            <a:r>
              <a:rPr lang="en-US" sz="1900" b="0" dirty="0"/>
              <a:t>Any sponsoring jurisdiction will receive property taxes on the increment value. </a:t>
            </a:r>
          </a:p>
          <a:p>
            <a:pPr marL="342900" lvl="0" indent="-342900">
              <a:lnSpc>
                <a:spcPct val="100000"/>
              </a:lnSpc>
              <a:spcBef>
                <a:spcPct val="20000"/>
              </a:spcBef>
              <a:buFont typeface="Wingdings" panose="05000000000000000000" pitchFamily="2" charset="2"/>
              <a:buChar char="§"/>
            </a:pPr>
            <a:r>
              <a:rPr lang="en-US" sz="1900" b="0" dirty="0"/>
              <a:t>Once the increment area has been formed, the county treasurer is directed to distribute receipts from regular property taxes imposed on real property located in the increment area. </a:t>
            </a:r>
          </a:p>
          <a:p>
            <a:pPr marL="342900" lvl="0" indent="-342900">
              <a:lnSpc>
                <a:spcPct val="100000"/>
              </a:lnSpc>
              <a:spcBef>
                <a:spcPct val="20000"/>
              </a:spcBef>
              <a:buFont typeface="Wingdings" panose="05000000000000000000" pitchFamily="2" charset="2"/>
              <a:buChar char="§"/>
            </a:pPr>
            <a:r>
              <a:rPr lang="en-US" sz="1900" b="0" u="sng" dirty="0"/>
              <a:t>Tax allocation base value </a:t>
            </a:r>
            <a:r>
              <a:rPr lang="en-US" sz="1900" b="0" dirty="0"/>
              <a:t>-- to each taxing district.</a:t>
            </a:r>
          </a:p>
          <a:p>
            <a:pPr marL="342900" lvl="0" indent="-342900">
              <a:lnSpc>
                <a:spcPct val="100000"/>
              </a:lnSpc>
              <a:spcBef>
                <a:spcPct val="20000"/>
              </a:spcBef>
              <a:buFont typeface="Wingdings" panose="05000000000000000000" pitchFamily="2" charset="2"/>
              <a:buChar char="§"/>
            </a:pPr>
            <a:r>
              <a:rPr lang="en-US" sz="1900" b="0" u="sng" dirty="0"/>
              <a:t>Increment value </a:t>
            </a:r>
            <a:r>
              <a:rPr lang="en-US" sz="1900" b="0" dirty="0"/>
              <a:t>– to the sponsoring jurisdiction.</a:t>
            </a:r>
          </a:p>
          <a:p>
            <a:pPr marL="498475" lvl="2" indent="-342900">
              <a:lnSpc>
                <a:spcPct val="100000"/>
              </a:lnSpc>
              <a:spcBef>
                <a:spcPct val="20000"/>
              </a:spcBef>
              <a:buFont typeface="Wingdings" panose="05000000000000000000" pitchFamily="2" charset="2"/>
              <a:buChar char="§"/>
            </a:pPr>
            <a:r>
              <a:rPr lang="en-US" sz="1900" b="0" dirty="0"/>
              <a:t> Amount derived from the regular property taxes levied by </a:t>
            </a:r>
            <a:r>
              <a:rPr lang="en-US" sz="1900" b="0" i="1" dirty="0"/>
              <a:t>or for</a:t>
            </a:r>
            <a:r>
              <a:rPr lang="en-US" sz="1900" b="0" dirty="0"/>
              <a:t> each taxing district upon the “increment value” (the increase in property values in the increment area after formation of the increment area)</a:t>
            </a:r>
          </a:p>
          <a:p>
            <a:pPr marL="498475" lvl="2" indent="-342900">
              <a:lnSpc>
                <a:spcPct val="100000"/>
              </a:lnSpc>
              <a:spcBef>
                <a:spcPct val="20000"/>
              </a:spcBef>
              <a:buFont typeface="Wingdings" panose="05000000000000000000" pitchFamily="2" charset="2"/>
              <a:buChar char="§"/>
            </a:pPr>
            <a:r>
              <a:rPr lang="en-US" sz="1900" dirty="0"/>
              <a:t>Used to pay or repay costs directly associated with the public improvements </a:t>
            </a:r>
          </a:p>
          <a:p>
            <a:pPr marL="1009650" lvl="3" indent="-342900">
              <a:lnSpc>
                <a:spcPct val="100000"/>
              </a:lnSpc>
              <a:spcBef>
                <a:spcPct val="20000"/>
              </a:spcBef>
              <a:buFont typeface="Wingdings" panose="05000000000000000000" pitchFamily="2" charset="2"/>
              <a:buChar char="§"/>
            </a:pPr>
            <a:r>
              <a:rPr lang="en-US" sz="1500" dirty="0"/>
              <a:t>Sponsoring jurisdiction may agree to receive less than the full amount as long as bond debt service, reserve, and other bond covenant requirements are satisfied, in which case the balance of the additional tax receipts are to be allocated to the taxing districts that imposed regular property taxes</a:t>
            </a:r>
          </a:p>
        </p:txBody>
      </p:sp>
    </p:spTree>
    <p:extLst>
      <p:ext uri="{BB962C8B-B14F-4D97-AF65-F5344CB8AC3E}">
        <p14:creationId xmlns:p14="http://schemas.microsoft.com/office/powerpoint/2010/main" val="125089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Forming an Increment Areas</a:t>
            </a:r>
          </a:p>
        </p:txBody>
      </p:sp>
      <p:sp>
        <p:nvSpPr>
          <p:cNvPr id="3" name="Content Placeholder 2"/>
          <p:cNvSpPr>
            <a:spLocks noGrp="1"/>
          </p:cNvSpPr>
          <p:nvPr>
            <p:ph idx="1"/>
          </p:nvPr>
        </p:nvSpPr>
        <p:spPr>
          <a:xfrm>
            <a:off x="762000" y="1337514"/>
            <a:ext cx="10955338" cy="4288521"/>
          </a:xfrm>
        </p:spPr>
        <p:txBody>
          <a:bodyPr/>
          <a:lstStyle/>
          <a:p>
            <a:pPr marL="342900" lvl="0" indent="-342900">
              <a:lnSpc>
                <a:spcPct val="100000"/>
              </a:lnSpc>
              <a:spcBef>
                <a:spcPct val="20000"/>
              </a:spcBef>
              <a:buFont typeface="Wingdings" panose="05000000000000000000" pitchFamily="2" charset="2"/>
              <a:buChar char="§"/>
            </a:pPr>
            <a:r>
              <a:rPr lang="en-US" sz="1800" b="0" dirty="0"/>
              <a:t>The TIF Act includes procedural requirements for, and limitations on, the formation of increment areas. </a:t>
            </a:r>
          </a:p>
          <a:p>
            <a:pPr marL="498475" lvl="2" indent="-342900">
              <a:lnSpc>
                <a:spcPct val="100000"/>
              </a:lnSpc>
              <a:spcBef>
                <a:spcPct val="20000"/>
              </a:spcBef>
              <a:buFont typeface="Wingdings" panose="05000000000000000000" pitchFamily="2" charset="2"/>
              <a:buChar char="§"/>
            </a:pPr>
            <a:r>
              <a:rPr lang="en-US" sz="1800" b="0" dirty="0"/>
              <a:t>A sponsoring jurisdiction is able to create only two, non-overlapping increment areas </a:t>
            </a:r>
            <a:endParaRPr lang="en-US" sz="1800" dirty="0"/>
          </a:p>
          <a:p>
            <a:pPr marL="498475" lvl="2" indent="-342900">
              <a:lnSpc>
                <a:spcPct val="100000"/>
              </a:lnSpc>
              <a:spcBef>
                <a:spcPct val="20000"/>
              </a:spcBef>
              <a:buFont typeface="Wingdings" panose="05000000000000000000" pitchFamily="2" charset="2"/>
              <a:buChar char="§"/>
            </a:pPr>
            <a:r>
              <a:rPr lang="en-US" sz="1800" dirty="0"/>
              <a:t>The </a:t>
            </a:r>
            <a:r>
              <a:rPr lang="en-US" sz="1800" b="0" dirty="0"/>
              <a:t>increment area (or both areas if there are two) may not have an assessed valuation of more than $200 million or more than 20 percent of the sponsoring jurisdiction's total assessed valuation. </a:t>
            </a:r>
          </a:p>
          <a:p>
            <a:pPr marL="342900" lvl="0" indent="-342900">
              <a:lnSpc>
                <a:spcPct val="100000"/>
              </a:lnSpc>
              <a:spcBef>
                <a:spcPct val="20000"/>
              </a:spcBef>
              <a:buFont typeface="Wingdings" panose="05000000000000000000" pitchFamily="2" charset="2"/>
              <a:buChar char="§"/>
            </a:pPr>
            <a:r>
              <a:rPr lang="en-US" sz="1800" b="0" dirty="0"/>
              <a:t>The increment areas are subject to a 25 year sunset date. </a:t>
            </a:r>
          </a:p>
          <a:p>
            <a:pPr marL="342900" lvl="0" indent="-342900">
              <a:lnSpc>
                <a:spcPct val="100000"/>
              </a:lnSpc>
              <a:spcBef>
                <a:spcPct val="20000"/>
              </a:spcBef>
              <a:buFont typeface="Wingdings" panose="05000000000000000000" pitchFamily="2" charset="2"/>
              <a:buChar char="§"/>
            </a:pPr>
            <a:r>
              <a:rPr lang="en-US" sz="1800" b="0" dirty="0"/>
              <a:t>The sponsoring jurisdiction must satisfy a number of procedural requirements:</a:t>
            </a:r>
          </a:p>
          <a:p>
            <a:pPr marL="498475" lvl="2" indent="-342900">
              <a:lnSpc>
                <a:spcPct val="100000"/>
              </a:lnSpc>
              <a:spcBef>
                <a:spcPct val="20000"/>
              </a:spcBef>
              <a:buFont typeface="Wingdings" panose="05000000000000000000" pitchFamily="2" charset="2"/>
              <a:buChar char="§"/>
            </a:pPr>
            <a:r>
              <a:rPr lang="en-US" sz="1800" dirty="0"/>
              <a:t>M</a:t>
            </a:r>
            <a:r>
              <a:rPr lang="en-US" sz="1800" b="0" dirty="0"/>
              <a:t>ake specific findings regarding the private investment expected to be generated by the public improvements</a:t>
            </a:r>
          </a:p>
          <a:p>
            <a:pPr marL="498475" lvl="2" indent="-342900">
              <a:lnSpc>
                <a:spcPct val="100000"/>
              </a:lnSpc>
              <a:spcBef>
                <a:spcPct val="20000"/>
              </a:spcBef>
              <a:buFont typeface="Wingdings" panose="05000000000000000000" pitchFamily="2" charset="2"/>
              <a:buChar char="§"/>
            </a:pPr>
            <a:r>
              <a:rPr lang="en-US" sz="1800" b="0" dirty="0"/>
              <a:t>Complete an analysis that includes an assessment of impacts to – and necessary mitigation of – affordable and low-income housing as well as the local business community, school district and fire service. </a:t>
            </a:r>
          </a:p>
          <a:p>
            <a:pPr marL="1009650" lvl="3" indent="-342900">
              <a:lnSpc>
                <a:spcPct val="100000"/>
              </a:lnSpc>
              <a:spcBef>
                <a:spcPct val="20000"/>
              </a:spcBef>
              <a:buFont typeface="Wingdings" panose="05000000000000000000" pitchFamily="2" charset="2"/>
              <a:buChar char="§"/>
            </a:pPr>
            <a:r>
              <a:rPr lang="en-US" sz="1400" dirty="0"/>
              <a:t>If the increment area will impact at least 20 percent of the AV in a fire protection district or regional fire protection service authority or the fire service agency’s annual report demonstrates an increased level of service directly related to the increment area, a mitigation plan is required to be negotiated</a:t>
            </a:r>
            <a:endParaRPr lang="en-US" sz="1400" b="0" dirty="0"/>
          </a:p>
          <a:p>
            <a:pPr marL="498475" lvl="2" indent="-342900">
              <a:lnSpc>
                <a:spcPct val="100000"/>
              </a:lnSpc>
              <a:spcBef>
                <a:spcPct val="20000"/>
              </a:spcBef>
              <a:buFont typeface="Wingdings" panose="05000000000000000000" pitchFamily="2" charset="2"/>
              <a:buChar char="§"/>
            </a:pPr>
            <a:r>
              <a:rPr lang="en-US" sz="1800" b="0" dirty="0"/>
              <a:t>Submit project analysis to </a:t>
            </a:r>
            <a:r>
              <a:rPr lang="en-US" sz="1800" dirty="0"/>
              <a:t>OST for 90-day review; consider OST comments</a:t>
            </a:r>
            <a:endParaRPr lang="en-US" dirty="0"/>
          </a:p>
        </p:txBody>
      </p:sp>
    </p:spTree>
    <p:extLst>
      <p:ext uri="{BB962C8B-B14F-4D97-AF65-F5344CB8AC3E}">
        <p14:creationId xmlns:p14="http://schemas.microsoft.com/office/powerpoint/2010/main" val="295836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a:t>
            </a:r>
          </a:p>
        </p:txBody>
      </p:sp>
      <p:sp>
        <p:nvSpPr>
          <p:cNvPr id="3" name="Content Placeholder 2"/>
          <p:cNvSpPr>
            <a:spLocks noGrp="1"/>
          </p:cNvSpPr>
          <p:nvPr>
            <p:ph idx="1"/>
          </p:nvPr>
        </p:nvSpPr>
        <p:spPr>
          <a:xfrm>
            <a:off x="762000" y="1398638"/>
            <a:ext cx="10955338" cy="4288521"/>
          </a:xfrm>
        </p:spPr>
        <p:txBody>
          <a:bodyPr/>
          <a:lstStyle/>
          <a:p>
            <a:pPr marL="285750" indent="-285750">
              <a:buFont typeface="Wingdings" panose="05000000000000000000" pitchFamily="2" charset="2"/>
              <a:buChar char="§"/>
            </a:pPr>
            <a:r>
              <a:rPr lang="en-US" sz="1800" b="0" dirty="0"/>
              <a:t>The TIF Act represents the Legislature’s effort to authorize as close to a traditional TIF value-capture public financing method as is permitted under the Washington State Constitution. </a:t>
            </a:r>
          </a:p>
          <a:p>
            <a:pPr marL="441325" lvl="2" indent="-285750">
              <a:buFont typeface="Wingdings" panose="05000000000000000000" pitchFamily="2" charset="2"/>
              <a:buChar char="§"/>
            </a:pPr>
            <a:r>
              <a:rPr lang="en-US" sz="1800" b="0" dirty="0"/>
              <a:t>The TIF Act authorizes increment areas that are limited in size and amount to serve, in effect, as a TIF pilot program.  </a:t>
            </a:r>
          </a:p>
          <a:p>
            <a:pPr marL="285750" indent="-285750">
              <a:buFont typeface="Wingdings" panose="05000000000000000000" pitchFamily="2" charset="2"/>
              <a:buChar char="§"/>
            </a:pPr>
            <a:r>
              <a:rPr lang="en-US" sz="1800" b="0" dirty="0"/>
              <a:t>Washington’s budget-based property tax system already is complex as a result of the various limitations on both total dollar amount and levy rate. </a:t>
            </a:r>
          </a:p>
          <a:p>
            <a:pPr marL="441325" lvl="2" indent="-285750">
              <a:buFont typeface="Wingdings" panose="05000000000000000000" pitchFamily="2" charset="2"/>
              <a:buChar char="§"/>
            </a:pPr>
            <a:r>
              <a:rPr lang="en-US" sz="1800" b="0" dirty="0"/>
              <a:t>As sponsoring jurisdictions proceed under the TIF Act it will be important to work with the county assessor, county treasurer and the other overlapping taxing districts in the increment area. </a:t>
            </a:r>
          </a:p>
          <a:p>
            <a:pPr marL="441325" lvl="2" indent="-285750">
              <a:buFont typeface="Wingdings" panose="05000000000000000000" pitchFamily="2" charset="2"/>
              <a:buChar char="§"/>
            </a:pPr>
            <a:r>
              <a:rPr lang="en-US" sz="1800" dirty="0"/>
              <a:t>It will be important to model TIF capacity, impacts on other jurisdictions, and communicate early</a:t>
            </a:r>
          </a:p>
          <a:p>
            <a:pPr marL="285750" lvl="1" indent="-285750">
              <a:buFont typeface="Wingdings" panose="05000000000000000000" pitchFamily="2" charset="2"/>
              <a:buChar char="§"/>
            </a:pPr>
            <a:r>
              <a:rPr lang="en-US" sz="1800" dirty="0"/>
              <a:t>Department of Revenue has updated its interpretation of the statute. </a:t>
            </a:r>
          </a:p>
          <a:p>
            <a:pPr marL="441325" lvl="2" indent="-285750">
              <a:buFont typeface="Wingdings" panose="05000000000000000000" pitchFamily="2" charset="2"/>
              <a:buChar char="§"/>
            </a:pPr>
            <a:r>
              <a:rPr lang="en-US" sz="1800" dirty="0"/>
              <a:t>See https://dor.wa.gov/sites/default/files/2022-07/sn_22_LegislativeChangesTaxIncrementFinancing.pdf</a:t>
            </a:r>
          </a:p>
          <a:p>
            <a:pPr marL="441325" lvl="2" indent="-285750">
              <a:buFont typeface="Wingdings" panose="05000000000000000000" pitchFamily="2" charset="2"/>
              <a:buChar char="§"/>
            </a:pPr>
            <a:r>
              <a:rPr lang="en-US" sz="1800" dirty="0"/>
              <a:t>Legislative fixes proposed for session</a:t>
            </a:r>
          </a:p>
          <a:p>
            <a:pPr lvl="2" indent="0">
              <a:buNone/>
            </a:pPr>
            <a:endParaRPr lang="en-US" dirty="0"/>
          </a:p>
        </p:txBody>
      </p:sp>
    </p:spTree>
    <p:extLst>
      <p:ext uri="{BB962C8B-B14F-4D97-AF65-F5344CB8AC3E}">
        <p14:creationId xmlns:p14="http://schemas.microsoft.com/office/powerpoint/2010/main" val="16727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46362" y="1378380"/>
            <a:ext cx="7268095" cy="4175709"/>
          </a:xfrm>
        </p:spPr>
        <p:txBody>
          <a:bodyPr/>
          <a:lstStyle/>
          <a:p>
            <a:r>
              <a:rPr lang="en-US" dirty="0"/>
              <a:t>Port/City of Pasco</a:t>
            </a:r>
          </a:p>
          <a:p>
            <a:pPr lvl="2"/>
            <a:r>
              <a:rPr lang="en-US" dirty="0"/>
              <a:t>TIA consisting of 150-acre parcel</a:t>
            </a:r>
          </a:p>
          <a:p>
            <a:pPr lvl="2"/>
            <a:r>
              <a:rPr lang="en-US" dirty="0"/>
              <a:t>Infrastructure improvements </a:t>
            </a:r>
          </a:p>
          <a:p>
            <a:pPr lvl="2"/>
            <a:r>
              <a:rPr lang="en-US" dirty="0"/>
              <a:t>Supports development of $500 million milk processing facility</a:t>
            </a:r>
          </a:p>
          <a:p>
            <a:pPr lvl="1">
              <a:spcBef>
                <a:spcPts val="1000"/>
              </a:spcBef>
            </a:pPr>
            <a:r>
              <a:rPr lang="en-US" b="1" dirty="0"/>
              <a:t>Other proposed TIAs</a:t>
            </a:r>
          </a:p>
          <a:p>
            <a:pPr lvl="2" indent="0">
              <a:buNone/>
            </a:pPr>
            <a:endParaRPr lang="en-US" sz="2000" dirty="0">
              <a:solidFill>
                <a:schemeClr val="accent1"/>
              </a:solidFill>
            </a:endParaRPr>
          </a:p>
        </p:txBody>
      </p:sp>
      <p:sp>
        <p:nvSpPr>
          <p:cNvPr id="3" name="Title 2"/>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335092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tools</a:t>
            </a:r>
          </a:p>
        </p:txBody>
      </p:sp>
    </p:spTree>
    <p:extLst>
      <p:ext uri="{BB962C8B-B14F-4D97-AF65-F5344CB8AC3E}">
        <p14:creationId xmlns:p14="http://schemas.microsoft.com/office/powerpoint/2010/main" val="26450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Tools</a:t>
            </a:r>
          </a:p>
        </p:txBody>
      </p:sp>
      <p:sp>
        <p:nvSpPr>
          <p:cNvPr id="3" name="Content Placeholder 2"/>
          <p:cNvSpPr>
            <a:spLocks noGrp="1"/>
          </p:cNvSpPr>
          <p:nvPr>
            <p:ph idx="1"/>
          </p:nvPr>
        </p:nvSpPr>
        <p:spPr/>
        <p:txBody>
          <a:bodyPr/>
          <a:lstStyle/>
          <a:p>
            <a:r>
              <a:rPr lang="en-US" dirty="0"/>
              <a:t>Considerations. </a:t>
            </a:r>
            <a:r>
              <a:rPr lang="en-US" b="0" dirty="0"/>
              <a:t>Washington cities are authorized to impose a number of voted and </a:t>
            </a:r>
            <a:r>
              <a:rPr lang="en-US" b="0" dirty="0" err="1"/>
              <a:t>nonvoted</a:t>
            </a:r>
            <a:r>
              <a:rPr lang="en-US" b="0" dirty="0"/>
              <a:t> revenue sources. Taxes require express statutory authority, and so state law framework largely dictates tools in the revenue tool box.</a:t>
            </a:r>
            <a:endParaRPr lang="en-US" dirty="0"/>
          </a:p>
          <a:p>
            <a:pPr lvl="2"/>
            <a:r>
              <a:rPr lang="en-US" dirty="0"/>
              <a:t>Statutory framework</a:t>
            </a:r>
          </a:p>
          <a:p>
            <a:pPr lvl="2"/>
            <a:r>
              <a:rPr lang="en-US" dirty="0"/>
              <a:t>Voted or </a:t>
            </a:r>
            <a:r>
              <a:rPr lang="en-US" dirty="0" err="1"/>
              <a:t>councilmanic</a:t>
            </a:r>
            <a:endParaRPr lang="en-US" dirty="0"/>
          </a:p>
          <a:p>
            <a:pPr lvl="3"/>
            <a:r>
              <a:rPr lang="en-US" dirty="0"/>
              <a:t>Project suited to voter approval?</a:t>
            </a:r>
          </a:p>
          <a:p>
            <a:pPr lvl="3"/>
            <a:r>
              <a:rPr lang="en-US" dirty="0"/>
              <a:t>Prioritizing voter “asks,” preserving capacity</a:t>
            </a:r>
          </a:p>
          <a:p>
            <a:pPr lvl="2"/>
            <a:r>
              <a:rPr lang="en-US" dirty="0"/>
              <a:t>How tool interacts with revenue trends</a:t>
            </a:r>
          </a:p>
          <a:p>
            <a:pPr lvl="2"/>
            <a:r>
              <a:rPr lang="en-US" dirty="0"/>
              <a:t>How tool aligns (or misaligns) benefit and burden</a:t>
            </a:r>
          </a:p>
          <a:p>
            <a:pPr lvl="3"/>
            <a:r>
              <a:rPr lang="en-US" b="0" dirty="0"/>
              <a:t>General v. special benefit</a:t>
            </a:r>
          </a:p>
          <a:p>
            <a:pPr lvl="3"/>
            <a:r>
              <a:rPr lang="en-US" dirty="0"/>
              <a:t>Impact on particular taxpayers</a:t>
            </a:r>
          </a:p>
          <a:p>
            <a:pPr lvl="3"/>
            <a:r>
              <a:rPr lang="en-US" b="0" dirty="0"/>
              <a:t>Narrow or broad tax base</a:t>
            </a:r>
          </a:p>
          <a:p>
            <a:pPr lvl="3"/>
            <a:r>
              <a:rPr lang="en-US" dirty="0"/>
              <a:t>Interactions with other revenue sources</a:t>
            </a:r>
            <a:endParaRPr lang="en-US" b="0" dirty="0"/>
          </a:p>
          <a:p>
            <a:pPr lvl="3"/>
            <a:r>
              <a:rPr lang="en-US" dirty="0"/>
              <a:t>Other equity considerations</a:t>
            </a:r>
            <a:endParaRPr lang="en-US" b="0" dirty="0"/>
          </a:p>
          <a:p>
            <a:pPr lvl="2"/>
            <a:endParaRPr lang="en-US" b="0" dirty="0"/>
          </a:p>
          <a:p>
            <a:pPr marL="0" lvl="2" indent="0">
              <a:buNone/>
            </a:pPr>
            <a:endParaRPr lang="en-US" b="0" dirty="0"/>
          </a:p>
          <a:p>
            <a:endParaRPr lang="en-US" dirty="0"/>
          </a:p>
        </p:txBody>
      </p:sp>
    </p:spTree>
    <p:extLst>
      <p:ext uri="{BB962C8B-B14F-4D97-AF65-F5344CB8AC3E}">
        <p14:creationId xmlns:p14="http://schemas.microsoft.com/office/powerpoint/2010/main" val="396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Voted Property Taxes: Levy Lid Lift</a:t>
            </a:r>
          </a:p>
        </p:txBody>
      </p:sp>
      <p:sp>
        <p:nvSpPr>
          <p:cNvPr id="3" name="Content Placeholder 2"/>
          <p:cNvSpPr>
            <a:spLocks noGrp="1"/>
          </p:cNvSpPr>
          <p:nvPr>
            <p:ph idx="1"/>
          </p:nvPr>
        </p:nvSpPr>
        <p:spPr/>
        <p:txBody>
          <a:bodyPr/>
          <a:lstStyle/>
          <a:p>
            <a:pPr marL="498475" lvl="2" indent="-342900"/>
            <a:r>
              <a:rPr lang="en-US" dirty="0"/>
              <a:t>Exceed 101% limit with a levy lid lift, to restore levy up to maximum statutory rate per thousand</a:t>
            </a:r>
          </a:p>
          <a:p>
            <a:pPr marL="1009650" lvl="3" indent="-342900"/>
            <a:r>
              <a:rPr lang="en-US" dirty="0"/>
              <a:t>Simple majority voter approval</a:t>
            </a:r>
          </a:p>
          <a:p>
            <a:pPr marL="1009650" lvl="3" indent="-342900"/>
            <a:r>
              <a:rPr lang="en-US" dirty="0"/>
              <a:t>Single year v. multi-year (up to 6 years, added in 2003)</a:t>
            </a:r>
          </a:p>
          <a:p>
            <a:pPr marL="1009650" lvl="3" indent="-342900"/>
            <a:r>
              <a:rPr lang="en-US" dirty="0"/>
              <a:t>Temporary v. permanent</a:t>
            </a:r>
          </a:p>
          <a:p>
            <a:pPr marL="1009650" lvl="3" indent="-342900"/>
            <a:r>
              <a:rPr lang="en-US" dirty="0"/>
              <a:t>Limited purpose or any purpose</a:t>
            </a:r>
          </a:p>
          <a:p>
            <a:pPr marL="1209675" lvl="4" indent="-342900"/>
            <a:r>
              <a:rPr lang="en-US" dirty="0"/>
              <a:t>If purpose is payment of debt service then limited to no more than 9 years (25 in Thurston County)</a:t>
            </a:r>
          </a:p>
          <a:p>
            <a:pPr marL="498475" lvl="2" indent="-342900"/>
            <a:r>
              <a:rPr lang="en-US" dirty="0"/>
              <a:t>EPIC v. King County</a:t>
            </a:r>
          </a:p>
          <a:p>
            <a:pPr marL="1009650" lvl="3" indent="-342900"/>
            <a:r>
              <a:rPr lang="en-US" dirty="0"/>
              <a:t>Specify whether the base year is to be used for future calculations</a:t>
            </a:r>
          </a:p>
          <a:p>
            <a:pPr marL="498475" lvl="2" indent="-342900"/>
            <a:r>
              <a:rPr lang="en-US" dirty="0"/>
              <a:t>Exemptions for qualifying seniors and persons with disabilities under RCW 84.36.381</a:t>
            </a:r>
          </a:p>
          <a:p>
            <a:pPr marL="498475" lvl="2" indent="-342900"/>
            <a:r>
              <a:rPr lang="en-US" dirty="0"/>
              <a:t>Interaction with banked capacity</a:t>
            </a:r>
          </a:p>
          <a:p>
            <a:pPr marL="498475" lvl="2" indent="-342900"/>
            <a:r>
              <a:rPr lang="en-US" dirty="0"/>
              <a:t>Broad tax base + either broad or narrow purpose</a:t>
            </a:r>
          </a:p>
          <a:p>
            <a:pPr lvl="2"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13E832A9-06FC-46C7-8616-F00A64A610D6}" type="slidenum">
              <a:rPr lang="en-US" smtClean="0"/>
              <a:t>27</a:t>
            </a:fld>
            <a:endParaRPr lang="en-US" dirty="0"/>
          </a:p>
        </p:txBody>
      </p:sp>
    </p:spTree>
    <p:extLst>
      <p:ext uri="{BB962C8B-B14F-4D97-AF65-F5344CB8AC3E}">
        <p14:creationId xmlns:p14="http://schemas.microsoft.com/office/powerpoint/2010/main" val="7416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192696"/>
            <a:ext cx="10643191" cy="4464915"/>
          </a:xfrm>
        </p:spPr>
        <p:txBody>
          <a:bodyPr/>
          <a:lstStyle/>
          <a:p>
            <a:r>
              <a:rPr lang="en-US" dirty="0"/>
              <a:t>Voter Approved Regular Property Tax Levy (RCW 84.52.105)</a:t>
            </a:r>
          </a:p>
          <a:p>
            <a:pPr marL="342900" lvl="1" indent="-342900">
              <a:buFontTx/>
              <a:buChar char="-"/>
            </a:pPr>
            <a:r>
              <a:rPr lang="en-US" dirty="0">
                <a:solidFill>
                  <a:schemeClr val="accent3"/>
                </a:solidFill>
              </a:rPr>
              <a:t>Up to $0.50 per $1,000 of AV in each year for 10 consecutive years</a:t>
            </a:r>
          </a:p>
          <a:p>
            <a:pPr marL="342900" lvl="1" indent="-342900">
              <a:buFontTx/>
              <a:buChar char="-"/>
            </a:pPr>
            <a:r>
              <a:rPr lang="en-US" dirty="0">
                <a:solidFill>
                  <a:schemeClr val="accent3"/>
                </a:solidFill>
              </a:rPr>
              <a:t>Revenue may be used to finance affordable housing</a:t>
            </a:r>
          </a:p>
          <a:p>
            <a:pPr marL="1009650" lvl="3" indent="-342900">
              <a:buFontTx/>
              <a:buChar char="-"/>
            </a:pPr>
            <a:r>
              <a:rPr lang="en-US" dirty="0"/>
              <a:t>Statute amended in 2020: to finance affordable housing for very low-income households, </a:t>
            </a:r>
            <a:r>
              <a:rPr lang="en-US" u="sng" dirty="0"/>
              <a:t>and affordable homeownership, owner-occupied home repair, and foreclosure prevention programs for low-income households</a:t>
            </a:r>
            <a:r>
              <a:rPr lang="en-US" dirty="0"/>
              <a:t>,</a:t>
            </a:r>
            <a:endParaRPr lang="en-US" dirty="0">
              <a:solidFill>
                <a:schemeClr val="accent3"/>
              </a:solidFill>
            </a:endParaRPr>
          </a:p>
          <a:p>
            <a:pPr marL="342900" lvl="1" indent="-342900">
              <a:buFontTx/>
              <a:buChar char="-"/>
            </a:pPr>
            <a:r>
              <a:rPr lang="en-US" dirty="0">
                <a:solidFill>
                  <a:schemeClr val="accent3"/>
                </a:solidFill>
              </a:rPr>
              <a:t>Requirements</a:t>
            </a:r>
          </a:p>
          <a:p>
            <a:pPr marL="1009650" lvl="3" indent="-342900"/>
            <a:r>
              <a:rPr lang="en-US" dirty="0"/>
              <a:t>Simple majority voter approval</a:t>
            </a:r>
          </a:p>
          <a:p>
            <a:pPr marL="1009650" lvl="3" indent="-342900"/>
            <a:r>
              <a:rPr lang="en-US" dirty="0"/>
              <a:t>No validation requirements</a:t>
            </a:r>
          </a:p>
          <a:p>
            <a:pPr marL="1009650" lvl="3" indent="-342900"/>
            <a:r>
              <a:rPr lang="en-US" dirty="0"/>
              <a:t>Before imposing levy, city must adopt an affordable housing finance plan for the expenditure of the levy funds to be raised</a:t>
            </a:r>
          </a:p>
          <a:p>
            <a:pPr marL="1009650" lvl="3" indent="-342900"/>
            <a:r>
              <a:rPr lang="en-US" dirty="0"/>
              <a:t>Subject to $10 constitutional limit and 101% levy lid, but not $5.90 statutory limit. </a:t>
            </a:r>
          </a:p>
          <a:p>
            <a:pPr marL="1009650" lvl="3" indent="-342900"/>
            <a:r>
              <a:rPr lang="en-US" dirty="0"/>
              <a:t>Counties have similar authority, and combined city/county levy rate may not exceed the allowable $0.50 per $1,000 of AV</a:t>
            </a:r>
          </a:p>
          <a:p>
            <a:pPr marL="498475" lvl="2" indent="-342900"/>
            <a:r>
              <a:rPr lang="en-US" dirty="0"/>
              <a:t>Broad tax base + narrow, statutorily dictated purpose</a:t>
            </a:r>
          </a:p>
          <a:p>
            <a:pPr marL="1009650" lvl="3" indent="-342900">
              <a:buFontTx/>
              <a:buChar char="-"/>
            </a:pPr>
            <a:endParaRPr lang="en-US" dirty="0"/>
          </a:p>
          <a:p>
            <a:pPr marL="498475" lvl="2" indent="-342900">
              <a:buFontTx/>
              <a:buChar char="-"/>
            </a:pPr>
            <a:endParaRPr lang="en-US" sz="1800" dirty="0"/>
          </a:p>
          <a:p>
            <a:pPr lvl="1"/>
            <a:endParaRPr lang="en-US" dirty="0"/>
          </a:p>
          <a:p>
            <a:pPr marL="498475" lvl="2" indent="-342900">
              <a:buFontTx/>
              <a:buChar char="-"/>
            </a:pPr>
            <a:endParaRPr lang="en-US" sz="1600" dirty="0"/>
          </a:p>
          <a:p>
            <a:endParaRPr lang="en-US" sz="1600" dirty="0"/>
          </a:p>
        </p:txBody>
      </p:sp>
      <p:sp>
        <p:nvSpPr>
          <p:cNvPr id="3" name="Title 2"/>
          <p:cNvSpPr>
            <a:spLocks noGrp="1"/>
          </p:cNvSpPr>
          <p:nvPr>
            <p:ph type="title"/>
          </p:nvPr>
        </p:nvSpPr>
        <p:spPr/>
        <p:txBody>
          <a:bodyPr/>
          <a:lstStyle/>
          <a:p>
            <a:r>
              <a:rPr lang="en-US" dirty="0"/>
              <a:t>Voted Property Taxes: Affordable Housing Levy</a:t>
            </a:r>
          </a:p>
        </p:txBody>
      </p:sp>
      <p:sp>
        <p:nvSpPr>
          <p:cNvPr id="6" name="Slide Number Placeholder 5"/>
          <p:cNvSpPr>
            <a:spLocks noGrp="1"/>
          </p:cNvSpPr>
          <p:nvPr>
            <p:ph type="sldNum" sz="quarter" idx="12"/>
          </p:nvPr>
        </p:nvSpPr>
        <p:spPr/>
        <p:txBody>
          <a:bodyPr/>
          <a:lstStyle/>
          <a:p>
            <a:fld id="{2664C292-C6B9-47C4-B12E-51016A90E5C9}" type="slidenum">
              <a:rPr lang="en-US" smtClean="0"/>
              <a:t>28</a:t>
            </a:fld>
            <a:endParaRPr lang="en-US" dirty="0"/>
          </a:p>
        </p:txBody>
      </p:sp>
      <p:sp>
        <p:nvSpPr>
          <p:cNvPr id="7" name="AutoShape 2" descr="Image result for age of aquar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1787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192696"/>
            <a:ext cx="10643191" cy="4464915"/>
          </a:xfrm>
        </p:spPr>
        <p:txBody>
          <a:bodyPr/>
          <a:lstStyle/>
          <a:p>
            <a:r>
              <a:rPr lang="en-US" dirty="0"/>
              <a:t>Voter Approved Regular Property Tax Levy (RCW 84.52.069)</a:t>
            </a:r>
          </a:p>
          <a:p>
            <a:pPr marL="342900" lvl="1" indent="-342900">
              <a:buFontTx/>
              <a:buChar char="-"/>
            </a:pPr>
            <a:r>
              <a:rPr lang="en-US" dirty="0">
                <a:solidFill>
                  <a:schemeClr val="accent3"/>
                </a:solidFill>
              </a:rPr>
              <a:t>Up to $0.50 per $1,000 of AV</a:t>
            </a:r>
          </a:p>
          <a:p>
            <a:pPr marL="342900" lvl="1" indent="-342900">
              <a:buFontTx/>
              <a:buChar char="-"/>
            </a:pPr>
            <a:r>
              <a:rPr lang="en-US" dirty="0">
                <a:solidFill>
                  <a:schemeClr val="accent3"/>
                </a:solidFill>
              </a:rPr>
              <a:t>May be imposed for six years, 10 years or permanently</a:t>
            </a:r>
          </a:p>
          <a:p>
            <a:pPr marL="342900" lvl="1" indent="-342900">
              <a:buFontTx/>
              <a:buChar char="-"/>
            </a:pPr>
            <a:r>
              <a:rPr lang="en-US" dirty="0">
                <a:solidFill>
                  <a:schemeClr val="accent3"/>
                </a:solidFill>
              </a:rPr>
              <a:t>Revenue may be used to provide emergency medical care or emergency medical services, including related personnel costs, training for such personnel, and related equipment, supplies, vehicles and structures needed for the provision of emergency medical care or emergency medical services</a:t>
            </a:r>
          </a:p>
          <a:p>
            <a:pPr marL="342900" lvl="1" indent="-342900">
              <a:buFontTx/>
              <a:buChar char="-"/>
            </a:pPr>
            <a:r>
              <a:rPr lang="en-US" dirty="0">
                <a:solidFill>
                  <a:schemeClr val="accent3"/>
                </a:solidFill>
              </a:rPr>
              <a:t>Requirements</a:t>
            </a:r>
          </a:p>
          <a:p>
            <a:pPr marL="1009650" lvl="3" indent="-342900">
              <a:buFontTx/>
              <a:buChar char="-"/>
            </a:pPr>
            <a:r>
              <a:rPr lang="en-US" dirty="0"/>
              <a:t>For permanent EMS levies, and for the initial imposition of a six or 10 year levy, the ballot measure must be approved by supermajority (60%) of voters, plus validation requirements</a:t>
            </a:r>
          </a:p>
          <a:p>
            <a:pPr marL="1009650" lvl="3" indent="-342900">
              <a:buFontTx/>
              <a:buChar char="-"/>
            </a:pPr>
            <a:r>
              <a:rPr lang="en-US" dirty="0"/>
              <a:t>Subsequent approvals of six or 10 year levy require majority voter approval, no validation requirements</a:t>
            </a:r>
          </a:p>
          <a:p>
            <a:pPr marL="1009650" lvl="3" indent="-342900">
              <a:buFontTx/>
              <a:buChar char="-"/>
            </a:pPr>
            <a:r>
              <a:rPr lang="en-US" dirty="0"/>
              <a:t>Considerations for overlapping taxing districts imposing the same levy</a:t>
            </a:r>
          </a:p>
          <a:p>
            <a:pPr marL="1009650" lvl="3" indent="-342900">
              <a:buFontTx/>
              <a:buChar char="-"/>
            </a:pPr>
            <a:r>
              <a:rPr lang="en-US" dirty="0"/>
              <a:t>Subject to $10 constitutional limit and 101% levy lid, but not $5.90 statutory limit. </a:t>
            </a:r>
          </a:p>
          <a:p>
            <a:pPr marL="498475" lvl="2" indent="-342900">
              <a:buFontTx/>
              <a:buChar char="-"/>
            </a:pPr>
            <a:r>
              <a:rPr lang="en-US" dirty="0"/>
              <a:t>Broad tax base + narrow, statutorily dictated purpose</a:t>
            </a:r>
          </a:p>
          <a:p>
            <a:pPr marL="498475" lvl="2" indent="-342900">
              <a:buFontTx/>
              <a:buChar char="-"/>
            </a:pPr>
            <a:endParaRPr lang="en-US" dirty="0"/>
          </a:p>
          <a:p>
            <a:pPr marL="1009650" lvl="3" indent="-342900">
              <a:buFontTx/>
              <a:buChar char="-"/>
            </a:pPr>
            <a:endParaRPr lang="en-US" dirty="0"/>
          </a:p>
          <a:p>
            <a:pPr marL="498475" lvl="2" indent="-342900">
              <a:buFontTx/>
              <a:buChar char="-"/>
            </a:pPr>
            <a:endParaRPr lang="en-US" sz="1800" dirty="0"/>
          </a:p>
          <a:p>
            <a:pPr lvl="1"/>
            <a:endParaRPr lang="en-US" dirty="0"/>
          </a:p>
          <a:p>
            <a:pPr marL="498475" lvl="2" indent="-342900">
              <a:buFontTx/>
              <a:buChar char="-"/>
            </a:pPr>
            <a:endParaRPr lang="en-US" sz="1600" dirty="0"/>
          </a:p>
          <a:p>
            <a:endParaRPr lang="en-US" sz="1600" dirty="0"/>
          </a:p>
        </p:txBody>
      </p:sp>
      <p:sp>
        <p:nvSpPr>
          <p:cNvPr id="6" name="Slide Number Placeholder 5"/>
          <p:cNvSpPr>
            <a:spLocks noGrp="1"/>
          </p:cNvSpPr>
          <p:nvPr>
            <p:ph type="sldNum" sz="quarter" idx="12"/>
          </p:nvPr>
        </p:nvSpPr>
        <p:spPr/>
        <p:txBody>
          <a:bodyPr/>
          <a:lstStyle/>
          <a:p>
            <a:fld id="{2664C292-C6B9-47C4-B12E-51016A90E5C9}" type="slidenum">
              <a:rPr lang="en-US" smtClean="0"/>
              <a:t>29</a:t>
            </a:fld>
            <a:endParaRPr lang="en-US" dirty="0"/>
          </a:p>
        </p:txBody>
      </p:sp>
      <p:sp>
        <p:nvSpPr>
          <p:cNvPr id="3" name="Title 2"/>
          <p:cNvSpPr>
            <a:spLocks noGrp="1"/>
          </p:cNvSpPr>
          <p:nvPr>
            <p:ph type="title"/>
          </p:nvPr>
        </p:nvSpPr>
        <p:spPr/>
        <p:txBody>
          <a:bodyPr/>
          <a:lstStyle/>
          <a:p>
            <a:r>
              <a:rPr lang="en-US" dirty="0"/>
              <a:t>Voted Property Taxes: EMS Levy</a:t>
            </a:r>
          </a:p>
        </p:txBody>
      </p:sp>
      <p:sp>
        <p:nvSpPr>
          <p:cNvPr id="7" name="AutoShape 2" descr="Image result for age of aquar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20428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Landscape</a:t>
            </a:r>
          </a:p>
        </p:txBody>
      </p:sp>
    </p:spTree>
    <p:extLst>
      <p:ext uri="{BB962C8B-B14F-4D97-AF65-F5344CB8AC3E}">
        <p14:creationId xmlns:p14="http://schemas.microsoft.com/office/powerpoint/2010/main" val="244232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192696"/>
            <a:ext cx="10643191" cy="4464915"/>
          </a:xfrm>
        </p:spPr>
        <p:txBody>
          <a:bodyPr/>
          <a:lstStyle/>
          <a:p>
            <a:r>
              <a:rPr lang="en-US" dirty="0"/>
              <a:t>Voter Approved Excess Property Tax Levy (RCW 84.52.052, .054)</a:t>
            </a:r>
          </a:p>
          <a:p>
            <a:pPr marL="342900" lvl="1" indent="-342900">
              <a:buFontTx/>
              <a:buChar char="-"/>
            </a:pPr>
            <a:r>
              <a:rPr lang="en-US" dirty="0">
                <a:solidFill>
                  <a:schemeClr val="accent3"/>
                </a:solidFill>
              </a:rPr>
              <a:t>Excess levy, no levy rate limit </a:t>
            </a:r>
          </a:p>
          <a:p>
            <a:pPr marL="342900" lvl="1" indent="-342900">
              <a:buFontTx/>
              <a:buChar char="-"/>
            </a:pPr>
            <a:r>
              <a:rPr lang="en-US" dirty="0">
                <a:solidFill>
                  <a:schemeClr val="accent3"/>
                </a:solidFill>
              </a:rPr>
              <a:t>May be imposed for </a:t>
            </a:r>
            <a:r>
              <a:rPr lang="en-US" u="sng" dirty="0">
                <a:solidFill>
                  <a:schemeClr val="accent3"/>
                </a:solidFill>
              </a:rPr>
              <a:t>one year</a:t>
            </a:r>
          </a:p>
          <a:p>
            <a:pPr marL="342900" lvl="1" indent="-342900">
              <a:buFontTx/>
              <a:buChar char="-"/>
            </a:pPr>
            <a:r>
              <a:rPr lang="en-US" dirty="0">
                <a:solidFill>
                  <a:schemeClr val="accent3"/>
                </a:solidFill>
              </a:rPr>
              <a:t>Can be imposed for any lawful governmental purpose; must be stated in ballot measure</a:t>
            </a:r>
          </a:p>
          <a:p>
            <a:pPr marL="1009650" lvl="3" indent="-342900">
              <a:buFontTx/>
              <a:buChar char="-"/>
            </a:pPr>
            <a:r>
              <a:rPr lang="en-US" dirty="0"/>
              <a:t>Best used for temporary funding gaps (with exception for some jurisdictions that have used one year O&amp;M levies for general operations)</a:t>
            </a:r>
          </a:p>
          <a:p>
            <a:pPr marL="342900" lvl="1" indent="-342900">
              <a:buFontTx/>
              <a:buChar char="-"/>
            </a:pPr>
            <a:r>
              <a:rPr lang="en-US" dirty="0">
                <a:solidFill>
                  <a:schemeClr val="accent3"/>
                </a:solidFill>
              </a:rPr>
              <a:t>Excess levy – not subject to $5.90 or $10 constitutional property tax limit</a:t>
            </a:r>
          </a:p>
          <a:p>
            <a:pPr marL="342900" lvl="1" indent="-342900">
              <a:buFontTx/>
              <a:buChar char="-"/>
            </a:pPr>
            <a:r>
              <a:rPr lang="en-US" dirty="0">
                <a:solidFill>
                  <a:schemeClr val="accent3"/>
                </a:solidFill>
              </a:rPr>
              <a:t>Requirements</a:t>
            </a:r>
          </a:p>
          <a:p>
            <a:pPr marL="1009650" lvl="3" indent="-342900">
              <a:buFontTx/>
              <a:buChar char="-"/>
            </a:pPr>
            <a:r>
              <a:rPr lang="en-US" dirty="0"/>
              <a:t>Requires supermajority (60%) voter approval, plus validation requirements</a:t>
            </a:r>
          </a:p>
          <a:p>
            <a:pPr marL="342900" lvl="1" indent="-342900">
              <a:buFontTx/>
              <a:buChar char="-"/>
            </a:pPr>
            <a:r>
              <a:rPr lang="en-US" dirty="0">
                <a:solidFill>
                  <a:schemeClr val="accent3"/>
                </a:solidFill>
              </a:rPr>
              <a:t>Broad tax base + broad purpose</a:t>
            </a:r>
          </a:p>
          <a:p>
            <a:pPr marL="342900" lvl="1" indent="-342900">
              <a:buFontTx/>
              <a:buChar char="-"/>
            </a:pPr>
            <a:endParaRPr lang="en-US" dirty="0">
              <a:solidFill>
                <a:schemeClr val="accent3"/>
              </a:solidFill>
            </a:endParaRPr>
          </a:p>
          <a:p>
            <a:pPr marL="498475" lvl="2" indent="-342900">
              <a:buFontTx/>
              <a:buChar char="-"/>
            </a:pPr>
            <a:endParaRPr lang="en-US" sz="1800" dirty="0"/>
          </a:p>
          <a:p>
            <a:pPr lvl="1"/>
            <a:endParaRPr lang="en-US" dirty="0"/>
          </a:p>
          <a:p>
            <a:pPr marL="498475" lvl="2" indent="-342900">
              <a:buFontTx/>
              <a:buChar char="-"/>
            </a:pPr>
            <a:endParaRPr lang="en-US" sz="1600" dirty="0"/>
          </a:p>
          <a:p>
            <a:endParaRPr lang="en-US" sz="1600" dirty="0"/>
          </a:p>
        </p:txBody>
      </p:sp>
      <p:sp>
        <p:nvSpPr>
          <p:cNvPr id="3" name="Title 2"/>
          <p:cNvSpPr>
            <a:spLocks noGrp="1"/>
          </p:cNvSpPr>
          <p:nvPr>
            <p:ph type="title"/>
          </p:nvPr>
        </p:nvSpPr>
        <p:spPr/>
        <p:txBody>
          <a:bodyPr/>
          <a:lstStyle/>
          <a:p>
            <a:r>
              <a:rPr lang="en-US" dirty="0"/>
              <a:t>Voted Property Taxes: Excess Levy (Operations and Maintenance) </a:t>
            </a:r>
          </a:p>
        </p:txBody>
      </p:sp>
      <p:sp>
        <p:nvSpPr>
          <p:cNvPr id="6" name="Slide Number Placeholder 5"/>
          <p:cNvSpPr>
            <a:spLocks noGrp="1"/>
          </p:cNvSpPr>
          <p:nvPr>
            <p:ph type="sldNum" sz="quarter" idx="12"/>
          </p:nvPr>
        </p:nvSpPr>
        <p:spPr/>
        <p:txBody>
          <a:bodyPr/>
          <a:lstStyle/>
          <a:p>
            <a:fld id="{2664C292-C6B9-47C4-B12E-51016A90E5C9}" type="slidenum">
              <a:rPr lang="en-US" smtClean="0"/>
              <a:t>30</a:t>
            </a:fld>
            <a:endParaRPr lang="en-US" dirty="0"/>
          </a:p>
        </p:txBody>
      </p:sp>
      <p:sp>
        <p:nvSpPr>
          <p:cNvPr id="7" name="AutoShape 2" descr="Image result for age of aquar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319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192696"/>
            <a:ext cx="10643191" cy="4464915"/>
          </a:xfrm>
        </p:spPr>
        <p:txBody>
          <a:bodyPr/>
          <a:lstStyle/>
          <a:p>
            <a:r>
              <a:rPr lang="en-US" dirty="0"/>
              <a:t>Voter Approved Excess Property Tax Levy </a:t>
            </a:r>
          </a:p>
          <a:p>
            <a:pPr marL="342900" lvl="1" indent="-342900">
              <a:buFontTx/>
              <a:buChar char="-"/>
            </a:pPr>
            <a:r>
              <a:rPr lang="en-US" dirty="0">
                <a:solidFill>
                  <a:schemeClr val="accent3"/>
                </a:solidFill>
              </a:rPr>
              <a:t>Excess levy, no levy rate limit </a:t>
            </a:r>
          </a:p>
          <a:p>
            <a:pPr marL="342900" lvl="1" indent="-342900">
              <a:buFontTx/>
              <a:buChar char="-"/>
            </a:pPr>
            <a:r>
              <a:rPr lang="en-US" dirty="0">
                <a:solidFill>
                  <a:schemeClr val="accent3"/>
                </a:solidFill>
              </a:rPr>
              <a:t>Used to pay debt service on unlimited tax general obligation (“UTGO”) bonds</a:t>
            </a:r>
          </a:p>
          <a:p>
            <a:pPr marL="342900" lvl="1" indent="-342900">
              <a:buFontTx/>
              <a:buChar char="-"/>
            </a:pPr>
            <a:r>
              <a:rPr lang="en-US" dirty="0">
                <a:solidFill>
                  <a:schemeClr val="accent3"/>
                </a:solidFill>
              </a:rPr>
              <a:t>Can only be issued for capital projects, not the replacement of equipment</a:t>
            </a:r>
          </a:p>
          <a:p>
            <a:pPr marL="342900" lvl="1" indent="-342900">
              <a:buFontTx/>
              <a:buChar char="-"/>
            </a:pPr>
            <a:r>
              <a:rPr lang="en-US" dirty="0">
                <a:solidFill>
                  <a:schemeClr val="accent3"/>
                </a:solidFill>
              </a:rPr>
              <a:t>Voters approve the UTGO bonds to finance certain specified projects described in the ballot measure, and the accompanying excess property tax revenue stream to repay the bonds</a:t>
            </a:r>
          </a:p>
          <a:p>
            <a:pPr marL="342900" lvl="1" indent="-342900">
              <a:buFontTx/>
              <a:buChar char="-"/>
            </a:pPr>
            <a:r>
              <a:rPr lang="en-US" dirty="0">
                <a:solidFill>
                  <a:schemeClr val="accent3"/>
                </a:solidFill>
              </a:rPr>
              <a:t>Levy set at rate to pay debt service</a:t>
            </a:r>
          </a:p>
          <a:p>
            <a:pPr marL="498475" lvl="2" indent="-342900">
              <a:buFontTx/>
              <a:buChar char="-"/>
            </a:pPr>
            <a:r>
              <a:rPr lang="en-US" sz="1800" dirty="0">
                <a:solidFill>
                  <a:schemeClr val="accent1"/>
                </a:solidFill>
              </a:rPr>
              <a:t>Levy ceases once UTGO bonds are no longer outstanding </a:t>
            </a:r>
          </a:p>
          <a:p>
            <a:pPr marL="342900" lvl="1" indent="-342900">
              <a:buFontTx/>
              <a:buChar char="-"/>
            </a:pPr>
            <a:r>
              <a:rPr lang="en-US" dirty="0">
                <a:solidFill>
                  <a:schemeClr val="accent3"/>
                </a:solidFill>
              </a:rPr>
              <a:t>Consumes UTGO debt capacity</a:t>
            </a:r>
          </a:p>
          <a:p>
            <a:pPr marL="498475" lvl="2" indent="-342900">
              <a:buFontTx/>
              <a:buChar char="-"/>
            </a:pPr>
            <a:r>
              <a:rPr lang="en-US" sz="1800" dirty="0">
                <a:solidFill>
                  <a:schemeClr val="accent1"/>
                </a:solidFill>
              </a:rPr>
              <a:t>While levy rate is not limited, the amount of UTGO bonds that can be issued is subject to statutory and constitutional debt capacity limitations</a:t>
            </a:r>
          </a:p>
          <a:p>
            <a:pPr marL="498475" lvl="2" indent="-342900">
              <a:buFontTx/>
              <a:buChar char="-"/>
            </a:pPr>
            <a:r>
              <a:rPr lang="en-US" sz="1800" dirty="0">
                <a:solidFill>
                  <a:schemeClr val="accent1"/>
                </a:solidFill>
              </a:rPr>
              <a:t>2.5% of AV in the year that the bonds are issued for cities</a:t>
            </a:r>
          </a:p>
          <a:p>
            <a:pPr marL="342900" lvl="1" indent="-342900">
              <a:buFontTx/>
              <a:buChar char="-"/>
            </a:pPr>
            <a:r>
              <a:rPr lang="en-US" dirty="0">
                <a:solidFill>
                  <a:schemeClr val="accent3"/>
                </a:solidFill>
              </a:rPr>
              <a:t>Broad tax base + specific capital project (could have broad or narrow benefits)</a:t>
            </a:r>
          </a:p>
          <a:p>
            <a:pPr marL="342900" lvl="1" indent="-342900">
              <a:buFontTx/>
              <a:buChar char="-"/>
            </a:pPr>
            <a:endParaRPr lang="en-US" dirty="0">
              <a:solidFill>
                <a:schemeClr val="accent3"/>
              </a:solidFill>
            </a:endParaRPr>
          </a:p>
          <a:p>
            <a:pPr marL="1009650" lvl="3" indent="-342900">
              <a:buFontTx/>
              <a:buChar char="-"/>
            </a:pPr>
            <a:endParaRPr lang="en-US" dirty="0"/>
          </a:p>
          <a:p>
            <a:pPr marL="498475" lvl="2" indent="-342900">
              <a:buFontTx/>
              <a:buChar char="-"/>
            </a:pPr>
            <a:endParaRPr lang="en-US" sz="1800" dirty="0"/>
          </a:p>
          <a:p>
            <a:pPr lvl="1"/>
            <a:endParaRPr lang="en-US" dirty="0"/>
          </a:p>
          <a:p>
            <a:pPr marL="498475" lvl="2" indent="-342900">
              <a:buFontTx/>
              <a:buChar char="-"/>
            </a:pPr>
            <a:endParaRPr lang="en-US" sz="1600" dirty="0"/>
          </a:p>
          <a:p>
            <a:endParaRPr lang="en-US" sz="1600" dirty="0"/>
          </a:p>
        </p:txBody>
      </p:sp>
      <p:sp>
        <p:nvSpPr>
          <p:cNvPr id="6" name="Slide Number Placeholder 5"/>
          <p:cNvSpPr>
            <a:spLocks noGrp="1"/>
          </p:cNvSpPr>
          <p:nvPr>
            <p:ph type="sldNum" sz="quarter" idx="12"/>
          </p:nvPr>
        </p:nvSpPr>
        <p:spPr/>
        <p:txBody>
          <a:bodyPr/>
          <a:lstStyle/>
          <a:p>
            <a:fld id="{2664C292-C6B9-47C4-B12E-51016A90E5C9}" type="slidenum">
              <a:rPr lang="en-US" smtClean="0"/>
              <a:t>31</a:t>
            </a:fld>
            <a:endParaRPr lang="en-US" dirty="0"/>
          </a:p>
        </p:txBody>
      </p:sp>
      <p:sp>
        <p:nvSpPr>
          <p:cNvPr id="3" name="Title 2"/>
          <p:cNvSpPr>
            <a:spLocks noGrp="1"/>
          </p:cNvSpPr>
          <p:nvPr>
            <p:ph type="title"/>
          </p:nvPr>
        </p:nvSpPr>
        <p:spPr/>
        <p:txBody>
          <a:bodyPr/>
          <a:lstStyle/>
          <a:p>
            <a:r>
              <a:rPr lang="en-US" dirty="0"/>
              <a:t>Voted Property Taxes: Excess Levy (Bonds for Capital Projects) </a:t>
            </a:r>
          </a:p>
        </p:txBody>
      </p:sp>
      <p:sp>
        <p:nvSpPr>
          <p:cNvPr id="7" name="AutoShape 2" descr="Image result for age of aquar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14747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62000" y="1209321"/>
            <a:ext cx="10643191" cy="4464915"/>
          </a:xfrm>
        </p:spPr>
        <p:txBody>
          <a:bodyPr/>
          <a:lstStyle/>
          <a:p>
            <a:r>
              <a:rPr lang="en-US" dirty="0"/>
              <a:t>Basic sales and use taxes for general purposes</a:t>
            </a:r>
          </a:p>
          <a:p>
            <a:pPr marL="342900" lvl="1" indent="-342900">
              <a:buFontTx/>
              <a:buChar char="-"/>
            </a:pPr>
            <a:r>
              <a:rPr lang="en-US" dirty="0">
                <a:solidFill>
                  <a:schemeClr val="accent3"/>
                </a:solidFill>
              </a:rPr>
              <a:t>City may impose </a:t>
            </a:r>
            <a:r>
              <a:rPr lang="en-US" dirty="0" err="1">
                <a:solidFill>
                  <a:schemeClr val="accent3"/>
                </a:solidFill>
              </a:rPr>
              <a:t>nonvoted</a:t>
            </a:r>
            <a:r>
              <a:rPr lang="en-US" dirty="0">
                <a:solidFill>
                  <a:schemeClr val="accent3"/>
                </a:solidFill>
              </a:rPr>
              <a:t> 1.0% sales and use tax (portion to County)</a:t>
            </a:r>
          </a:p>
          <a:p>
            <a:pPr lvl="1"/>
            <a:r>
              <a:rPr lang="en-US" b="1" dirty="0"/>
              <a:t>Special purpose sales and use taxes</a:t>
            </a:r>
          </a:p>
          <a:p>
            <a:pPr marL="342900" lvl="1" indent="-342900">
              <a:buFontTx/>
              <a:buChar char="-"/>
            </a:pPr>
            <a:r>
              <a:rPr lang="en-US" dirty="0">
                <a:solidFill>
                  <a:schemeClr val="accent3"/>
                </a:solidFill>
              </a:rPr>
              <a:t>New affordable housing sales tax credit (RCW 82.14.540)</a:t>
            </a:r>
          </a:p>
          <a:p>
            <a:pPr marL="1009650" lvl="3" indent="-342900">
              <a:buFontTx/>
              <a:buChar char="-"/>
            </a:pPr>
            <a:r>
              <a:rPr lang="en-US" dirty="0"/>
              <a:t>SHB 1406 (effective 2019), available to cities and counties that adopted an ordinance no later than July 27, 2020, </a:t>
            </a:r>
            <a:r>
              <a:rPr lang="en-US" dirty="0">
                <a:solidFill>
                  <a:schemeClr val="accent1"/>
                </a:solidFill>
              </a:rPr>
              <a:t>20 year </a:t>
            </a:r>
            <a:r>
              <a:rPr lang="en-US" dirty="0" err="1">
                <a:solidFill>
                  <a:schemeClr val="accent1"/>
                </a:solidFill>
              </a:rPr>
              <a:t>nonvoted</a:t>
            </a:r>
            <a:r>
              <a:rPr lang="en-US" dirty="0">
                <a:solidFill>
                  <a:schemeClr val="accent1"/>
                </a:solidFill>
              </a:rPr>
              <a:t> tax</a:t>
            </a:r>
          </a:p>
          <a:p>
            <a:pPr marL="342900" lvl="1" indent="-342900">
              <a:buFontTx/>
              <a:buChar char="-"/>
            </a:pPr>
            <a:r>
              <a:rPr lang="en-US" dirty="0">
                <a:solidFill>
                  <a:schemeClr val="accent3"/>
                </a:solidFill>
              </a:rPr>
              <a:t>New housing and related services sales tax (RCW: 82.14.530)</a:t>
            </a:r>
          </a:p>
          <a:p>
            <a:pPr marL="1009650" lvl="3" indent="-342900">
              <a:buFontTx/>
              <a:buChar char="-"/>
            </a:pPr>
            <a:r>
              <a:rPr lang="en-US" dirty="0"/>
              <a:t>Since 2020 voter approval is optional; now </a:t>
            </a:r>
            <a:r>
              <a:rPr lang="en-US" dirty="0" err="1"/>
              <a:t>councilmanic</a:t>
            </a:r>
            <a:r>
              <a:rPr lang="en-US" dirty="0"/>
              <a:t> option</a:t>
            </a:r>
          </a:p>
          <a:p>
            <a:pPr marL="1009650" lvl="3" indent="-342900">
              <a:buFontTx/>
              <a:buChar char="-"/>
            </a:pPr>
            <a:r>
              <a:rPr lang="en-US" dirty="0"/>
              <a:t>Cities may impose, as long as county has not imposed this sales tax first</a:t>
            </a:r>
            <a:endParaRPr lang="en-US" dirty="0">
              <a:solidFill>
                <a:schemeClr val="accent1"/>
              </a:solidFill>
            </a:endParaRPr>
          </a:p>
          <a:p>
            <a:pPr marL="342900" lvl="1" indent="-342900">
              <a:buFontTx/>
              <a:buChar char="-"/>
            </a:pPr>
            <a:r>
              <a:rPr lang="en-US" dirty="0">
                <a:solidFill>
                  <a:schemeClr val="accent3"/>
                </a:solidFill>
              </a:rPr>
              <a:t>Other special purpose sales and use taxes, examples</a:t>
            </a:r>
          </a:p>
          <a:p>
            <a:pPr marL="1009650" lvl="3" indent="-342900">
              <a:buFontTx/>
              <a:buChar char="-"/>
            </a:pPr>
            <a:r>
              <a:rPr lang="en-US" dirty="0"/>
              <a:t>Voted 0.1% cultural access sales tax (RCW 82.14.525, Chapter 36.160)</a:t>
            </a:r>
            <a:endParaRPr lang="en-US" dirty="0">
              <a:solidFill>
                <a:schemeClr val="accent1"/>
              </a:solidFill>
            </a:endParaRPr>
          </a:p>
          <a:p>
            <a:pPr marL="1009650" lvl="3" indent="-342900">
              <a:buFontTx/>
              <a:buChar char="-"/>
            </a:pPr>
            <a:r>
              <a:rPr lang="en-US" dirty="0"/>
              <a:t>Voted 0.1% public safety sales tax, available to cities if county has not imposed 0.3% public safety sales tax (RCW 82.14.450)</a:t>
            </a:r>
          </a:p>
          <a:p>
            <a:r>
              <a:rPr lang="en-US" dirty="0"/>
              <a:t>Other sales/excise taxes: admissions, B&amp;O taxes, utility taxes, real estate excise taxes, lodging taxes</a:t>
            </a:r>
          </a:p>
          <a:p>
            <a:endParaRPr lang="en-US" sz="1600" dirty="0"/>
          </a:p>
          <a:p>
            <a:pPr marL="1009650" lvl="3" indent="-342900">
              <a:buFontTx/>
              <a:buChar char="-"/>
            </a:pPr>
            <a:endParaRPr lang="en-US" dirty="0"/>
          </a:p>
          <a:p>
            <a:pPr marL="498475" lvl="2" indent="-342900">
              <a:buFontTx/>
              <a:buChar char="-"/>
            </a:pPr>
            <a:endParaRPr lang="en-US" sz="1800" dirty="0"/>
          </a:p>
          <a:p>
            <a:pPr lvl="1"/>
            <a:endParaRPr lang="en-US" dirty="0"/>
          </a:p>
          <a:p>
            <a:pPr marL="498475" lvl="2" indent="-342900">
              <a:buFontTx/>
              <a:buChar char="-"/>
            </a:pPr>
            <a:endParaRPr lang="en-US" sz="1600" dirty="0"/>
          </a:p>
          <a:p>
            <a:endParaRPr lang="en-US" sz="1600" dirty="0"/>
          </a:p>
        </p:txBody>
      </p:sp>
      <p:sp>
        <p:nvSpPr>
          <p:cNvPr id="3" name="Title 2"/>
          <p:cNvSpPr>
            <a:spLocks noGrp="1"/>
          </p:cNvSpPr>
          <p:nvPr>
            <p:ph type="title"/>
          </p:nvPr>
        </p:nvSpPr>
        <p:spPr/>
        <p:txBody>
          <a:bodyPr/>
          <a:lstStyle/>
          <a:p>
            <a:r>
              <a:rPr lang="en-US" dirty="0"/>
              <a:t>Sales and Use Taxes</a:t>
            </a:r>
          </a:p>
        </p:txBody>
      </p:sp>
      <p:sp>
        <p:nvSpPr>
          <p:cNvPr id="6" name="Slide Number Placeholder 5"/>
          <p:cNvSpPr>
            <a:spLocks noGrp="1"/>
          </p:cNvSpPr>
          <p:nvPr>
            <p:ph type="sldNum" sz="quarter" idx="12"/>
          </p:nvPr>
        </p:nvSpPr>
        <p:spPr/>
        <p:txBody>
          <a:bodyPr/>
          <a:lstStyle/>
          <a:p>
            <a:fld id="{2664C292-C6B9-47C4-B12E-51016A90E5C9}" type="slidenum">
              <a:rPr lang="en-US" smtClean="0"/>
              <a:t>32</a:t>
            </a:fld>
            <a:endParaRPr lang="en-US" dirty="0"/>
          </a:p>
        </p:txBody>
      </p:sp>
      <p:sp>
        <p:nvSpPr>
          <p:cNvPr id="7" name="AutoShape 2" descr="Image result for age of aquar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0485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Assessments v. Taxes</a:t>
            </a:r>
          </a:p>
        </p:txBody>
      </p:sp>
      <p:sp>
        <p:nvSpPr>
          <p:cNvPr id="3" name="Content Placeholder 2"/>
          <p:cNvSpPr>
            <a:spLocks noGrp="1"/>
          </p:cNvSpPr>
          <p:nvPr>
            <p:ph idx="1"/>
          </p:nvPr>
        </p:nvSpPr>
        <p:spPr/>
        <p:txBody>
          <a:bodyPr/>
          <a:lstStyle/>
          <a:p>
            <a:pPr lvl="2"/>
            <a:r>
              <a:rPr lang="en-US" dirty="0"/>
              <a:t>Purpose</a:t>
            </a:r>
          </a:p>
          <a:p>
            <a:pPr lvl="3"/>
            <a:r>
              <a:rPr lang="en-US" dirty="0"/>
              <a:t>General good (tax) v. localized benefit (assessment)</a:t>
            </a:r>
          </a:p>
          <a:p>
            <a:pPr lvl="3"/>
            <a:r>
              <a:rPr lang="en-US" dirty="0"/>
              <a:t>E.g. police station v. sidewalk</a:t>
            </a:r>
          </a:p>
          <a:p>
            <a:pPr lvl="2"/>
            <a:r>
              <a:rPr lang="en-US" dirty="0"/>
              <a:t>Uniformity</a:t>
            </a:r>
          </a:p>
          <a:p>
            <a:pPr lvl="3"/>
            <a:r>
              <a:rPr lang="en-US" dirty="0"/>
              <a:t>Property taxes must be uniform. </a:t>
            </a:r>
          </a:p>
          <a:p>
            <a:pPr lvl="3"/>
            <a:r>
              <a:rPr lang="en-US" dirty="0"/>
              <a:t>Assessments vary according to benefit, from parcel to parcel. See </a:t>
            </a:r>
            <a:r>
              <a:rPr lang="en-US" i="1" dirty="0"/>
              <a:t>Berglund v. Tacoma</a:t>
            </a:r>
            <a:r>
              <a:rPr lang="en-US" dirty="0"/>
              <a:t>, 70 Wash. 2d 475, 477, 423 P.2d 922, 923 (1967) (“Special assessments ... are not deemed taxes" for purposes of "uniformity provisions of the state constitution")</a:t>
            </a:r>
          </a:p>
          <a:p>
            <a:pPr lvl="2"/>
            <a:r>
              <a:rPr lang="en-US" dirty="0"/>
              <a:t>Property Tax Limitations</a:t>
            </a:r>
          </a:p>
          <a:p>
            <a:pPr lvl="3"/>
            <a:r>
              <a:rPr lang="en-US" dirty="0"/>
              <a:t>Assessments not subject to 1% and other limitations on property taxes</a:t>
            </a:r>
          </a:p>
          <a:p>
            <a:pPr lvl="2"/>
            <a:r>
              <a:rPr lang="en-US" dirty="0"/>
              <a:t>Debt Limitations</a:t>
            </a:r>
          </a:p>
          <a:p>
            <a:pPr lvl="3"/>
            <a:r>
              <a:rPr lang="en-US" dirty="0"/>
              <a:t>Assessment bonds paid from assessments deposited to a special fund are not “debt” subject to limitations on taxpayer supported debt.  See </a:t>
            </a:r>
            <a:r>
              <a:rPr lang="en-US" i="1" dirty="0"/>
              <a:t>Smith v. City of Seattle</a:t>
            </a:r>
            <a:r>
              <a:rPr lang="en-US" dirty="0"/>
              <a:t>, 25 Wash. 300, 315, 65 P. 612, 617 (1901) (holding that special assessment bonds do not count against a municipality's limit on bonds payable from taxes).</a:t>
            </a:r>
          </a:p>
          <a:p>
            <a:pPr lvl="3"/>
            <a:endParaRPr lang="en-US" dirty="0"/>
          </a:p>
          <a:p>
            <a:pPr lvl="2"/>
            <a:endParaRPr lang="en-US" dirty="0"/>
          </a:p>
        </p:txBody>
      </p:sp>
      <p:sp>
        <p:nvSpPr>
          <p:cNvPr id="4" name="Slide Number Placeholder 3"/>
          <p:cNvSpPr>
            <a:spLocks noGrp="1"/>
          </p:cNvSpPr>
          <p:nvPr>
            <p:ph type="sldNum" sz="quarter" idx="12"/>
          </p:nvPr>
        </p:nvSpPr>
        <p:spPr/>
        <p:txBody>
          <a:bodyPr/>
          <a:lstStyle/>
          <a:p>
            <a:fld id="{13E832A9-06FC-46C7-8616-F00A64A610D6}" type="slidenum">
              <a:rPr lang="en-US" smtClean="0"/>
              <a:t>33</a:t>
            </a:fld>
            <a:endParaRPr lang="en-US" dirty="0"/>
          </a:p>
        </p:txBody>
      </p:sp>
    </p:spTree>
    <p:extLst>
      <p:ext uri="{BB962C8B-B14F-4D97-AF65-F5344CB8AC3E}">
        <p14:creationId xmlns:p14="http://schemas.microsoft.com/office/powerpoint/2010/main" val="283000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Improvement Districts</a:t>
            </a:r>
          </a:p>
        </p:txBody>
      </p:sp>
      <p:sp>
        <p:nvSpPr>
          <p:cNvPr id="3" name="Content Placeholder 2"/>
          <p:cNvSpPr>
            <a:spLocks noGrp="1"/>
          </p:cNvSpPr>
          <p:nvPr>
            <p:ph idx="1"/>
          </p:nvPr>
        </p:nvSpPr>
        <p:spPr/>
        <p:txBody>
          <a:bodyPr/>
          <a:lstStyle/>
          <a:p>
            <a:r>
              <a:rPr lang="en-US" sz="1800" dirty="0"/>
              <a:t>Special benefit v. general benefit. </a:t>
            </a:r>
            <a:r>
              <a:rPr lang="en-US" sz="1800" b="0" dirty="0"/>
              <a:t>Prof. </a:t>
            </a:r>
            <a:r>
              <a:rPr lang="en-US" sz="1800" b="0" dirty="0" err="1"/>
              <a:t>Trautman</a:t>
            </a:r>
            <a:r>
              <a:rPr lang="en-US" sz="1800" b="0" dirty="0"/>
              <a:t>: No concept has created more problems of construction and interpretation than the apparently simple concept of "special benefits.“</a:t>
            </a:r>
          </a:p>
          <a:p>
            <a:endParaRPr lang="en-US" sz="1800" b="0" dirty="0"/>
          </a:p>
          <a:p>
            <a:pPr lvl="2"/>
            <a:r>
              <a:rPr lang="en-US" sz="1800" dirty="0"/>
              <a:t>RCW 35.43-35.56: City local and utility improvement districts</a:t>
            </a:r>
          </a:p>
          <a:p>
            <a:pPr lvl="3"/>
            <a:r>
              <a:rPr lang="en-US" sz="1600" dirty="0"/>
              <a:t>See also first class city statute (RCW 35.22.280(10)), providing power to provide for making local improvements, and to levy and collect special assessments on property benefited thereby, and for paying for the same or any portion thereof.</a:t>
            </a:r>
          </a:p>
          <a:p>
            <a:pPr lvl="2"/>
            <a:r>
              <a:rPr lang="en-US" sz="1800" dirty="0"/>
              <a:t>Assessment based on special benefit to property owners</a:t>
            </a:r>
          </a:p>
          <a:p>
            <a:pPr lvl="3"/>
            <a:r>
              <a:rPr lang="en-US" sz="1600" dirty="0"/>
              <a:t>Assessment cannot substantially exceed the amount of the special benefit</a:t>
            </a:r>
          </a:p>
          <a:p>
            <a:pPr lvl="3"/>
            <a:r>
              <a:rPr lang="en-US" sz="1600" dirty="0"/>
              <a:t>Property cannot be assessed more than its proportional benefit</a:t>
            </a:r>
          </a:p>
          <a:p>
            <a:pPr lvl="3"/>
            <a:r>
              <a:rPr lang="en-US" sz="1600" dirty="0"/>
              <a:t>Benefit is the increase in fair market property value immediately after improvements compared to before benefit accrued.</a:t>
            </a:r>
          </a:p>
          <a:p>
            <a:pPr lvl="3"/>
            <a:r>
              <a:rPr lang="en-US" sz="1600" dirty="0"/>
              <a:t>Must provide actual (not merely speculative) benefit to the property to be assessed. </a:t>
            </a:r>
            <a:r>
              <a:rPr lang="en-US" sz="1600" i="1" dirty="0"/>
              <a:t>Heavens v. Rural Library Dist., </a:t>
            </a:r>
            <a:r>
              <a:rPr lang="en-US" sz="1600" dirty="0"/>
              <a:t>66 Wn.2d 558 (1965)</a:t>
            </a:r>
          </a:p>
          <a:p>
            <a:pPr marL="0" lvl="2" indent="0">
              <a:buNone/>
            </a:pPr>
            <a:r>
              <a:rPr lang="en-US" sz="1600" dirty="0"/>
              <a:t>. </a:t>
            </a:r>
          </a:p>
          <a:p>
            <a:pPr marL="1009650" lvl="3" indent="-342900"/>
            <a:endParaRPr lang="en-US" sz="1600" dirty="0"/>
          </a:p>
          <a:p>
            <a:pPr lvl="3" indent="0">
              <a:buNone/>
            </a:pPr>
            <a:endParaRPr lang="en-US" dirty="0"/>
          </a:p>
          <a:p>
            <a:pPr marL="1009650" lvl="3" indent="-342900"/>
            <a:endParaRPr lang="en-US" sz="1400" b="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832A9-06FC-46C7-8616-F00A64A610D6}" type="slidenum">
              <a:rPr kumimoji="0" lang="en-US" sz="1200" b="0" i="0" u="none" strike="noStrike" kern="1200" cap="none" spc="0" normalizeH="0" baseline="0" noProof="0" smtClean="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B3B3B3"/>
              </a:solidFill>
              <a:effectLst/>
              <a:uLnTx/>
              <a:uFillTx/>
              <a:latin typeface="Arial"/>
              <a:ea typeface="+mn-ea"/>
              <a:cs typeface="+mn-cs"/>
            </a:endParaRPr>
          </a:p>
        </p:txBody>
      </p:sp>
    </p:spTree>
    <p:extLst>
      <p:ext uri="{BB962C8B-B14F-4D97-AF65-F5344CB8AC3E}">
        <p14:creationId xmlns:p14="http://schemas.microsoft.com/office/powerpoint/2010/main" val="24674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idx="1"/>
          </p:nvPr>
        </p:nvSpPr>
        <p:spPr>
          <a:xfrm>
            <a:off x="762000" y="1416138"/>
            <a:ext cx="10955338" cy="4288521"/>
          </a:xfrm>
        </p:spPr>
        <p:txBody>
          <a:bodyPr/>
          <a:lstStyle/>
          <a:p>
            <a:r>
              <a:rPr lang="en-US" dirty="0"/>
              <a:t>Public relations. </a:t>
            </a:r>
            <a:r>
              <a:rPr lang="en-US" b="0" dirty="0"/>
              <a:t>The success or failure of an LID financing may turn more on the quality of the municipality’s communications with the community than on the legal work.</a:t>
            </a:r>
          </a:p>
          <a:p>
            <a:endParaRPr lang="en-US" sz="600" b="0" dirty="0"/>
          </a:p>
          <a:p>
            <a:pPr lvl="2"/>
            <a:r>
              <a:rPr lang="en-US" dirty="0"/>
              <a:t>Considerations in forming LID</a:t>
            </a:r>
          </a:p>
          <a:p>
            <a:pPr lvl="3"/>
            <a:r>
              <a:rPr lang="en-US" dirty="0"/>
              <a:t>Number and type of property owners</a:t>
            </a:r>
          </a:p>
          <a:p>
            <a:pPr lvl="3"/>
            <a:r>
              <a:rPr lang="en-US" dirty="0"/>
              <a:t>One motivated developer v. nonaligned group of property owners</a:t>
            </a:r>
          </a:p>
          <a:p>
            <a:pPr lvl="2"/>
            <a:r>
              <a:rPr lang="en-US" b="0" dirty="0"/>
              <a:t>Public relations/communications plan</a:t>
            </a:r>
          </a:p>
          <a:p>
            <a:pPr lvl="3"/>
            <a:r>
              <a:rPr lang="en-US" dirty="0"/>
              <a:t>Communicating with property owners</a:t>
            </a:r>
          </a:p>
          <a:p>
            <a:pPr lvl="3"/>
            <a:r>
              <a:rPr lang="en-US" dirty="0"/>
              <a:t>Communicating with mayor and city council</a:t>
            </a:r>
          </a:p>
          <a:p>
            <a:pPr lvl="3"/>
            <a:r>
              <a:rPr lang="en-US" dirty="0"/>
              <a:t>Other interested parties</a:t>
            </a:r>
          </a:p>
          <a:p>
            <a:pPr lvl="2"/>
            <a:r>
              <a:rPr lang="en-US" dirty="0"/>
              <a:t>Considerations in assessing properties</a:t>
            </a:r>
          </a:p>
          <a:p>
            <a:pPr lvl="3"/>
            <a:r>
              <a:rPr lang="en-US" dirty="0"/>
              <a:t>Timing delay between formation and assessment</a:t>
            </a:r>
          </a:p>
          <a:p>
            <a:pPr lvl="2"/>
            <a:r>
              <a:rPr lang="en-US" dirty="0"/>
              <a:t>Considerations in finalizing financing</a:t>
            </a:r>
          </a:p>
          <a:p>
            <a:pPr lvl="3"/>
            <a:r>
              <a:rPr lang="en-US" dirty="0"/>
              <a:t>Changes in scope, changes in use, cost overruns</a:t>
            </a:r>
          </a:p>
          <a:p>
            <a:endParaRPr lang="en-US" b="0" dirty="0"/>
          </a:p>
        </p:txBody>
      </p:sp>
      <p:sp>
        <p:nvSpPr>
          <p:cNvPr id="4" name="Slide Number Placeholder 3"/>
          <p:cNvSpPr>
            <a:spLocks noGrp="1"/>
          </p:cNvSpPr>
          <p:nvPr>
            <p:ph type="sldNum" sz="quarter" idx="12"/>
          </p:nvPr>
        </p:nvSpPr>
        <p:spPr/>
        <p:txBody>
          <a:bodyPr/>
          <a:lstStyle/>
          <a:p>
            <a:fld id="{13E832A9-06FC-46C7-8616-F00A64A610D6}" type="slidenum">
              <a:rPr lang="en-US" smtClean="0"/>
              <a:t>35</a:t>
            </a:fld>
            <a:endParaRPr lang="en-US" dirty="0"/>
          </a:p>
        </p:txBody>
      </p:sp>
    </p:spTree>
    <p:extLst>
      <p:ext uri="{BB962C8B-B14F-4D97-AF65-F5344CB8AC3E}">
        <p14:creationId xmlns:p14="http://schemas.microsoft.com/office/powerpoint/2010/main" val="85472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Benefit Districts</a:t>
            </a:r>
          </a:p>
        </p:txBody>
      </p:sp>
      <p:sp>
        <p:nvSpPr>
          <p:cNvPr id="3" name="Content Placeholder 2"/>
          <p:cNvSpPr>
            <a:spLocks noGrp="1"/>
          </p:cNvSpPr>
          <p:nvPr>
            <p:ph idx="1"/>
          </p:nvPr>
        </p:nvSpPr>
        <p:spPr/>
        <p:txBody>
          <a:bodyPr/>
          <a:lstStyle/>
          <a:p>
            <a:pPr marL="109728" lvl="0">
              <a:spcBef>
                <a:spcPts val="500"/>
              </a:spcBef>
              <a:buClr>
                <a:srgbClr val="D2DA7A"/>
              </a:buClr>
            </a:pPr>
            <a:r>
              <a:rPr lang="en-US" dirty="0"/>
              <a:t>Formed by cities, counties (Chap. 36.73 RCW)</a:t>
            </a:r>
          </a:p>
          <a:p>
            <a:pPr lvl="2">
              <a:buClr>
                <a:srgbClr val="006E99"/>
              </a:buClr>
            </a:pPr>
            <a:r>
              <a:rPr lang="en-US" dirty="0">
                <a:solidFill>
                  <a:srgbClr val="006E99"/>
                </a:solidFill>
              </a:rPr>
              <a:t>Acquiring, constructing, improving, providing, and funding transportation improvements</a:t>
            </a:r>
          </a:p>
          <a:p>
            <a:pPr lvl="2">
              <a:buClr>
                <a:srgbClr val="006E99"/>
              </a:buClr>
            </a:pPr>
            <a:r>
              <a:rPr lang="en-US" dirty="0">
                <a:solidFill>
                  <a:srgbClr val="006E99"/>
                </a:solidFill>
              </a:rPr>
              <a:t>Separate quasi-municipal corporation or authority assumed by forming city or county</a:t>
            </a:r>
          </a:p>
          <a:p>
            <a:pPr marL="109728" lvl="0">
              <a:lnSpc>
                <a:spcPct val="100000"/>
              </a:lnSpc>
              <a:spcBef>
                <a:spcPts val="300"/>
              </a:spcBef>
              <a:buClr>
                <a:srgbClr val="D2DA7A"/>
              </a:buClr>
            </a:pPr>
            <a:r>
              <a:rPr lang="en-US" dirty="0"/>
              <a:t>Revenue Authority</a:t>
            </a:r>
          </a:p>
          <a:p>
            <a:pPr lvl="2">
              <a:buClr>
                <a:srgbClr val="006E99"/>
              </a:buClr>
            </a:pPr>
            <a:r>
              <a:rPr lang="en-US" dirty="0">
                <a:solidFill>
                  <a:srgbClr val="006E99"/>
                </a:solidFill>
              </a:rPr>
              <a:t>Voted and </a:t>
            </a:r>
            <a:r>
              <a:rPr lang="en-US" dirty="0" err="1">
                <a:solidFill>
                  <a:srgbClr val="006E99"/>
                </a:solidFill>
              </a:rPr>
              <a:t>nonvoted</a:t>
            </a:r>
            <a:r>
              <a:rPr lang="en-US" dirty="0">
                <a:solidFill>
                  <a:srgbClr val="006E99"/>
                </a:solidFill>
              </a:rPr>
              <a:t> sources</a:t>
            </a:r>
          </a:p>
          <a:p>
            <a:pPr lvl="2">
              <a:buClr>
                <a:srgbClr val="006E99"/>
              </a:buClr>
            </a:pPr>
            <a:r>
              <a:rPr lang="en-US" dirty="0">
                <a:solidFill>
                  <a:srgbClr val="006E99"/>
                </a:solidFill>
              </a:rPr>
              <a:t>Vehicle license fees</a:t>
            </a:r>
          </a:p>
          <a:p>
            <a:pPr lvl="2">
              <a:buClr>
                <a:srgbClr val="006E99"/>
              </a:buClr>
            </a:pPr>
            <a:r>
              <a:rPr lang="en-US" dirty="0">
                <a:solidFill>
                  <a:srgbClr val="006E99"/>
                </a:solidFill>
              </a:rPr>
              <a:t>Sales and use tax</a:t>
            </a:r>
          </a:p>
          <a:p>
            <a:pPr lvl="2">
              <a:buClr>
                <a:srgbClr val="006E99"/>
              </a:buClr>
            </a:pPr>
            <a:r>
              <a:rPr lang="en-US" dirty="0">
                <a:solidFill>
                  <a:srgbClr val="006E99"/>
                </a:solidFill>
              </a:rPr>
              <a:t>Impact fees</a:t>
            </a:r>
          </a:p>
          <a:p>
            <a:pPr lvl="2">
              <a:buClr>
                <a:srgbClr val="006E99"/>
              </a:buClr>
            </a:pPr>
            <a:r>
              <a:rPr lang="en-US" dirty="0">
                <a:solidFill>
                  <a:srgbClr val="006E99"/>
                </a:solidFill>
              </a:rPr>
              <a:t>Vehicle tolls </a:t>
            </a:r>
          </a:p>
          <a:p>
            <a:pPr marL="176213" lvl="2" indent="-142875">
              <a:lnSpc>
                <a:spcPct val="100000"/>
              </a:lnSpc>
              <a:spcBef>
                <a:spcPts val="300"/>
              </a:spcBef>
              <a:buClr>
                <a:schemeClr val="tx2"/>
              </a:buClr>
            </a:pPr>
            <a:endParaRPr lang="en-US" dirty="0"/>
          </a:p>
        </p:txBody>
      </p:sp>
    </p:spTree>
    <p:extLst>
      <p:ext uri="{BB962C8B-B14F-4D97-AF65-F5344CB8AC3E}">
        <p14:creationId xmlns:p14="http://schemas.microsoft.com/office/powerpoint/2010/main" val="306866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Benefit Districts</a:t>
            </a:r>
          </a:p>
        </p:txBody>
      </p:sp>
      <p:sp>
        <p:nvSpPr>
          <p:cNvPr id="3" name="Content Placeholder 2"/>
          <p:cNvSpPr>
            <a:spLocks noGrp="1"/>
          </p:cNvSpPr>
          <p:nvPr>
            <p:ph idx="1"/>
          </p:nvPr>
        </p:nvSpPr>
        <p:spPr/>
        <p:txBody>
          <a:bodyPr/>
          <a:lstStyle/>
          <a:p>
            <a:pPr marL="109728" lvl="0">
              <a:lnSpc>
                <a:spcPct val="100000"/>
              </a:lnSpc>
              <a:spcBef>
                <a:spcPts val="300"/>
              </a:spcBef>
              <a:buClr>
                <a:srgbClr val="D2DA7A"/>
              </a:buClr>
            </a:pPr>
            <a:r>
              <a:rPr lang="en-US" dirty="0">
                <a:solidFill>
                  <a:srgbClr val="464646"/>
                </a:solidFill>
              </a:rPr>
              <a:t>Vehicle License Fees</a:t>
            </a:r>
          </a:p>
          <a:p>
            <a:pPr marL="376238" lvl="2" indent="-342900">
              <a:lnSpc>
                <a:spcPct val="100000"/>
              </a:lnSpc>
              <a:spcBef>
                <a:spcPts val="300"/>
              </a:spcBef>
              <a:buClr>
                <a:srgbClr val="006E99"/>
              </a:buClr>
            </a:pPr>
            <a:r>
              <a:rPr lang="en-US" dirty="0">
                <a:solidFill>
                  <a:srgbClr val="006E99"/>
                </a:solidFill>
              </a:rPr>
              <a:t>TBD may impose a </a:t>
            </a:r>
            <a:r>
              <a:rPr lang="en-US" dirty="0" err="1">
                <a:solidFill>
                  <a:srgbClr val="006E99"/>
                </a:solidFill>
              </a:rPr>
              <a:t>nonvoted</a:t>
            </a:r>
            <a:r>
              <a:rPr lang="en-US" dirty="0">
                <a:solidFill>
                  <a:srgbClr val="006E99"/>
                </a:solidFill>
              </a:rPr>
              <a:t> vehicle license fee not to exceed $20 at any time (most common)</a:t>
            </a:r>
          </a:p>
          <a:p>
            <a:pPr marL="376238" lvl="2" indent="-342900">
              <a:lnSpc>
                <a:spcPct val="100000"/>
              </a:lnSpc>
              <a:spcBef>
                <a:spcPts val="300"/>
              </a:spcBef>
              <a:buClr>
                <a:srgbClr val="006E99"/>
              </a:buClr>
            </a:pPr>
            <a:r>
              <a:rPr lang="en-US" dirty="0" err="1">
                <a:solidFill>
                  <a:srgbClr val="006E99"/>
                </a:solidFill>
              </a:rPr>
              <a:t>Nonvoted</a:t>
            </a:r>
            <a:r>
              <a:rPr lang="en-US" dirty="0">
                <a:solidFill>
                  <a:srgbClr val="006E99"/>
                </a:solidFill>
              </a:rPr>
              <a:t> vehicle license fee may exceed $20 in the following scenarios:</a:t>
            </a:r>
          </a:p>
          <a:p>
            <a:pPr lvl="3">
              <a:buClr>
                <a:srgbClr val="8CC63F"/>
              </a:buClr>
            </a:pPr>
            <a:r>
              <a:rPr lang="en-US" dirty="0"/>
              <a:t>Up to $40, if a $20 fee has been in effect for at least 24 months</a:t>
            </a:r>
          </a:p>
          <a:p>
            <a:pPr lvl="3">
              <a:buClr>
                <a:srgbClr val="8CC63F"/>
              </a:buClr>
            </a:pPr>
            <a:r>
              <a:rPr lang="en-US" dirty="0"/>
              <a:t>Up to $50, if a $40 fee has been in effect for at least 24 months</a:t>
            </a:r>
          </a:p>
          <a:p>
            <a:pPr marL="376238" lvl="2" indent="-342900">
              <a:lnSpc>
                <a:spcPct val="100000"/>
              </a:lnSpc>
              <a:spcBef>
                <a:spcPts val="300"/>
              </a:spcBef>
              <a:buClr>
                <a:srgbClr val="006E99"/>
              </a:buClr>
            </a:pPr>
            <a:r>
              <a:rPr lang="en-US" dirty="0">
                <a:solidFill>
                  <a:srgbClr val="006E99"/>
                </a:solidFill>
              </a:rPr>
              <a:t>Vehicle license fees may exceed $50, but not more than $100, with simple majority voter approval</a:t>
            </a:r>
          </a:p>
          <a:p>
            <a:pPr lvl="3">
              <a:buClr>
                <a:srgbClr val="8CC63F"/>
              </a:buClr>
            </a:pPr>
            <a:r>
              <a:rPr lang="en-US" sz="2200" dirty="0">
                <a:solidFill>
                  <a:srgbClr val="006E99"/>
                </a:solidFill>
              </a:rPr>
              <a:t> </a:t>
            </a:r>
            <a:r>
              <a:rPr lang="en-US" dirty="0"/>
              <a:t>Only City of Seattle has successfully passed a voted vehicle license fee</a:t>
            </a:r>
          </a:p>
          <a:p>
            <a:pPr marL="376238" lvl="2" indent="-342900">
              <a:lnSpc>
                <a:spcPct val="100000"/>
              </a:lnSpc>
              <a:spcBef>
                <a:spcPts val="300"/>
              </a:spcBef>
              <a:buClr>
                <a:srgbClr val="006E99"/>
              </a:buClr>
            </a:pPr>
            <a:r>
              <a:rPr lang="en-US" dirty="0">
                <a:solidFill>
                  <a:srgbClr val="006E99"/>
                </a:solidFill>
              </a:rPr>
              <a:t>Revenue sharing for two or more TBDs that overlap; county TBDs</a:t>
            </a:r>
          </a:p>
          <a:p>
            <a:pPr marL="687388" lvl="3" indent="-142875">
              <a:lnSpc>
                <a:spcPct val="100000"/>
              </a:lnSpc>
              <a:spcBef>
                <a:spcPts val="300"/>
              </a:spcBef>
              <a:buClr>
                <a:schemeClr val="tx2"/>
              </a:buClr>
            </a:pPr>
            <a:endParaRPr lang="en-US" sz="2200" i="1" dirty="0"/>
          </a:p>
        </p:txBody>
      </p:sp>
    </p:spTree>
    <p:extLst>
      <p:ext uri="{BB962C8B-B14F-4D97-AF65-F5344CB8AC3E}">
        <p14:creationId xmlns:p14="http://schemas.microsoft.com/office/powerpoint/2010/main" val="4168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Benefit Districts</a:t>
            </a:r>
          </a:p>
        </p:txBody>
      </p:sp>
      <p:sp>
        <p:nvSpPr>
          <p:cNvPr id="3" name="Content Placeholder 2"/>
          <p:cNvSpPr>
            <a:spLocks noGrp="1"/>
          </p:cNvSpPr>
          <p:nvPr>
            <p:ph idx="1"/>
          </p:nvPr>
        </p:nvSpPr>
        <p:spPr>
          <a:xfrm>
            <a:off x="762000" y="1057276"/>
            <a:ext cx="10955338" cy="4656009"/>
          </a:xfrm>
        </p:spPr>
        <p:txBody>
          <a:bodyPr/>
          <a:lstStyle/>
          <a:p>
            <a:pPr marL="109728" lvl="0">
              <a:lnSpc>
                <a:spcPct val="100000"/>
              </a:lnSpc>
              <a:spcBef>
                <a:spcPts val="300"/>
              </a:spcBef>
              <a:buClr>
                <a:srgbClr val="D2DA7A"/>
              </a:buClr>
            </a:pPr>
            <a:r>
              <a:rPr lang="en-US" dirty="0">
                <a:solidFill>
                  <a:srgbClr val="464646"/>
                </a:solidFill>
              </a:rPr>
              <a:t>Sales Tax</a:t>
            </a:r>
          </a:p>
          <a:p>
            <a:pPr lvl="2"/>
            <a:r>
              <a:rPr lang="en-US" dirty="0">
                <a:solidFill>
                  <a:srgbClr val="006E99"/>
                </a:solidFill>
              </a:rPr>
              <a:t>ESSB 5974 (effective July 1, 2022) authorizes a sales tax of up to 0.3% (previously 0.2%) with simple majority voter approval for up to 10 years; can be renewed for additional 10 year periods with simple majority voter approval </a:t>
            </a:r>
            <a:r>
              <a:rPr lang="en-US" i="1" dirty="0">
                <a:solidFill>
                  <a:srgbClr val="006E99"/>
                </a:solidFill>
              </a:rPr>
              <a:t> </a:t>
            </a:r>
          </a:p>
          <a:p>
            <a:pPr lvl="3"/>
            <a:r>
              <a:rPr lang="en-US" sz="2200" dirty="0">
                <a:solidFill>
                  <a:srgbClr val="8CC63F"/>
                </a:solidFill>
              </a:rPr>
              <a:t>New, </a:t>
            </a:r>
            <a:r>
              <a:rPr lang="en-US" sz="2200" dirty="0" err="1">
                <a:solidFill>
                  <a:srgbClr val="8CC63F"/>
                </a:solidFill>
              </a:rPr>
              <a:t>nonvoted</a:t>
            </a:r>
            <a:r>
              <a:rPr lang="en-US" sz="2200" dirty="0">
                <a:solidFill>
                  <a:srgbClr val="8CC63F"/>
                </a:solidFill>
              </a:rPr>
              <a:t> component: TBDs with the same jurisdictional boundaries of the forming entity may impose up to 0.1% of the sales tax without voter approval for up to 10 years; can be renewed for additional 10 year periods without voter approval</a:t>
            </a:r>
          </a:p>
          <a:p>
            <a:pPr lvl="2"/>
            <a:r>
              <a:rPr lang="en-US" dirty="0">
                <a:solidFill>
                  <a:srgbClr val="006E99"/>
                </a:solidFill>
              </a:rPr>
              <a:t>Voter-approved sales tax initially imposed after July 1, 2010, may be imposed for a period exceeding 10 years if the money received is </a:t>
            </a:r>
            <a:r>
              <a:rPr lang="en-US" i="1" dirty="0">
                <a:solidFill>
                  <a:srgbClr val="006E99"/>
                </a:solidFill>
              </a:rPr>
              <a:t>dedicated</a:t>
            </a:r>
            <a:r>
              <a:rPr lang="en-US" dirty="0">
                <a:solidFill>
                  <a:srgbClr val="006E99"/>
                </a:solidFill>
              </a:rPr>
              <a:t> for the repayment of debt incurred in accordance with the requirements of chapter 36.73 RCW</a:t>
            </a:r>
          </a:p>
          <a:p>
            <a:pPr lvl="3"/>
            <a:r>
              <a:rPr lang="en-US" sz="2200" dirty="0">
                <a:solidFill>
                  <a:srgbClr val="8CC63F"/>
                </a:solidFill>
              </a:rPr>
              <a:t>Airway Heights – November 2022 successful ballot measure to increase the TBD sales and use tax from 0.2% to 0.3% for an additional 10 years</a:t>
            </a:r>
          </a:p>
          <a:p>
            <a:pPr lvl="3"/>
            <a:r>
              <a:rPr lang="en-US" sz="2200" dirty="0">
                <a:solidFill>
                  <a:srgbClr val="8CC63F"/>
                </a:solidFill>
              </a:rPr>
              <a:t>Battle Ground – imposed (without voter approval) a 0.1% sales and use tax for 10 years</a:t>
            </a:r>
          </a:p>
          <a:p>
            <a:pPr marL="298450" lvl="3" indent="0">
              <a:buNone/>
            </a:pPr>
            <a:endParaRPr lang="en-US" sz="2200" dirty="0"/>
          </a:p>
          <a:p>
            <a:pPr marL="176213" lvl="2" indent="-142875">
              <a:lnSpc>
                <a:spcPct val="100000"/>
              </a:lnSpc>
              <a:spcBef>
                <a:spcPts val="300"/>
              </a:spcBef>
              <a:buClr>
                <a:schemeClr val="tx2"/>
              </a:buClr>
            </a:pPr>
            <a:endParaRPr lang="en-US" dirty="0"/>
          </a:p>
        </p:txBody>
      </p:sp>
    </p:spTree>
    <p:extLst>
      <p:ext uri="{BB962C8B-B14F-4D97-AF65-F5344CB8AC3E}">
        <p14:creationId xmlns:p14="http://schemas.microsoft.com/office/powerpoint/2010/main" val="383436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Benefit Districts</a:t>
            </a:r>
          </a:p>
        </p:txBody>
      </p:sp>
      <p:sp>
        <p:nvSpPr>
          <p:cNvPr id="3" name="Content Placeholder 2"/>
          <p:cNvSpPr>
            <a:spLocks noGrp="1"/>
          </p:cNvSpPr>
          <p:nvPr>
            <p:ph idx="1"/>
          </p:nvPr>
        </p:nvSpPr>
        <p:spPr/>
        <p:txBody>
          <a:bodyPr/>
          <a:lstStyle/>
          <a:p>
            <a:pPr marL="109728" lvl="0">
              <a:lnSpc>
                <a:spcPct val="100000"/>
              </a:lnSpc>
              <a:spcBef>
                <a:spcPts val="300"/>
              </a:spcBef>
              <a:buClr>
                <a:srgbClr val="D2DA7A"/>
              </a:buClr>
            </a:pPr>
            <a:r>
              <a:rPr lang="en-US" dirty="0">
                <a:solidFill>
                  <a:srgbClr val="464646"/>
                </a:solidFill>
              </a:rPr>
              <a:t>Other Revenue Authority</a:t>
            </a:r>
          </a:p>
          <a:p>
            <a:pPr marL="376238" lvl="2" indent="-342900">
              <a:lnSpc>
                <a:spcPct val="100000"/>
              </a:lnSpc>
              <a:spcBef>
                <a:spcPts val="300"/>
              </a:spcBef>
              <a:buClr>
                <a:srgbClr val="006E99"/>
              </a:buClr>
            </a:pPr>
            <a:r>
              <a:rPr lang="en-US" dirty="0">
                <a:solidFill>
                  <a:srgbClr val="006E99"/>
                </a:solidFill>
              </a:rPr>
              <a:t>Impact fees</a:t>
            </a:r>
          </a:p>
          <a:p>
            <a:pPr lvl="3">
              <a:buClr>
                <a:srgbClr val="8CC63F"/>
              </a:buClr>
            </a:pPr>
            <a:r>
              <a:rPr lang="en-US" sz="2200" dirty="0">
                <a:solidFill>
                  <a:srgbClr val="8CC63F"/>
                </a:solidFill>
              </a:rPr>
              <a:t>On commercial and industrial development</a:t>
            </a:r>
          </a:p>
          <a:p>
            <a:pPr marL="376238" lvl="2" indent="-342900">
              <a:lnSpc>
                <a:spcPct val="100000"/>
              </a:lnSpc>
              <a:spcBef>
                <a:spcPts val="300"/>
              </a:spcBef>
              <a:buClr>
                <a:srgbClr val="006E99"/>
              </a:buClr>
            </a:pPr>
            <a:r>
              <a:rPr lang="en-US" dirty="0">
                <a:solidFill>
                  <a:srgbClr val="006E99"/>
                </a:solidFill>
              </a:rPr>
              <a:t>Vehicle tolls </a:t>
            </a:r>
          </a:p>
          <a:p>
            <a:pPr marL="376238" lvl="2" indent="-342900">
              <a:lnSpc>
                <a:spcPct val="100000"/>
              </a:lnSpc>
              <a:spcBef>
                <a:spcPts val="300"/>
              </a:spcBef>
              <a:buClr>
                <a:srgbClr val="006E99"/>
              </a:buClr>
            </a:pPr>
            <a:r>
              <a:rPr lang="en-US" dirty="0">
                <a:solidFill>
                  <a:srgbClr val="006E99"/>
                </a:solidFill>
              </a:rPr>
              <a:t>Voted and </a:t>
            </a:r>
            <a:r>
              <a:rPr lang="en-US" dirty="0" err="1">
                <a:solidFill>
                  <a:srgbClr val="006E99"/>
                </a:solidFill>
              </a:rPr>
              <a:t>nonvoted</a:t>
            </a:r>
            <a:r>
              <a:rPr lang="en-US" dirty="0">
                <a:solidFill>
                  <a:srgbClr val="006E99"/>
                </a:solidFill>
              </a:rPr>
              <a:t> general obligation bonds</a:t>
            </a:r>
          </a:p>
          <a:p>
            <a:pPr marL="376238" lvl="2" indent="-342900">
              <a:lnSpc>
                <a:spcPct val="100000"/>
              </a:lnSpc>
              <a:spcBef>
                <a:spcPts val="300"/>
              </a:spcBef>
              <a:buClr>
                <a:srgbClr val="006E99"/>
              </a:buClr>
            </a:pPr>
            <a:r>
              <a:rPr lang="en-US" dirty="0">
                <a:solidFill>
                  <a:srgbClr val="006E99"/>
                </a:solidFill>
              </a:rPr>
              <a:t>Voter approved excess property taxes (one year maximum term)</a:t>
            </a:r>
          </a:p>
          <a:p>
            <a:pPr marL="376238" lvl="2" indent="-342900">
              <a:lnSpc>
                <a:spcPct val="100000"/>
              </a:lnSpc>
              <a:spcBef>
                <a:spcPts val="300"/>
              </a:spcBef>
              <a:buClr>
                <a:srgbClr val="006E99"/>
              </a:buClr>
            </a:pPr>
            <a:r>
              <a:rPr lang="en-US" dirty="0">
                <a:solidFill>
                  <a:srgbClr val="006E99"/>
                </a:solidFill>
              </a:rPr>
              <a:t>Local improvement districts</a:t>
            </a:r>
          </a:p>
          <a:p>
            <a:endParaRPr lang="en-US" dirty="0"/>
          </a:p>
        </p:txBody>
      </p:sp>
    </p:spTree>
    <p:extLst>
      <p:ext uri="{BB962C8B-B14F-4D97-AF65-F5344CB8AC3E}">
        <p14:creationId xmlns:p14="http://schemas.microsoft.com/office/powerpoint/2010/main" val="150263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Considerations</a:t>
            </a:r>
          </a:p>
        </p:txBody>
      </p:sp>
      <p:sp>
        <p:nvSpPr>
          <p:cNvPr id="3" name="Content Placeholder 2"/>
          <p:cNvSpPr>
            <a:spLocks noGrp="1"/>
          </p:cNvSpPr>
          <p:nvPr>
            <p:ph idx="1"/>
          </p:nvPr>
        </p:nvSpPr>
        <p:spPr/>
        <p:txBody>
          <a:bodyPr/>
          <a:lstStyle/>
          <a:p>
            <a:r>
              <a:rPr lang="en-US" sz="2000" b="0" dirty="0"/>
              <a:t>Washington local governments rely more and more on excise taxes and user charges, as property tax revenues have been constrained by the 101% limitation.  As levy rates decline, the constitutional 1% limit and the statutory $5.90 limits are less relevant.  More “room” under these limits on levy rates has allowed the Legislature to add new junior taxing districts, and new “special” regular property taxes that are outside the $5.90 statutory limit. Legislature also has added new special sales taxes.</a:t>
            </a:r>
          </a:p>
          <a:p>
            <a:pPr marL="457200" indent="-457200">
              <a:buFont typeface="Arial" panose="020B0604020202020204" pitchFamily="34" charset="0"/>
              <a:buChar char="•"/>
            </a:pPr>
            <a:r>
              <a:rPr lang="en-US" sz="2000" b="0" dirty="0">
                <a:solidFill>
                  <a:schemeClr val="accent3"/>
                </a:solidFill>
              </a:rPr>
              <a:t>Property taxes as declining share of local government budgets</a:t>
            </a:r>
          </a:p>
          <a:p>
            <a:pPr marL="457200" indent="-457200">
              <a:buFont typeface="Arial" panose="020B0604020202020204" pitchFamily="34" charset="0"/>
              <a:buChar char="•"/>
            </a:pPr>
            <a:r>
              <a:rPr lang="en-US" sz="2000" b="0" dirty="0">
                <a:solidFill>
                  <a:schemeClr val="accent3"/>
                </a:solidFill>
              </a:rPr>
              <a:t>Increased reliance on excise taxes, particularly sales taxes, and user charges</a:t>
            </a:r>
          </a:p>
          <a:p>
            <a:pPr marL="457200" indent="-457200">
              <a:buFont typeface="Arial" panose="020B0604020202020204" pitchFamily="34" charset="0"/>
              <a:buChar char="•"/>
            </a:pPr>
            <a:r>
              <a:rPr lang="en-US" sz="2000" b="0" dirty="0">
                <a:solidFill>
                  <a:schemeClr val="accent3"/>
                </a:solidFill>
              </a:rPr>
              <a:t>Increased reliance on special districts</a:t>
            </a:r>
          </a:p>
          <a:p>
            <a:pPr marL="457200" indent="-457200">
              <a:buFont typeface="Arial" panose="020B0604020202020204" pitchFamily="34" charset="0"/>
              <a:buChar char="•"/>
            </a:pPr>
            <a:r>
              <a:rPr lang="en-US" sz="2000" b="0" dirty="0">
                <a:solidFill>
                  <a:schemeClr val="accent3"/>
                </a:solidFill>
              </a:rPr>
              <a:t>Implications for local government</a:t>
            </a:r>
          </a:p>
        </p:txBody>
      </p:sp>
      <p:sp>
        <p:nvSpPr>
          <p:cNvPr id="4" name="Slide Number Placeholder 3"/>
          <p:cNvSpPr>
            <a:spLocks noGrp="1"/>
          </p:cNvSpPr>
          <p:nvPr>
            <p:ph type="sldNum" sz="quarter" idx="12"/>
          </p:nvPr>
        </p:nvSpPr>
        <p:spPr/>
        <p:txBody>
          <a:bodyPr/>
          <a:lstStyle/>
          <a:p>
            <a:fld id="{13E832A9-06FC-46C7-8616-F00A64A610D6}" type="slidenum">
              <a:rPr lang="en-US" smtClean="0"/>
              <a:t>4</a:t>
            </a:fld>
            <a:endParaRPr lang="en-US" dirty="0"/>
          </a:p>
        </p:txBody>
      </p:sp>
    </p:spTree>
    <p:extLst>
      <p:ext uri="{BB962C8B-B14F-4D97-AF65-F5344CB8AC3E}">
        <p14:creationId xmlns:p14="http://schemas.microsoft.com/office/powerpoint/2010/main" val="294758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Metropolitan Park Districts</a:t>
            </a:r>
          </a:p>
        </p:txBody>
      </p:sp>
      <p:sp>
        <p:nvSpPr>
          <p:cNvPr id="3" name="Content Placeholder 2"/>
          <p:cNvSpPr>
            <a:spLocks noGrp="1"/>
          </p:cNvSpPr>
          <p:nvPr>
            <p:ph idx="1"/>
          </p:nvPr>
        </p:nvSpPr>
        <p:spPr>
          <a:noFill/>
          <a:ln>
            <a:noFill/>
          </a:ln>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lvl="0"/>
            <a:r>
              <a:rPr lang="en-US" dirty="0">
                <a:solidFill>
                  <a:schemeClr val="tx2"/>
                </a:solidFill>
              </a:rPr>
              <a:t>Formed with voter approval</a:t>
            </a:r>
          </a:p>
          <a:p>
            <a:pPr lvl="3"/>
            <a:r>
              <a:rPr lang="en-US" sz="2200" dirty="0">
                <a:solidFill>
                  <a:schemeClr val="accent3"/>
                </a:solidFill>
              </a:rPr>
              <a:t>Simple majority</a:t>
            </a:r>
          </a:p>
          <a:p>
            <a:pPr lvl="0"/>
            <a:r>
              <a:rPr lang="en-US" dirty="0">
                <a:solidFill>
                  <a:schemeClr val="tx2"/>
                </a:solidFill>
              </a:rPr>
              <a:t>Ballot requirements</a:t>
            </a:r>
          </a:p>
          <a:p>
            <a:pPr lvl="3"/>
            <a:r>
              <a:rPr lang="en-US" sz="2200" dirty="0">
                <a:solidFill>
                  <a:schemeClr val="accent3"/>
                </a:solidFill>
              </a:rPr>
              <a:t>Approve or disapprove formation of MPD</a:t>
            </a:r>
          </a:p>
          <a:p>
            <a:pPr lvl="3"/>
            <a:r>
              <a:rPr lang="en-US" sz="2200" dirty="0">
                <a:solidFill>
                  <a:schemeClr val="accent3"/>
                </a:solidFill>
              </a:rPr>
              <a:t>Choose and describe the composition of the initial board of commissioners </a:t>
            </a:r>
          </a:p>
          <a:p>
            <a:pPr lvl="3"/>
            <a:r>
              <a:rPr lang="en-US" sz="2200" dirty="0">
                <a:solidFill>
                  <a:schemeClr val="accent3"/>
                </a:solidFill>
              </a:rPr>
              <a:t>Choose a name for the district</a:t>
            </a:r>
          </a:p>
          <a:p>
            <a:pPr lvl="3"/>
            <a:r>
              <a:rPr lang="en-US" sz="2200" dirty="0">
                <a:solidFill>
                  <a:schemeClr val="accent3"/>
                </a:solidFill>
              </a:rPr>
              <a:t>Ballot measure may approve both formation of MPD and initial levy</a:t>
            </a:r>
          </a:p>
          <a:p>
            <a:r>
              <a:rPr lang="en-US" dirty="0">
                <a:solidFill>
                  <a:schemeClr val="tx2"/>
                </a:solidFill>
              </a:rPr>
              <a:t>Commissioners </a:t>
            </a:r>
          </a:p>
          <a:p>
            <a:pPr lvl="3"/>
            <a:r>
              <a:rPr lang="en-US" sz="2200" dirty="0">
                <a:solidFill>
                  <a:schemeClr val="accent3"/>
                </a:solidFill>
              </a:rPr>
              <a:t>Initially selected at formation election</a:t>
            </a:r>
          </a:p>
          <a:p>
            <a:pPr lvl="4">
              <a:lnSpc>
                <a:spcPct val="110000"/>
              </a:lnSpc>
            </a:pPr>
            <a:r>
              <a:rPr lang="en-US" sz="2100" dirty="0">
                <a:solidFill>
                  <a:schemeClr val="accent1"/>
                </a:solidFill>
              </a:rPr>
              <a:t>An MPD entirely within one city can have a board composed of ex officio members of the governing body of the city </a:t>
            </a:r>
          </a:p>
          <a:p>
            <a:pPr lvl="4">
              <a:lnSpc>
                <a:spcPct val="110000"/>
              </a:lnSpc>
            </a:pPr>
            <a:r>
              <a:rPr lang="en-US" sz="2100" dirty="0">
                <a:solidFill>
                  <a:schemeClr val="accent1"/>
                </a:solidFill>
              </a:rPr>
              <a:t>A multijurisdictional MPD board can be composed of ex officio members of the city/county legislative authority</a:t>
            </a:r>
          </a:p>
          <a:p>
            <a:pPr lvl="4">
              <a:lnSpc>
                <a:spcPct val="110000"/>
              </a:lnSpc>
            </a:pPr>
            <a:r>
              <a:rPr lang="en-US" sz="2100" dirty="0">
                <a:solidFill>
                  <a:schemeClr val="accent1"/>
                </a:solidFill>
              </a:rPr>
              <a:t>Specifics set by </a:t>
            </a:r>
            <a:r>
              <a:rPr lang="en-US" sz="2100" dirty="0" err="1">
                <a:solidFill>
                  <a:schemeClr val="accent1"/>
                </a:solidFill>
              </a:rPr>
              <a:t>interlocal</a:t>
            </a:r>
            <a:r>
              <a:rPr lang="en-US" sz="2100" dirty="0">
                <a:solidFill>
                  <a:schemeClr val="accent1"/>
                </a:solidFill>
              </a:rPr>
              <a:t> agreement</a:t>
            </a:r>
          </a:p>
          <a:p>
            <a:pPr lvl="2"/>
            <a:endParaRPr lang="en-US" sz="2600" dirty="0">
              <a:solidFill>
                <a:schemeClr val="accent3"/>
              </a:solidFill>
            </a:endParaRPr>
          </a:p>
          <a:p>
            <a:endParaRPr lang="en-US" dirty="0"/>
          </a:p>
        </p:txBody>
      </p:sp>
    </p:spTree>
    <p:extLst>
      <p:ext uri="{BB962C8B-B14F-4D97-AF65-F5344CB8AC3E}">
        <p14:creationId xmlns:p14="http://schemas.microsoft.com/office/powerpoint/2010/main" val="24005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MPD Revenue Sources</a:t>
            </a:r>
          </a:p>
        </p:txBody>
      </p:sp>
      <p:sp>
        <p:nvSpPr>
          <p:cNvPr id="3" name="Content Placeholder 2"/>
          <p:cNvSpPr>
            <a:spLocks noGrp="1"/>
          </p:cNvSpPr>
          <p:nvPr>
            <p:ph idx="1"/>
          </p:nvPr>
        </p:nvSpPr>
        <p:spPr>
          <a:noFill/>
          <a:ln>
            <a:noFill/>
          </a:ln>
        </p:spPr>
        <p:style>
          <a:lnRef idx="2">
            <a:schemeClr val="accent3"/>
          </a:lnRef>
          <a:fillRef idx="1">
            <a:schemeClr val="lt1"/>
          </a:fillRef>
          <a:effectRef idx="0">
            <a:schemeClr val="accent3"/>
          </a:effectRef>
          <a:fontRef idx="minor">
            <a:schemeClr val="dk1"/>
          </a:fontRef>
        </p:style>
        <p:txBody>
          <a:bodyPr>
            <a:normAutofit/>
          </a:bodyPr>
          <a:lstStyle/>
          <a:p>
            <a:pPr>
              <a:lnSpc>
                <a:spcPct val="80000"/>
              </a:lnSpc>
            </a:pPr>
            <a:r>
              <a:rPr lang="en-US" sz="2000" dirty="0">
                <a:solidFill>
                  <a:schemeClr val="tx2"/>
                </a:solidFill>
              </a:rPr>
              <a:t>Operating revenues</a:t>
            </a:r>
          </a:p>
          <a:p>
            <a:pPr lvl="2">
              <a:lnSpc>
                <a:spcPct val="80000"/>
              </a:lnSpc>
            </a:pPr>
            <a:r>
              <a:rPr lang="en-US" sz="2000" dirty="0">
                <a:solidFill>
                  <a:schemeClr val="accent3"/>
                </a:solidFill>
              </a:rPr>
              <a:t>User fees, lease/rental/concession revenues</a:t>
            </a:r>
          </a:p>
          <a:p>
            <a:pPr lvl="0">
              <a:lnSpc>
                <a:spcPct val="80000"/>
              </a:lnSpc>
            </a:pPr>
            <a:r>
              <a:rPr lang="en-US" sz="2000" dirty="0">
                <a:solidFill>
                  <a:schemeClr val="tx2"/>
                </a:solidFill>
              </a:rPr>
              <a:t>Property taxes</a:t>
            </a:r>
          </a:p>
          <a:p>
            <a:pPr lvl="2">
              <a:lnSpc>
                <a:spcPct val="80000"/>
              </a:lnSpc>
            </a:pPr>
            <a:r>
              <a:rPr lang="en-US" sz="2000" dirty="0" err="1">
                <a:solidFill>
                  <a:schemeClr val="accent3"/>
                </a:solidFill>
              </a:rPr>
              <a:t>Nonvoted</a:t>
            </a:r>
            <a:r>
              <a:rPr lang="en-US" sz="2000" dirty="0">
                <a:solidFill>
                  <a:schemeClr val="accent3"/>
                </a:solidFill>
              </a:rPr>
              <a:t> property tax</a:t>
            </a:r>
          </a:p>
          <a:p>
            <a:pPr lvl="3">
              <a:lnSpc>
                <a:spcPct val="70000"/>
              </a:lnSpc>
            </a:pPr>
            <a:r>
              <a:rPr lang="en-US" dirty="0">
                <a:solidFill>
                  <a:schemeClr val="accent1"/>
                </a:solidFill>
              </a:rPr>
              <a:t>0.75/$1,000 of AV levy consisting of</a:t>
            </a:r>
          </a:p>
          <a:p>
            <a:pPr lvl="3">
              <a:lnSpc>
                <a:spcPct val="70000"/>
              </a:lnSpc>
            </a:pPr>
            <a:r>
              <a:rPr lang="en-US" dirty="0">
                <a:solidFill>
                  <a:schemeClr val="accent1"/>
                </a:solidFill>
              </a:rPr>
              <a:t>$0.50/$1,000 of AV</a:t>
            </a:r>
          </a:p>
          <a:p>
            <a:pPr lvl="3">
              <a:lnSpc>
                <a:spcPct val="70000"/>
              </a:lnSpc>
            </a:pPr>
            <a:r>
              <a:rPr lang="en-US" dirty="0">
                <a:solidFill>
                  <a:schemeClr val="accent1"/>
                </a:solidFill>
              </a:rPr>
              <a:t>plus an additional $0.25/$1,000 of AV</a:t>
            </a:r>
          </a:p>
          <a:p>
            <a:pPr lvl="2">
              <a:lnSpc>
                <a:spcPct val="70000"/>
              </a:lnSpc>
            </a:pPr>
            <a:r>
              <a:rPr lang="en-US" sz="2000" dirty="0">
                <a:solidFill>
                  <a:schemeClr val="accent3"/>
                </a:solidFill>
              </a:rPr>
              <a:t>Voted </a:t>
            </a:r>
          </a:p>
          <a:p>
            <a:pPr lvl="3">
              <a:lnSpc>
                <a:spcPct val="70000"/>
              </a:lnSpc>
            </a:pPr>
            <a:r>
              <a:rPr lang="en-US" dirty="0">
                <a:solidFill>
                  <a:schemeClr val="accent1"/>
                </a:solidFill>
              </a:rPr>
              <a:t>capital levies </a:t>
            </a:r>
          </a:p>
          <a:p>
            <a:pPr lvl="3">
              <a:lnSpc>
                <a:spcPct val="70000"/>
              </a:lnSpc>
            </a:pPr>
            <a:r>
              <a:rPr lang="en-US" dirty="0">
                <a:solidFill>
                  <a:schemeClr val="accent1"/>
                </a:solidFill>
              </a:rPr>
              <a:t>one year (“O&amp;M”) levies</a:t>
            </a:r>
          </a:p>
          <a:p>
            <a:pPr lvl="0">
              <a:lnSpc>
                <a:spcPct val="80000"/>
              </a:lnSpc>
            </a:pPr>
            <a:r>
              <a:rPr lang="en-US" sz="2000" dirty="0">
                <a:solidFill>
                  <a:schemeClr val="tx2"/>
                </a:solidFill>
              </a:rPr>
              <a:t>Special benefit assessments </a:t>
            </a:r>
          </a:p>
          <a:p>
            <a:endParaRPr lang="en-US" sz="2000" dirty="0">
              <a:solidFill>
                <a:schemeClr val="accent3"/>
              </a:solidFill>
            </a:endParaRPr>
          </a:p>
        </p:txBody>
      </p:sp>
    </p:spTree>
    <p:extLst>
      <p:ext uri="{BB962C8B-B14F-4D97-AF65-F5344CB8AC3E}">
        <p14:creationId xmlns:p14="http://schemas.microsoft.com/office/powerpoint/2010/main" val="465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309497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9695" y="2105062"/>
            <a:ext cx="5334000" cy="563324"/>
          </a:xfrm>
        </p:spPr>
        <p:txBody>
          <a:bodyPr/>
          <a:lstStyle/>
          <a:p>
            <a:r>
              <a:rPr lang="en-US" b="1" dirty="0"/>
              <a:t>Contact Information</a:t>
            </a:r>
          </a:p>
        </p:txBody>
      </p:sp>
      <p:sp>
        <p:nvSpPr>
          <p:cNvPr id="4" name="TextBox 3"/>
          <p:cNvSpPr txBox="1"/>
          <p:nvPr/>
        </p:nvSpPr>
        <p:spPr>
          <a:xfrm>
            <a:off x="6657309" y="2105062"/>
            <a:ext cx="5085804" cy="28607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Stacey Lewis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206.245.1714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hlinkClick r:id="rId2"/>
              </a:rPr>
              <a:t>stacey.lewis@pacificalawgroup.com</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a:rPr>
              <a:t>Toni 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a:rPr>
              <a:t>City of Bothell</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8863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Profile</a:t>
            </a:r>
          </a:p>
        </p:txBody>
      </p:sp>
      <p:pic>
        <p:nvPicPr>
          <p:cNvPr id="4" name="Picture 3"/>
          <p:cNvPicPr>
            <a:picLocks noChangeAspect="1"/>
          </p:cNvPicPr>
          <p:nvPr/>
        </p:nvPicPr>
        <p:blipFill>
          <a:blip r:embed="rId2"/>
          <a:stretch>
            <a:fillRect/>
          </a:stretch>
        </p:blipFill>
        <p:spPr>
          <a:xfrm>
            <a:off x="3491346" y="128588"/>
            <a:ext cx="7737499" cy="6582648"/>
          </a:xfrm>
          <a:prstGeom prst="rect">
            <a:avLst/>
          </a:prstGeom>
        </p:spPr>
      </p:pic>
    </p:spTree>
    <p:extLst>
      <p:ext uri="{BB962C8B-B14F-4D97-AF65-F5344CB8AC3E}">
        <p14:creationId xmlns:p14="http://schemas.microsoft.com/office/powerpoint/2010/main" val="32144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Washington State and Local Revenue Profile</a:t>
            </a:r>
          </a:p>
        </p:txBody>
      </p:sp>
      <p:pic>
        <p:nvPicPr>
          <p:cNvPr id="4" name="Picture 3"/>
          <p:cNvPicPr>
            <a:picLocks noChangeAspect="1"/>
          </p:cNvPicPr>
          <p:nvPr/>
        </p:nvPicPr>
        <p:blipFill>
          <a:blip r:embed="rId2"/>
          <a:stretch>
            <a:fillRect/>
          </a:stretch>
        </p:blipFill>
        <p:spPr>
          <a:xfrm>
            <a:off x="2286363" y="1057276"/>
            <a:ext cx="9430975" cy="5504280"/>
          </a:xfrm>
          <a:prstGeom prst="rect">
            <a:avLst/>
          </a:prstGeom>
        </p:spPr>
      </p:pic>
    </p:spTree>
    <p:extLst>
      <p:ext uri="{BB962C8B-B14F-4D97-AF65-F5344CB8AC3E}">
        <p14:creationId xmlns:p14="http://schemas.microsoft.com/office/powerpoint/2010/main" val="307238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resilient revenues</a:t>
            </a:r>
          </a:p>
        </p:txBody>
      </p:sp>
      <p:sp>
        <p:nvSpPr>
          <p:cNvPr id="3" name="Content Placeholder 2"/>
          <p:cNvSpPr>
            <a:spLocks noGrp="1"/>
          </p:cNvSpPr>
          <p:nvPr>
            <p:ph idx="1"/>
          </p:nvPr>
        </p:nvSpPr>
        <p:spPr/>
        <p:txBody>
          <a:bodyPr/>
          <a:lstStyle/>
          <a:p>
            <a:r>
              <a:rPr lang="en-US" dirty="0"/>
              <a:t>Components of a diverse set of revenue options. </a:t>
            </a:r>
            <a:r>
              <a:rPr lang="en-US" b="0" dirty="0"/>
              <a:t>Property taxes, excise taxes and other revenue sources perform differently in different economic conditions. </a:t>
            </a:r>
          </a:p>
          <a:p>
            <a:pPr lvl="2"/>
            <a:r>
              <a:rPr lang="en-US" dirty="0"/>
              <a:t>Three legged stool</a:t>
            </a:r>
          </a:p>
          <a:p>
            <a:pPr lvl="3"/>
            <a:r>
              <a:rPr lang="en-US" dirty="0"/>
              <a:t>Property taxes</a:t>
            </a:r>
          </a:p>
          <a:p>
            <a:pPr lvl="3"/>
            <a:r>
              <a:rPr lang="en-US" dirty="0"/>
              <a:t>Excise taxes</a:t>
            </a:r>
          </a:p>
          <a:p>
            <a:pPr lvl="3"/>
            <a:r>
              <a:rPr lang="en-US" dirty="0"/>
              <a:t>User fees and charges</a:t>
            </a:r>
          </a:p>
          <a:p>
            <a:pPr lvl="2"/>
            <a:endParaRPr lang="en-US" b="0" dirty="0"/>
          </a:p>
        </p:txBody>
      </p:sp>
    </p:spTree>
    <p:extLst>
      <p:ext uri="{BB962C8B-B14F-4D97-AF65-F5344CB8AC3E}">
        <p14:creationId xmlns:p14="http://schemas.microsoft.com/office/powerpoint/2010/main" val="21807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differing experiences</a:t>
            </a:r>
          </a:p>
        </p:txBody>
      </p:sp>
      <p:sp>
        <p:nvSpPr>
          <p:cNvPr id="3" name="Content Placeholder 2"/>
          <p:cNvSpPr>
            <a:spLocks noGrp="1"/>
          </p:cNvSpPr>
          <p:nvPr>
            <p:ph idx="1"/>
          </p:nvPr>
        </p:nvSpPr>
        <p:spPr>
          <a:xfrm>
            <a:off x="914400" y="1318161"/>
            <a:ext cx="10367158" cy="4144487"/>
          </a:xfrm>
        </p:spPr>
        <p:txBody>
          <a:bodyPr/>
          <a:lstStyle/>
          <a:p>
            <a:r>
              <a:rPr lang="en-US" dirty="0">
                <a:solidFill>
                  <a:srgbClr val="464646"/>
                </a:solidFill>
              </a:rPr>
              <a:t>Differences in tax reliance </a:t>
            </a:r>
          </a:p>
          <a:p>
            <a:pPr lvl="1"/>
            <a:r>
              <a:rPr lang="en-US" dirty="0"/>
              <a:t>Although the general trend is towards increased reliance on excise taxes, Washington counties and cities differ in terms of dependence on sales versus property tax revenues. </a:t>
            </a:r>
          </a:p>
          <a:p>
            <a:pPr lvl="1"/>
            <a:endParaRPr lang="en-US" dirty="0"/>
          </a:p>
          <a:p>
            <a:pPr lvl="2"/>
            <a:r>
              <a:rPr lang="en-US" dirty="0">
                <a:hlinkClick r:id="rId3"/>
              </a:rPr>
              <a:t>https://public.tableau.com/profile/mrsc#!/vizhome/SalesandPropertyTaxDependence_0/Dashboard1</a:t>
            </a:r>
            <a:endParaRPr lang="en-US" dirty="0"/>
          </a:p>
          <a:p>
            <a:pPr lvl="3"/>
            <a:r>
              <a:rPr lang="en-US" dirty="0"/>
              <a:t>MRSC </a:t>
            </a:r>
            <a:r>
              <a:rPr lang="en-US" dirty="0">
                <a:solidFill>
                  <a:srgbClr val="8CC63F"/>
                </a:solidFill>
              </a:rPr>
              <a:t>mapping tool showing </a:t>
            </a:r>
            <a:r>
              <a:rPr lang="en-US" dirty="0"/>
              <a:t>each city’s relative reliance on sales or property taxes</a:t>
            </a:r>
          </a:p>
          <a:p>
            <a:pPr lvl="3"/>
            <a:r>
              <a:rPr lang="en-US" u="sng" dirty="0"/>
              <a:t>Significant</a:t>
            </a:r>
            <a:r>
              <a:rPr lang="en-US" dirty="0"/>
              <a:t> variation from city to city</a:t>
            </a:r>
          </a:p>
          <a:p>
            <a:pPr marL="82296">
              <a:lnSpc>
                <a:spcPct val="100000"/>
              </a:lnSpc>
              <a:spcBef>
                <a:spcPts val="300"/>
              </a:spcBef>
              <a:buClr>
                <a:srgbClr val="0F6FC6"/>
              </a:buClr>
              <a:buSzPct val="68000"/>
            </a:pPr>
            <a:endParaRPr lang="en-US" sz="1800" b="0" i="1" dirty="0"/>
          </a:p>
          <a:p>
            <a:pPr marL="82296">
              <a:lnSpc>
                <a:spcPct val="100000"/>
              </a:lnSpc>
              <a:spcBef>
                <a:spcPts val="300"/>
              </a:spcBef>
              <a:buClr>
                <a:srgbClr val="0F6FC6"/>
              </a:buClr>
              <a:buSzPct val="68000"/>
            </a:pPr>
            <a:endParaRPr lang="en-US" sz="1800" b="0" i="1" dirty="0"/>
          </a:p>
          <a:p>
            <a:endParaRPr lang="en-US" b="0" dirty="0"/>
          </a:p>
        </p:txBody>
      </p:sp>
      <p:sp>
        <p:nvSpPr>
          <p:cNvPr id="4" name="Slide Number Placeholder 3"/>
          <p:cNvSpPr>
            <a:spLocks noGrp="1"/>
          </p:cNvSpPr>
          <p:nvPr>
            <p:ph type="sldNum" sz="quarter" idx="12"/>
          </p:nvPr>
        </p:nvSpPr>
        <p:spPr/>
        <p:txBody>
          <a:bodyPr/>
          <a:lstStyle/>
          <a:p>
            <a:fld id="{13E832A9-06FC-46C7-8616-F00A64A610D6}" type="slidenum">
              <a:rPr lang="en-US" smtClean="0"/>
              <a:t>8</a:t>
            </a:fld>
            <a:endParaRPr lang="en-US" dirty="0"/>
          </a:p>
        </p:txBody>
      </p:sp>
    </p:spTree>
    <p:extLst>
      <p:ext uri="{BB962C8B-B14F-4D97-AF65-F5344CB8AC3E}">
        <p14:creationId xmlns:p14="http://schemas.microsoft.com/office/powerpoint/2010/main" val="306839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reliance</a:t>
            </a:r>
          </a:p>
        </p:txBody>
      </p:sp>
      <p:sp>
        <p:nvSpPr>
          <p:cNvPr id="4" name="Slide Number Placeholder 3"/>
          <p:cNvSpPr>
            <a:spLocks noGrp="1"/>
          </p:cNvSpPr>
          <p:nvPr>
            <p:ph type="sldNum" sz="quarter" idx="12"/>
          </p:nvPr>
        </p:nvSpPr>
        <p:spPr/>
        <p:txBody>
          <a:bodyPr/>
          <a:lstStyle/>
          <a:p>
            <a:fld id="{13E832A9-06FC-46C7-8616-F00A64A610D6}" type="slidenum">
              <a:rPr lang="en-US" smtClean="0"/>
              <a:t>9</a:t>
            </a:fld>
            <a:endParaRPr lang="en-US" dirty="0"/>
          </a:p>
        </p:txBody>
      </p:sp>
      <p:sp>
        <p:nvSpPr>
          <p:cNvPr id="6" name="TextBox 5"/>
          <p:cNvSpPr txBox="1"/>
          <p:nvPr/>
        </p:nvSpPr>
        <p:spPr>
          <a:xfrm>
            <a:off x="762000" y="1505018"/>
            <a:ext cx="2357609" cy="4340646"/>
          </a:xfrm>
          <a:prstGeom prst="rect">
            <a:avLst/>
          </a:prstGeom>
          <a:noFill/>
        </p:spPr>
        <p:txBody>
          <a:bodyPr wrap="square" lIns="0" tIns="0" rIns="0" bIns="0" rtlCol="0">
            <a:noAutofit/>
          </a:bodyPr>
          <a:lstStyle/>
          <a:p>
            <a:r>
              <a:rPr lang="en-US" sz="1100" dirty="0">
                <a:solidFill>
                  <a:schemeClr val="tx2"/>
                </a:solidFill>
                <a:cs typeface="Times New Roman" panose="02020603050405020304" pitchFamily="18" charset="0"/>
              </a:rPr>
              <a:t>MRSC Resources</a:t>
            </a:r>
          </a:p>
          <a:p>
            <a:endParaRPr lang="en-US" sz="1100" b="1" dirty="0">
              <a:solidFill>
                <a:schemeClr val="tx2"/>
              </a:solidFill>
              <a:cs typeface="Times New Roman" panose="02020603050405020304" pitchFamily="18" charset="0"/>
            </a:endParaRPr>
          </a:p>
          <a:p>
            <a:r>
              <a:rPr lang="en-US" sz="1100" b="1" dirty="0">
                <a:solidFill>
                  <a:schemeClr val="tx2"/>
                </a:solidFill>
                <a:cs typeface="Times New Roman" panose="02020603050405020304" pitchFamily="18" charset="0"/>
              </a:rPr>
              <a:t>Examples:</a:t>
            </a:r>
          </a:p>
          <a:p>
            <a:endParaRPr lang="en-US" sz="1100" dirty="0">
              <a:solidFill>
                <a:schemeClr val="tx2"/>
              </a:solidFill>
              <a:cs typeface="Times New Roman" panose="02020603050405020304" pitchFamily="18" charset="0"/>
            </a:endParaRPr>
          </a:p>
          <a:p>
            <a:r>
              <a:rPr lang="en-US" sz="1100" dirty="0">
                <a:solidFill>
                  <a:schemeClr val="tx2"/>
                </a:solidFill>
                <a:cs typeface="Times New Roman" panose="02020603050405020304" pitchFamily="18" charset="0"/>
              </a:rPr>
              <a:t>Sammamish</a:t>
            </a:r>
          </a:p>
          <a:p>
            <a:r>
              <a:rPr lang="en-US" sz="1100" dirty="0">
                <a:solidFill>
                  <a:schemeClr val="tx2"/>
                </a:solidFill>
                <a:cs typeface="Times New Roman" panose="02020603050405020304" pitchFamily="18" charset="0"/>
              </a:rPr>
              <a:t>pop. 61,250</a:t>
            </a:r>
          </a:p>
          <a:p>
            <a:r>
              <a:rPr lang="en-US" sz="1100" u="sng" dirty="0">
                <a:solidFill>
                  <a:schemeClr val="tx2"/>
                </a:solidFill>
                <a:cs typeface="Times New Roman" panose="02020603050405020304" pitchFamily="18" charset="0"/>
              </a:rPr>
              <a:t>Property Tax:</a:t>
            </a:r>
            <a:r>
              <a:rPr lang="en-US" sz="1100" dirty="0">
                <a:solidFill>
                  <a:schemeClr val="tx2"/>
                </a:solidFill>
                <a:cs typeface="Times New Roman" panose="02020603050405020304" pitchFamily="18" charset="0"/>
              </a:rPr>
              <a:t>	 $22,927,954</a:t>
            </a:r>
          </a:p>
          <a:p>
            <a:r>
              <a:rPr lang="en-US" sz="1100" dirty="0">
                <a:solidFill>
                  <a:schemeClr val="tx2"/>
                </a:solidFill>
                <a:cs typeface="Times New Roman" panose="02020603050405020304" pitchFamily="18" charset="0"/>
              </a:rPr>
              <a:t>Sales Tax:	 $4,200,799</a:t>
            </a:r>
          </a:p>
          <a:p>
            <a:endParaRPr lang="en-US" sz="1100" dirty="0">
              <a:solidFill>
                <a:schemeClr val="tx2"/>
              </a:solidFill>
              <a:cs typeface="Times New Roman" panose="02020603050405020304" pitchFamily="18" charset="0"/>
            </a:endParaRPr>
          </a:p>
          <a:p>
            <a:r>
              <a:rPr lang="en-US" sz="1100" dirty="0">
                <a:solidFill>
                  <a:schemeClr val="tx2"/>
                </a:solidFill>
                <a:cs typeface="Times New Roman" panose="02020603050405020304" pitchFamily="18" charset="0"/>
              </a:rPr>
              <a:t>Lacey</a:t>
            </a:r>
          </a:p>
          <a:p>
            <a:r>
              <a:rPr lang="en-US" sz="1100" dirty="0">
                <a:solidFill>
                  <a:schemeClr val="tx2"/>
                </a:solidFill>
                <a:cs typeface="Times New Roman" panose="02020603050405020304" pitchFamily="18" charset="0"/>
              </a:rPr>
              <a:t>pop. 47,540</a:t>
            </a:r>
          </a:p>
          <a:p>
            <a:r>
              <a:rPr lang="en-US" sz="1100" dirty="0">
                <a:solidFill>
                  <a:schemeClr val="tx2"/>
                </a:solidFill>
                <a:cs typeface="Times New Roman" panose="02020603050405020304" pitchFamily="18" charset="0"/>
              </a:rPr>
              <a:t>Property Tax:	 $1,449,952</a:t>
            </a:r>
          </a:p>
          <a:p>
            <a:r>
              <a:rPr lang="en-US" sz="1100" u="sng" dirty="0">
                <a:solidFill>
                  <a:schemeClr val="tx2"/>
                </a:solidFill>
                <a:cs typeface="Times New Roman" panose="02020603050405020304" pitchFamily="18" charset="0"/>
              </a:rPr>
              <a:t>Sales Tax:</a:t>
            </a:r>
            <a:r>
              <a:rPr lang="en-US" sz="1100" dirty="0">
                <a:solidFill>
                  <a:schemeClr val="tx2"/>
                </a:solidFill>
                <a:cs typeface="Times New Roman" panose="02020603050405020304" pitchFamily="18" charset="0"/>
              </a:rPr>
              <a:t>	 $9,406,468</a:t>
            </a:r>
          </a:p>
          <a:p>
            <a:endParaRPr lang="en-US" sz="1100" dirty="0">
              <a:solidFill>
                <a:schemeClr val="tx2"/>
              </a:solidFill>
              <a:cs typeface="Times New Roman" panose="02020603050405020304" pitchFamily="18" charset="0"/>
            </a:endParaRPr>
          </a:p>
          <a:p>
            <a:r>
              <a:rPr lang="en-US" sz="1100" dirty="0">
                <a:solidFill>
                  <a:schemeClr val="tx2"/>
                </a:solidFill>
                <a:cs typeface="Times New Roman" panose="02020603050405020304" pitchFamily="18" charset="0"/>
              </a:rPr>
              <a:t>Seattle</a:t>
            </a:r>
          </a:p>
          <a:p>
            <a:r>
              <a:rPr lang="en-US" sz="1100" dirty="0">
                <a:solidFill>
                  <a:schemeClr val="tx2"/>
                </a:solidFill>
                <a:cs typeface="Times New Roman" panose="02020603050405020304" pitchFamily="18" charset="0"/>
              </a:rPr>
              <a:t>pop. 686,800</a:t>
            </a:r>
          </a:p>
          <a:p>
            <a:r>
              <a:rPr lang="en-US" sz="1100" dirty="0">
                <a:solidFill>
                  <a:schemeClr val="tx2"/>
                </a:solidFill>
                <a:cs typeface="Times New Roman" panose="02020603050405020304" pitchFamily="18" charset="0"/>
              </a:rPr>
              <a:t>Property Tax:	 $253,645,687</a:t>
            </a:r>
          </a:p>
          <a:p>
            <a:r>
              <a:rPr lang="en-US" sz="1100" dirty="0">
                <a:solidFill>
                  <a:schemeClr val="tx2"/>
                </a:solidFill>
                <a:cs typeface="Times New Roman" panose="02020603050405020304" pitchFamily="18" charset="0"/>
              </a:rPr>
              <a:t>Sales Tax:	 $200,596,110</a:t>
            </a:r>
          </a:p>
          <a:p>
            <a:endParaRPr lang="en-US" sz="1100" dirty="0">
              <a:solidFill>
                <a:schemeClr val="tx2"/>
              </a:solidFill>
              <a:cs typeface="Times New Roman" panose="02020603050405020304" pitchFamily="18" charset="0"/>
            </a:endParaRPr>
          </a:p>
          <a:p>
            <a:endParaRPr lang="en-US" sz="1100" dirty="0">
              <a:solidFill>
                <a:schemeClr val="tx2"/>
              </a:solidFill>
              <a:cs typeface="Times New Roman" panose="02020603050405020304" pitchFamily="18" charset="0"/>
            </a:endParaRPr>
          </a:p>
          <a:p>
            <a:r>
              <a:rPr lang="en-US" sz="1100" i="1" dirty="0">
                <a:solidFill>
                  <a:schemeClr val="tx2"/>
                </a:solidFill>
                <a:cs typeface="Times New Roman" panose="02020603050405020304" pitchFamily="18" charset="0"/>
              </a:rPr>
              <a:t>MRSC mapping, from 2015 OFM data</a:t>
            </a:r>
          </a:p>
          <a:p>
            <a:endParaRPr lang="en-US" sz="1600" dirty="0">
              <a:solidFill>
                <a:schemeClr val="tx2"/>
              </a:solidFill>
            </a:endParaRPr>
          </a:p>
        </p:txBody>
      </p:sp>
      <p:pic>
        <p:nvPicPr>
          <p:cNvPr id="7" name="Picture 6"/>
          <p:cNvPicPr>
            <a:picLocks noChangeAspect="1"/>
          </p:cNvPicPr>
          <p:nvPr/>
        </p:nvPicPr>
        <p:blipFill>
          <a:blip r:embed="rId3"/>
          <a:stretch>
            <a:fillRect/>
          </a:stretch>
        </p:blipFill>
        <p:spPr>
          <a:xfrm>
            <a:off x="4771506" y="128588"/>
            <a:ext cx="6277875" cy="6646719"/>
          </a:xfrm>
          <a:prstGeom prst="rect">
            <a:avLst/>
          </a:prstGeom>
        </p:spPr>
      </p:pic>
    </p:spTree>
    <p:extLst>
      <p:ext uri="{BB962C8B-B14F-4D97-AF65-F5344CB8AC3E}">
        <p14:creationId xmlns:p14="http://schemas.microsoft.com/office/powerpoint/2010/main" val="38518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cifica Law 2017">
  <a:themeElements>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fontScheme name="Pacifica Law 2017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2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themeOverride>
</file>

<file path=ppt/theme/themeOverride2.xml><?xml version="1.0" encoding="utf-8"?>
<a:themeOverride xmlns:a="http://schemas.openxmlformats.org/drawingml/2006/main">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themeOverride>
</file>

<file path=docProps/app.xml><?xml version="1.0" encoding="utf-8"?>
<Properties xmlns="http://schemas.openxmlformats.org/officeDocument/2006/extended-properties" xmlns:vt="http://schemas.openxmlformats.org/officeDocument/2006/docPropsVTypes">
  <Template/>
  <TotalTime>445</TotalTime>
  <Words>3937</Words>
  <Application>Microsoft Office PowerPoint</Application>
  <PresentationFormat>Widescreen</PresentationFormat>
  <Paragraphs>407</Paragraphs>
  <Slides>43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Pacifica Law 2017</vt:lpstr>
      <vt:lpstr>Revenue Options for Cities </vt:lpstr>
      <vt:lpstr>Revenue Options for Cities</vt:lpstr>
      <vt:lpstr>Revenue Landscape</vt:lpstr>
      <vt:lpstr>Trends, Considerations</vt:lpstr>
      <vt:lpstr>State Profile</vt:lpstr>
      <vt:lpstr>Washington State and Local Revenue Profile</vt:lpstr>
      <vt:lpstr>Building resilient revenues</vt:lpstr>
      <vt:lpstr>Some differing experiences</vt:lpstr>
      <vt:lpstr>Varying reliance</vt:lpstr>
      <vt:lpstr>Property tax impacts</vt:lpstr>
      <vt:lpstr>Sales and property tax changes in Great Recession</vt:lpstr>
      <vt:lpstr>Some differing experiences</vt:lpstr>
      <vt:lpstr>User Fees and Charges</vt:lpstr>
      <vt:lpstr>Recent trends, considerations</vt:lpstr>
      <vt:lpstr>Building resilient revenues</vt:lpstr>
      <vt:lpstr>New Tools: Tax Increment Financing Statute</vt:lpstr>
      <vt:lpstr>TIF: Capturing Increased Property Value</vt:lpstr>
      <vt:lpstr>Tax-increment Financing: A form of “value capture.”</vt:lpstr>
      <vt:lpstr>The TIF Act</vt:lpstr>
      <vt:lpstr>PowerPoint Presentation</vt:lpstr>
      <vt:lpstr>Sponsoring Jurisdictions</vt:lpstr>
      <vt:lpstr>Forming an Increment Areas</vt:lpstr>
      <vt:lpstr>Considerations</vt:lpstr>
      <vt:lpstr>Examples</vt:lpstr>
      <vt:lpstr>Other tools</vt:lpstr>
      <vt:lpstr>Revenue Tools</vt:lpstr>
      <vt:lpstr>Voted Property Taxes: Levy Lid Lift</vt:lpstr>
      <vt:lpstr>Voted Property Taxes: Affordable Housing Levy</vt:lpstr>
      <vt:lpstr>Voted Property Taxes: EMS Levy</vt:lpstr>
      <vt:lpstr>Voted Property Taxes: Excess Levy (Operations and Maintenance) </vt:lpstr>
      <vt:lpstr>Voted Property Taxes: Excess Levy (Bonds for Capital Projects) </vt:lpstr>
      <vt:lpstr>Sales and Use Taxes</vt:lpstr>
      <vt:lpstr>Assessments v. Taxes</vt:lpstr>
      <vt:lpstr>Local Improvement Districts</vt:lpstr>
      <vt:lpstr>Other considerations</vt:lpstr>
      <vt:lpstr>Transportation Benefit Districts</vt:lpstr>
      <vt:lpstr>Transportation Benefit Districts</vt:lpstr>
      <vt:lpstr>Transportation Benefit Districts</vt:lpstr>
      <vt:lpstr>Transportation Benefit Districts</vt:lpstr>
      <vt:lpstr>Metropolitan Park Districts</vt:lpstr>
      <vt:lpstr>MPD Revenue Sources</vt:lpstr>
      <vt:lpstr>Wrap up</vt:lpstr>
      <vt:lpstr>Contact Information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Lewis</dc:creator>
  <cp:lastModifiedBy>Gabrielle Nicas</cp:lastModifiedBy>
  <cp:revision>36</cp:revision>
  <cp:lastPrinted>2023-02-08T17:45:16Z</cp:lastPrinted>
  <dcterms:created xsi:type="dcterms:W3CDTF">2023-01-05T23:35:47Z</dcterms:created>
  <dcterms:modified xsi:type="dcterms:W3CDTF">2023-02-09T16:14:47Z</dcterms:modified>
</cp:coreProperties>
</file>