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257" r:id="rId6"/>
    <p:sldId id="268" r:id="rId7"/>
    <p:sldId id="291" r:id="rId8"/>
    <p:sldId id="294" r:id="rId9"/>
    <p:sldId id="259" r:id="rId10"/>
    <p:sldId id="271" r:id="rId11"/>
    <p:sldId id="258" r:id="rId12"/>
    <p:sldId id="262" r:id="rId13"/>
    <p:sldId id="263" r:id="rId14"/>
    <p:sldId id="264" r:id="rId15"/>
    <p:sldId id="265" r:id="rId16"/>
    <p:sldId id="266" r:id="rId17"/>
    <p:sldId id="269" r:id="rId18"/>
    <p:sldId id="267" r:id="rId19"/>
    <p:sldId id="11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19E"/>
    <a:srgbClr val="3A7BC8"/>
    <a:srgbClr val="5881B0"/>
    <a:srgbClr val="6195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F40250-B2DA-4A3B-96B8-1750B0AB281C}" v="2" dt="2022-07-13T19:27:59.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858"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87394-2CA6-4C84-A798-6F5A06A0696F}"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EFABB2D7-77AE-473D-AF2B-171495AE1EE9}">
      <dgm:prSet custT="1"/>
      <dgm:spPr/>
      <dgm:t>
        <a:bodyPr/>
        <a:lstStyle/>
        <a:p>
          <a:r>
            <a:rPr lang="en-US" sz="2400"/>
            <a:t>60 days</a:t>
          </a:r>
        </a:p>
      </dgm:t>
    </dgm:pt>
    <dgm:pt modelId="{EDA3D583-C547-47E9-A7D5-EBDFEC41D887}" type="parTrans" cxnId="{0F82EFDF-14CB-42E0-87BE-82A486E181EB}">
      <dgm:prSet/>
      <dgm:spPr/>
      <dgm:t>
        <a:bodyPr/>
        <a:lstStyle/>
        <a:p>
          <a:endParaRPr lang="en-US" sz="3600"/>
        </a:p>
      </dgm:t>
    </dgm:pt>
    <dgm:pt modelId="{7CDC6AD8-6B25-45F6-AA5F-5FD5B60A2C18}" type="sibTrans" cxnId="{0F82EFDF-14CB-42E0-87BE-82A486E181EB}">
      <dgm:prSet/>
      <dgm:spPr/>
      <dgm:t>
        <a:bodyPr/>
        <a:lstStyle/>
        <a:p>
          <a:endParaRPr lang="en-US" sz="3600"/>
        </a:p>
      </dgm:t>
    </dgm:pt>
    <dgm:pt modelId="{427AD33B-36A5-4B18-9D06-CED4F14EF953}">
      <dgm:prSet custT="1"/>
      <dgm:spPr/>
      <dgm:t>
        <a:bodyPr/>
        <a:lstStyle/>
        <a:p>
          <a:r>
            <a:rPr lang="en-US" sz="2400"/>
            <a:t>Supplemental budgets</a:t>
          </a:r>
        </a:p>
      </dgm:t>
    </dgm:pt>
    <dgm:pt modelId="{B44C1BE4-8AAF-418D-8DA5-06D1FA08C9CF}" type="parTrans" cxnId="{227A0A7A-CD17-4C15-B0C8-68A43194F1DF}">
      <dgm:prSet/>
      <dgm:spPr/>
      <dgm:t>
        <a:bodyPr/>
        <a:lstStyle/>
        <a:p>
          <a:endParaRPr lang="en-US" sz="3600"/>
        </a:p>
      </dgm:t>
    </dgm:pt>
    <dgm:pt modelId="{8B73CC23-FB93-4A7C-8DB4-6DF037CB63EE}" type="sibTrans" cxnId="{227A0A7A-CD17-4C15-B0C8-68A43194F1DF}">
      <dgm:prSet/>
      <dgm:spPr/>
      <dgm:t>
        <a:bodyPr/>
        <a:lstStyle/>
        <a:p>
          <a:endParaRPr lang="en-US" sz="3600"/>
        </a:p>
      </dgm:t>
    </dgm:pt>
    <dgm:pt modelId="{69D1E929-34BD-42AE-A34D-25FC43CA2714}">
      <dgm:prSet custT="1"/>
      <dgm:spPr/>
      <dgm:t>
        <a:bodyPr/>
        <a:lstStyle/>
        <a:p>
          <a:r>
            <a:rPr lang="en-US" sz="2400"/>
            <a:t>Transportation package</a:t>
          </a:r>
        </a:p>
      </dgm:t>
    </dgm:pt>
    <dgm:pt modelId="{CE4D76A0-083E-42F5-8AD6-4A419FB9E95B}" type="parTrans" cxnId="{E8610204-0B64-49C0-B456-877CF80D8780}">
      <dgm:prSet/>
      <dgm:spPr/>
      <dgm:t>
        <a:bodyPr/>
        <a:lstStyle/>
        <a:p>
          <a:endParaRPr lang="en-US" sz="3600"/>
        </a:p>
      </dgm:t>
    </dgm:pt>
    <dgm:pt modelId="{8C6C7659-E328-4A08-AA84-8580327BF380}" type="sibTrans" cxnId="{E8610204-0B64-49C0-B456-877CF80D8780}">
      <dgm:prSet/>
      <dgm:spPr/>
      <dgm:t>
        <a:bodyPr/>
        <a:lstStyle/>
        <a:p>
          <a:endParaRPr lang="en-US" sz="3600"/>
        </a:p>
      </dgm:t>
    </dgm:pt>
    <dgm:pt modelId="{F5507520-168E-4344-B62E-E79C292621E4}">
      <dgm:prSet custT="1"/>
      <dgm:spPr/>
      <dgm:t>
        <a:bodyPr/>
        <a:lstStyle/>
        <a:p>
          <a:r>
            <a:rPr lang="en-US" sz="2400"/>
            <a:t>Election year</a:t>
          </a:r>
        </a:p>
      </dgm:t>
    </dgm:pt>
    <dgm:pt modelId="{50136309-CB9D-41F5-AEC0-BA12B6157226}" type="parTrans" cxnId="{D8EA3D2C-CD9E-42BF-83FD-81DFF0556A87}">
      <dgm:prSet/>
      <dgm:spPr/>
      <dgm:t>
        <a:bodyPr/>
        <a:lstStyle/>
        <a:p>
          <a:endParaRPr lang="en-US" sz="3600"/>
        </a:p>
      </dgm:t>
    </dgm:pt>
    <dgm:pt modelId="{4B0437EA-39C1-4941-BB10-B1EE05819FEA}" type="sibTrans" cxnId="{D8EA3D2C-CD9E-42BF-83FD-81DFF0556A87}">
      <dgm:prSet/>
      <dgm:spPr/>
      <dgm:t>
        <a:bodyPr/>
        <a:lstStyle/>
        <a:p>
          <a:endParaRPr lang="en-US" sz="3600"/>
        </a:p>
      </dgm:t>
    </dgm:pt>
    <dgm:pt modelId="{5ED12693-409E-4826-BD74-21A4265DD850}">
      <dgm:prSet custT="1"/>
      <dgm:spPr/>
      <dgm:t>
        <a:bodyPr/>
        <a:lstStyle/>
        <a:p>
          <a:r>
            <a:rPr lang="en-US" sz="2400"/>
            <a:t>Virtual session</a:t>
          </a:r>
        </a:p>
      </dgm:t>
    </dgm:pt>
    <dgm:pt modelId="{88C01632-F64C-4E2D-9B3E-35E31ADB406C}" type="parTrans" cxnId="{C4334213-0D38-48F1-A9A0-FEE781D9B992}">
      <dgm:prSet/>
      <dgm:spPr/>
      <dgm:t>
        <a:bodyPr/>
        <a:lstStyle/>
        <a:p>
          <a:endParaRPr lang="en-US" sz="3600"/>
        </a:p>
      </dgm:t>
    </dgm:pt>
    <dgm:pt modelId="{E08DF535-3C09-42AE-8097-7FF4720EE8DF}" type="sibTrans" cxnId="{C4334213-0D38-48F1-A9A0-FEE781D9B992}">
      <dgm:prSet/>
      <dgm:spPr/>
      <dgm:t>
        <a:bodyPr/>
        <a:lstStyle/>
        <a:p>
          <a:endParaRPr lang="en-US" sz="3600"/>
        </a:p>
      </dgm:t>
    </dgm:pt>
    <dgm:pt modelId="{6611713F-DDC9-44BC-AEF3-BD0E273676B9}">
      <dgm:prSet custT="1"/>
      <dgm:spPr/>
      <dgm:t>
        <a:bodyPr/>
        <a:lstStyle/>
        <a:p>
          <a:r>
            <a:rPr lang="en-US" sz="2400"/>
            <a:t>Positive revenue forecast</a:t>
          </a:r>
        </a:p>
      </dgm:t>
    </dgm:pt>
    <dgm:pt modelId="{47BA7AB3-38BB-4181-8ABD-5987671523A4}" type="parTrans" cxnId="{FB4C12B2-37DF-400D-81BF-15CA08C196E5}">
      <dgm:prSet/>
      <dgm:spPr/>
    </dgm:pt>
    <dgm:pt modelId="{CD340DE7-0DCE-4289-839B-6B067B20AB6B}" type="sibTrans" cxnId="{FB4C12B2-37DF-400D-81BF-15CA08C196E5}">
      <dgm:prSet/>
      <dgm:spPr/>
    </dgm:pt>
    <dgm:pt modelId="{0E93C414-BDCF-4AF6-BF79-8573B1DDBED1}" type="pres">
      <dgm:prSet presAssocID="{2A487394-2CA6-4C84-A798-6F5A06A0696F}" presName="diagram" presStyleCnt="0">
        <dgm:presLayoutVars>
          <dgm:dir/>
          <dgm:resizeHandles val="exact"/>
        </dgm:presLayoutVars>
      </dgm:prSet>
      <dgm:spPr/>
    </dgm:pt>
    <dgm:pt modelId="{3DFA369B-3EB4-45FA-A767-F3E7F22432E2}" type="pres">
      <dgm:prSet presAssocID="{EFABB2D7-77AE-473D-AF2B-171495AE1EE9}" presName="node" presStyleLbl="node1" presStyleIdx="0" presStyleCnt="6">
        <dgm:presLayoutVars>
          <dgm:bulletEnabled val="1"/>
        </dgm:presLayoutVars>
      </dgm:prSet>
      <dgm:spPr/>
    </dgm:pt>
    <dgm:pt modelId="{8D956CC6-6C3F-491A-852D-955A26484F5D}" type="pres">
      <dgm:prSet presAssocID="{7CDC6AD8-6B25-45F6-AA5F-5FD5B60A2C18}" presName="sibTrans" presStyleCnt="0"/>
      <dgm:spPr/>
    </dgm:pt>
    <dgm:pt modelId="{875A32DB-127A-43C5-A894-0B59958DCEF5}" type="pres">
      <dgm:prSet presAssocID="{427AD33B-36A5-4B18-9D06-CED4F14EF953}" presName="node" presStyleLbl="node1" presStyleIdx="1" presStyleCnt="6">
        <dgm:presLayoutVars>
          <dgm:bulletEnabled val="1"/>
        </dgm:presLayoutVars>
      </dgm:prSet>
      <dgm:spPr/>
    </dgm:pt>
    <dgm:pt modelId="{5C6768AB-7856-4248-A56F-89A97CA240DD}" type="pres">
      <dgm:prSet presAssocID="{8B73CC23-FB93-4A7C-8DB4-6DF037CB63EE}" presName="sibTrans" presStyleCnt="0"/>
      <dgm:spPr/>
    </dgm:pt>
    <dgm:pt modelId="{A739DE30-2F45-4ED1-9878-FB9ABD09C7E2}" type="pres">
      <dgm:prSet presAssocID="{69D1E929-34BD-42AE-A34D-25FC43CA2714}" presName="node" presStyleLbl="node1" presStyleIdx="2" presStyleCnt="6">
        <dgm:presLayoutVars>
          <dgm:bulletEnabled val="1"/>
        </dgm:presLayoutVars>
      </dgm:prSet>
      <dgm:spPr/>
    </dgm:pt>
    <dgm:pt modelId="{BC786A88-FB4C-4DDC-B4F4-B8E846844229}" type="pres">
      <dgm:prSet presAssocID="{8C6C7659-E328-4A08-AA84-8580327BF380}" presName="sibTrans" presStyleCnt="0"/>
      <dgm:spPr/>
    </dgm:pt>
    <dgm:pt modelId="{1B1F6A52-01A2-417C-809E-2193DBEDEF96}" type="pres">
      <dgm:prSet presAssocID="{6611713F-DDC9-44BC-AEF3-BD0E273676B9}" presName="node" presStyleLbl="node1" presStyleIdx="3" presStyleCnt="6">
        <dgm:presLayoutVars>
          <dgm:bulletEnabled val="1"/>
        </dgm:presLayoutVars>
      </dgm:prSet>
      <dgm:spPr/>
    </dgm:pt>
    <dgm:pt modelId="{61AB4078-C64A-43A3-AB5B-7151CD87283E}" type="pres">
      <dgm:prSet presAssocID="{CD340DE7-0DCE-4289-839B-6B067B20AB6B}" presName="sibTrans" presStyleCnt="0"/>
      <dgm:spPr/>
    </dgm:pt>
    <dgm:pt modelId="{DD204052-2994-40BA-9497-0ECDDE8E482B}" type="pres">
      <dgm:prSet presAssocID="{F5507520-168E-4344-B62E-E79C292621E4}" presName="node" presStyleLbl="node1" presStyleIdx="4" presStyleCnt="6">
        <dgm:presLayoutVars>
          <dgm:bulletEnabled val="1"/>
        </dgm:presLayoutVars>
      </dgm:prSet>
      <dgm:spPr/>
    </dgm:pt>
    <dgm:pt modelId="{14C3886C-E03E-40D3-B2F4-3CF206CB8ACC}" type="pres">
      <dgm:prSet presAssocID="{4B0437EA-39C1-4941-BB10-B1EE05819FEA}" presName="sibTrans" presStyleCnt="0"/>
      <dgm:spPr/>
    </dgm:pt>
    <dgm:pt modelId="{6646D818-1CEB-44FB-B795-DAAE24C50FD0}" type="pres">
      <dgm:prSet presAssocID="{5ED12693-409E-4826-BD74-21A4265DD850}" presName="node" presStyleLbl="node1" presStyleIdx="5" presStyleCnt="6">
        <dgm:presLayoutVars>
          <dgm:bulletEnabled val="1"/>
        </dgm:presLayoutVars>
      </dgm:prSet>
      <dgm:spPr/>
    </dgm:pt>
  </dgm:ptLst>
  <dgm:cxnLst>
    <dgm:cxn modelId="{CACE2903-B0B2-4EFF-BC7A-D386F98356DB}" type="presOf" srcId="{427AD33B-36A5-4B18-9D06-CED4F14EF953}" destId="{875A32DB-127A-43C5-A894-0B59958DCEF5}" srcOrd="0" destOrd="0" presId="urn:microsoft.com/office/officeart/2005/8/layout/default"/>
    <dgm:cxn modelId="{E8610204-0B64-49C0-B456-877CF80D8780}" srcId="{2A487394-2CA6-4C84-A798-6F5A06A0696F}" destId="{69D1E929-34BD-42AE-A34D-25FC43CA2714}" srcOrd="2" destOrd="0" parTransId="{CE4D76A0-083E-42F5-8AD6-4A419FB9E95B}" sibTransId="{8C6C7659-E328-4A08-AA84-8580327BF380}"/>
    <dgm:cxn modelId="{79A73307-2C8A-45B0-BE6B-5DC12EC09B80}" type="presOf" srcId="{EFABB2D7-77AE-473D-AF2B-171495AE1EE9}" destId="{3DFA369B-3EB4-45FA-A767-F3E7F22432E2}" srcOrd="0" destOrd="0" presId="urn:microsoft.com/office/officeart/2005/8/layout/default"/>
    <dgm:cxn modelId="{C4334213-0D38-48F1-A9A0-FEE781D9B992}" srcId="{2A487394-2CA6-4C84-A798-6F5A06A0696F}" destId="{5ED12693-409E-4826-BD74-21A4265DD850}" srcOrd="5" destOrd="0" parTransId="{88C01632-F64C-4E2D-9B3E-35E31ADB406C}" sibTransId="{E08DF535-3C09-42AE-8097-7FF4720EE8DF}"/>
    <dgm:cxn modelId="{D8EA3D2C-CD9E-42BF-83FD-81DFF0556A87}" srcId="{2A487394-2CA6-4C84-A798-6F5A06A0696F}" destId="{F5507520-168E-4344-B62E-E79C292621E4}" srcOrd="4" destOrd="0" parTransId="{50136309-CB9D-41F5-AEC0-BA12B6157226}" sibTransId="{4B0437EA-39C1-4941-BB10-B1EE05819FEA}"/>
    <dgm:cxn modelId="{BE2B8F4E-AC36-4F10-B14D-304622DD2E70}" type="presOf" srcId="{F5507520-168E-4344-B62E-E79C292621E4}" destId="{DD204052-2994-40BA-9497-0ECDDE8E482B}" srcOrd="0" destOrd="0" presId="urn:microsoft.com/office/officeart/2005/8/layout/default"/>
    <dgm:cxn modelId="{5072F055-D8CB-4BCA-8A8C-9627236B55ED}" type="presOf" srcId="{69D1E929-34BD-42AE-A34D-25FC43CA2714}" destId="{A739DE30-2F45-4ED1-9878-FB9ABD09C7E2}" srcOrd="0" destOrd="0" presId="urn:microsoft.com/office/officeart/2005/8/layout/default"/>
    <dgm:cxn modelId="{227A0A7A-CD17-4C15-B0C8-68A43194F1DF}" srcId="{2A487394-2CA6-4C84-A798-6F5A06A0696F}" destId="{427AD33B-36A5-4B18-9D06-CED4F14EF953}" srcOrd="1" destOrd="0" parTransId="{B44C1BE4-8AAF-418D-8DA5-06D1FA08C9CF}" sibTransId="{8B73CC23-FB93-4A7C-8DB4-6DF037CB63EE}"/>
    <dgm:cxn modelId="{295F4BA9-E893-49D5-BDF4-A2693D55FAD7}" type="presOf" srcId="{6611713F-DDC9-44BC-AEF3-BD0E273676B9}" destId="{1B1F6A52-01A2-417C-809E-2193DBEDEF96}" srcOrd="0" destOrd="0" presId="urn:microsoft.com/office/officeart/2005/8/layout/default"/>
    <dgm:cxn modelId="{FB4C12B2-37DF-400D-81BF-15CA08C196E5}" srcId="{2A487394-2CA6-4C84-A798-6F5A06A0696F}" destId="{6611713F-DDC9-44BC-AEF3-BD0E273676B9}" srcOrd="3" destOrd="0" parTransId="{47BA7AB3-38BB-4181-8ABD-5987671523A4}" sibTransId="{CD340DE7-0DCE-4289-839B-6B067B20AB6B}"/>
    <dgm:cxn modelId="{0F82EFDF-14CB-42E0-87BE-82A486E181EB}" srcId="{2A487394-2CA6-4C84-A798-6F5A06A0696F}" destId="{EFABB2D7-77AE-473D-AF2B-171495AE1EE9}" srcOrd="0" destOrd="0" parTransId="{EDA3D583-C547-47E9-A7D5-EBDFEC41D887}" sibTransId="{7CDC6AD8-6B25-45F6-AA5F-5FD5B60A2C18}"/>
    <dgm:cxn modelId="{9DC80FE1-C9B7-4A94-BB96-B56578054184}" type="presOf" srcId="{5ED12693-409E-4826-BD74-21A4265DD850}" destId="{6646D818-1CEB-44FB-B795-DAAE24C50FD0}" srcOrd="0" destOrd="0" presId="urn:microsoft.com/office/officeart/2005/8/layout/default"/>
    <dgm:cxn modelId="{6F90B4E8-3432-4F76-B885-C0D5637CBE7B}" type="presOf" srcId="{2A487394-2CA6-4C84-A798-6F5A06A0696F}" destId="{0E93C414-BDCF-4AF6-BF79-8573B1DDBED1}" srcOrd="0" destOrd="0" presId="urn:microsoft.com/office/officeart/2005/8/layout/default"/>
    <dgm:cxn modelId="{CBC1C1F3-51D8-45F9-A210-71D046481394}" type="presParOf" srcId="{0E93C414-BDCF-4AF6-BF79-8573B1DDBED1}" destId="{3DFA369B-3EB4-45FA-A767-F3E7F22432E2}" srcOrd="0" destOrd="0" presId="urn:microsoft.com/office/officeart/2005/8/layout/default"/>
    <dgm:cxn modelId="{D4B49EC8-925E-45F7-98A2-E15FED1DE3D8}" type="presParOf" srcId="{0E93C414-BDCF-4AF6-BF79-8573B1DDBED1}" destId="{8D956CC6-6C3F-491A-852D-955A26484F5D}" srcOrd="1" destOrd="0" presId="urn:microsoft.com/office/officeart/2005/8/layout/default"/>
    <dgm:cxn modelId="{646C71B3-8816-44E0-8867-1EAA14B52022}" type="presParOf" srcId="{0E93C414-BDCF-4AF6-BF79-8573B1DDBED1}" destId="{875A32DB-127A-43C5-A894-0B59958DCEF5}" srcOrd="2" destOrd="0" presId="urn:microsoft.com/office/officeart/2005/8/layout/default"/>
    <dgm:cxn modelId="{923B289D-6B5A-4F5C-8081-B62442ED4973}" type="presParOf" srcId="{0E93C414-BDCF-4AF6-BF79-8573B1DDBED1}" destId="{5C6768AB-7856-4248-A56F-89A97CA240DD}" srcOrd="3" destOrd="0" presId="urn:microsoft.com/office/officeart/2005/8/layout/default"/>
    <dgm:cxn modelId="{2D74EF30-77F1-4C37-9DD8-F4B29CE53E50}" type="presParOf" srcId="{0E93C414-BDCF-4AF6-BF79-8573B1DDBED1}" destId="{A739DE30-2F45-4ED1-9878-FB9ABD09C7E2}" srcOrd="4" destOrd="0" presId="urn:microsoft.com/office/officeart/2005/8/layout/default"/>
    <dgm:cxn modelId="{CDBD188E-C51A-4876-B71A-61A239F9403F}" type="presParOf" srcId="{0E93C414-BDCF-4AF6-BF79-8573B1DDBED1}" destId="{BC786A88-FB4C-4DDC-B4F4-B8E846844229}" srcOrd="5" destOrd="0" presId="urn:microsoft.com/office/officeart/2005/8/layout/default"/>
    <dgm:cxn modelId="{A9BC0128-E5DA-404E-84DE-108AC50A6276}" type="presParOf" srcId="{0E93C414-BDCF-4AF6-BF79-8573B1DDBED1}" destId="{1B1F6A52-01A2-417C-809E-2193DBEDEF96}" srcOrd="6" destOrd="0" presId="urn:microsoft.com/office/officeart/2005/8/layout/default"/>
    <dgm:cxn modelId="{72EBF9C3-BAFE-43BC-8921-3DD21D823FEF}" type="presParOf" srcId="{0E93C414-BDCF-4AF6-BF79-8573B1DDBED1}" destId="{61AB4078-C64A-43A3-AB5B-7151CD87283E}" srcOrd="7" destOrd="0" presId="urn:microsoft.com/office/officeart/2005/8/layout/default"/>
    <dgm:cxn modelId="{4033B5B5-F1E4-49CD-9FB6-BA9D7ED7712B}" type="presParOf" srcId="{0E93C414-BDCF-4AF6-BF79-8573B1DDBED1}" destId="{DD204052-2994-40BA-9497-0ECDDE8E482B}" srcOrd="8" destOrd="0" presId="urn:microsoft.com/office/officeart/2005/8/layout/default"/>
    <dgm:cxn modelId="{72F47082-9CF1-48E5-A63A-547E46802208}" type="presParOf" srcId="{0E93C414-BDCF-4AF6-BF79-8573B1DDBED1}" destId="{14C3886C-E03E-40D3-B2F4-3CF206CB8ACC}" srcOrd="9" destOrd="0" presId="urn:microsoft.com/office/officeart/2005/8/layout/default"/>
    <dgm:cxn modelId="{242EF198-1401-406B-8CC9-29E18D44170F}" type="presParOf" srcId="{0E93C414-BDCF-4AF6-BF79-8573B1DDBED1}" destId="{6646D818-1CEB-44FB-B795-DAAE24C50FD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CF7818-E69E-416F-89A1-E48021853A65}"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en-US"/>
        </a:p>
      </dgm:t>
    </dgm:pt>
    <dgm:pt modelId="{0B12FAF6-E3A3-4646-A140-255A75AB1AEE}">
      <dgm:prSet phldrT="[Text]"/>
      <dgm:spPr/>
      <dgm:t>
        <a:bodyPr/>
        <a:lstStyle/>
        <a:p>
          <a:r>
            <a:rPr lang="en-US"/>
            <a:t>Operating</a:t>
          </a:r>
        </a:p>
      </dgm:t>
    </dgm:pt>
    <dgm:pt modelId="{E09AF734-BC08-4503-B899-0F1B328A02C8}" type="parTrans" cxnId="{2A98C092-763B-4A93-8C9B-7442186A7F57}">
      <dgm:prSet/>
      <dgm:spPr/>
      <dgm:t>
        <a:bodyPr/>
        <a:lstStyle/>
        <a:p>
          <a:endParaRPr lang="en-US"/>
        </a:p>
      </dgm:t>
    </dgm:pt>
    <dgm:pt modelId="{C40A3762-330E-4912-8A9B-DBBD5297AB7C}" type="sibTrans" cxnId="{2A98C092-763B-4A93-8C9B-7442186A7F57}">
      <dgm:prSet/>
      <dgm:spPr/>
      <dgm:t>
        <a:bodyPr/>
        <a:lstStyle/>
        <a:p>
          <a:endParaRPr lang="en-US"/>
        </a:p>
      </dgm:t>
    </dgm:pt>
    <dgm:pt modelId="{22E3E904-2A67-4EB8-B31D-D732EA2CB8CE}">
      <dgm:prSet phldrT="[Text]"/>
      <dgm:spPr/>
      <dgm:t>
        <a:bodyPr/>
        <a:lstStyle/>
        <a:p>
          <a:pPr>
            <a:spcBef>
              <a:spcPts val="0"/>
            </a:spcBef>
            <a:spcAft>
              <a:spcPts val="1200"/>
            </a:spcAft>
          </a:pPr>
          <a:r>
            <a:rPr lang="en-US"/>
            <a:t>Additional BLEA classes</a:t>
          </a:r>
        </a:p>
      </dgm:t>
    </dgm:pt>
    <dgm:pt modelId="{E70769D6-7AD1-4AAD-BE2E-1C2078DE88F4}" type="parTrans" cxnId="{39EA8E78-BC13-4CF5-B4CE-D6B4EC3CFDB0}">
      <dgm:prSet/>
      <dgm:spPr/>
      <dgm:t>
        <a:bodyPr/>
        <a:lstStyle/>
        <a:p>
          <a:endParaRPr lang="en-US"/>
        </a:p>
      </dgm:t>
    </dgm:pt>
    <dgm:pt modelId="{70ED1450-A3B6-4FE2-93A2-3756D925EF28}" type="sibTrans" cxnId="{39EA8E78-BC13-4CF5-B4CE-D6B4EC3CFDB0}">
      <dgm:prSet/>
      <dgm:spPr/>
      <dgm:t>
        <a:bodyPr/>
        <a:lstStyle/>
        <a:p>
          <a:endParaRPr lang="en-US"/>
        </a:p>
      </dgm:t>
    </dgm:pt>
    <dgm:pt modelId="{D98EB78D-2DFC-4568-AF98-DA57A461D649}">
      <dgm:prSet phldrT="[Text]"/>
      <dgm:spPr/>
      <dgm:t>
        <a:bodyPr/>
        <a:lstStyle/>
        <a:p>
          <a:pPr>
            <a:spcBef>
              <a:spcPts val="0"/>
            </a:spcBef>
            <a:spcAft>
              <a:spcPts val="1200"/>
            </a:spcAft>
          </a:pPr>
          <a:r>
            <a:rPr lang="en-US"/>
            <a:t>Funding for Blake response</a:t>
          </a:r>
        </a:p>
      </dgm:t>
    </dgm:pt>
    <dgm:pt modelId="{7E744A8C-D107-4FFB-B032-E5217CB79E1B}" type="parTrans" cxnId="{C3D7BF6E-9310-4683-B026-E4EBEC844361}">
      <dgm:prSet/>
      <dgm:spPr/>
      <dgm:t>
        <a:bodyPr/>
        <a:lstStyle/>
        <a:p>
          <a:endParaRPr lang="en-US"/>
        </a:p>
      </dgm:t>
    </dgm:pt>
    <dgm:pt modelId="{83AE5D35-A79C-41DF-8207-EF01631CAD57}" type="sibTrans" cxnId="{C3D7BF6E-9310-4683-B026-E4EBEC844361}">
      <dgm:prSet/>
      <dgm:spPr/>
      <dgm:t>
        <a:bodyPr/>
        <a:lstStyle/>
        <a:p>
          <a:endParaRPr lang="en-US"/>
        </a:p>
      </dgm:t>
    </dgm:pt>
    <dgm:pt modelId="{91C41C41-1B4B-4ABF-A053-EB89AE3C3337}">
      <dgm:prSet phldrT="[Text]"/>
      <dgm:spPr/>
      <dgm:t>
        <a:bodyPr/>
        <a:lstStyle/>
        <a:p>
          <a:r>
            <a:rPr lang="en-US"/>
            <a:t>Transportation</a:t>
          </a:r>
        </a:p>
      </dgm:t>
    </dgm:pt>
    <dgm:pt modelId="{B8E53491-D824-44BE-9009-7E7F444ED955}" type="parTrans" cxnId="{2F1AA1B2-CFFA-4F5F-8C24-2DC5DEBEC13F}">
      <dgm:prSet/>
      <dgm:spPr/>
      <dgm:t>
        <a:bodyPr/>
        <a:lstStyle/>
        <a:p>
          <a:endParaRPr lang="en-US"/>
        </a:p>
      </dgm:t>
    </dgm:pt>
    <dgm:pt modelId="{BAAC13A1-38C4-45FF-BC11-9A3EF8F4AE8D}" type="sibTrans" cxnId="{2F1AA1B2-CFFA-4F5F-8C24-2DC5DEBEC13F}">
      <dgm:prSet/>
      <dgm:spPr/>
      <dgm:t>
        <a:bodyPr/>
        <a:lstStyle/>
        <a:p>
          <a:endParaRPr lang="en-US"/>
        </a:p>
      </dgm:t>
    </dgm:pt>
    <dgm:pt modelId="{1D2A551B-7764-409D-A674-D540A81ED446}">
      <dgm:prSet phldrT="[Text]"/>
      <dgm:spPr/>
      <dgm:t>
        <a:bodyPr/>
        <a:lstStyle/>
        <a:p>
          <a:pPr>
            <a:spcAft>
              <a:spcPts val="600"/>
            </a:spcAft>
          </a:pPr>
          <a:r>
            <a:rPr lang="en-US"/>
            <a:t>Complete streets funding</a:t>
          </a:r>
        </a:p>
      </dgm:t>
    </dgm:pt>
    <dgm:pt modelId="{9FE1D176-DBF9-480A-AB9E-833632A8BBA0}" type="parTrans" cxnId="{E9906433-9E42-489F-BD6D-2BBDD574CBEC}">
      <dgm:prSet/>
      <dgm:spPr/>
      <dgm:t>
        <a:bodyPr/>
        <a:lstStyle/>
        <a:p>
          <a:endParaRPr lang="en-US"/>
        </a:p>
      </dgm:t>
    </dgm:pt>
    <dgm:pt modelId="{DA2788C1-3D46-4CE1-A503-1CA5D03B8192}" type="sibTrans" cxnId="{E9906433-9E42-489F-BD6D-2BBDD574CBEC}">
      <dgm:prSet/>
      <dgm:spPr/>
      <dgm:t>
        <a:bodyPr/>
        <a:lstStyle/>
        <a:p>
          <a:endParaRPr lang="en-US"/>
        </a:p>
      </dgm:t>
    </dgm:pt>
    <dgm:pt modelId="{06C6B9C5-5469-4C50-806E-A908FCC8E294}">
      <dgm:prSet phldrT="[Text]"/>
      <dgm:spPr/>
      <dgm:t>
        <a:bodyPr/>
        <a:lstStyle/>
        <a:p>
          <a:r>
            <a:rPr lang="en-US"/>
            <a:t>Capital</a:t>
          </a:r>
        </a:p>
      </dgm:t>
    </dgm:pt>
    <dgm:pt modelId="{722CFCAF-AE98-4D80-8871-4B467D23D6F4}" type="parTrans" cxnId="{BC761715-856B-4BA7-AECC-82461C0F95F5}">
      <dgm:prSet/>
      <dgm:spPr/>
      <dgm:t>
        <a:bodyPr/>
        <a:lstStyle/>
        <a:p>
          <a:endParaRPr lang="en-US"/>
        </a:p>
      </dgm:t>
    </dgm:pt>
    <dgm:pt modelId="{D67E036C-F551-472E-B383-257098D30441}" type="sibTrans" cxnId="{BC761715-856B-4BA7-AECC-82461C0F95F5}">
      <dgm:prSet/>
      <dgm:spPr/>
      <dgm:t>
        <a:bodyPr/>
        <a:lstStyle/>
        <a:p>
          <a:endParaRPr lang="en-US"/>
        </a:p>
      </dgm:t>
    </dgm:pt>
    <dgm:pt modelId="{DCB13737-3C76-4BF5-9CD3-FE6307396C2B}">
      <dgm:prSet phldrT="[Text]"/>
      <dgm:spPr/>
      <dgm:t>
        <a:bodyPr/>
        <a:lstStyle/>
        <a:p>
          <a:pPr>
            <a:spcAft>
              <a:spcPts val="1200"/>
            </a:spcAft>
          </a:pPr>
          <a:r>
            <a:rPr lang="en-US"/>
            <a:t>Housing funding</a:t>
          </a:r>
        </a:p>
      </dgm:t>
    </dgm:pt>
    <dgm:pt modelId="{0AE684C2-A464-4ED2-8DBF-FAD8C496C679}" type="parTrans" cxnId="{02719974-756C-46EB-986B-DF728F35D0D3}">
      <dgm:prSet/>
      <dgm:spPr/>
      <dgm:t>
        <a:bodyPr/>
        <a:lstStyle/>
        <a:p>
          <a:endParaRPr lang="en-US"/>
        </a:p>
      </dgm:t>
    </dgm:pt>
    <dgm:pt modelId="{E1C1B040-8546-4C06-8C89-006D27605A17}" type="sibTrans" cxnId="{02719974-756C-46EB-986B-DF728F35D0D3}">
      <dgm:prSet/>
      <dgm:spPr/>
      <dgm:t>
        <a:bodyPr/>
        <a:lstStyle/>
        <a:p>
          <a:endParaRPr lang="en-US"/>
        </a:p>
      </dgm:t>
    </dgm:pt>
    <dgm:pt modelId="{E13FCC76-50EF-49A8-B519-1946378E3101}">
      <dgm:prSet phldrT="[Text]"/>
      <dgm:spPr/>
      <dgm:t>
        <a:bodyPr/>
        <a:lstStyle/>
        <a:p>
          <a:pPr>
            <a:spcAft>
              <a:spcPts val="1200"/>
            </a:spcAft>
          </a:pPr>
          <a:r>
            <a:rPr lang="en-US"/>
            <a:t>Broadband</a:t>
          </a:r>
        </a:p>
      </dgm:t>
    </dgm:pt>
    <dgm:pt modelId="{717E16EC-16F9-44D7-9AD7-1A55DE298F0E}" type="parTrans" cxnId="{7F67A2F1-335E-4670-9BDB-C75B9521E3F1}">
      <dgm:prSet/>
      <dgm:spPr/>
      <dgm:t>
        <a:bodyPr/>
        <a:lstStyle/>
        <a:p>
          <a:endParaRPr lang="en-US"/>
        </a:p>
      </dgm:t>
    </dgm:pt>
    <dgm:pt modelId="{8FF5A1C3-3C77-4BF1-8970-249B12FBEF60}" type="sibTrans" cxnId="{7F67A2F1-335E-4670-9BDB-C75B9521E3F1}">
      <dgm:prSet/>
      <dgm:spPr/>
      <dgm:t>
        <a:bodyPr/>
        <a:lstStyle/>
        <a:p>
          <a:endParaRPr lang="en-US"/>
        </a:p>
      </dgm:t>
    </dgm:pt>
    <dgm:pt modelId="{F704467C-93A8-4A2B-BFCA-1F3AFE19B2F8}">
      <dgm:prSet phldrT="[Text]"/>
      <dgm:spPr/>
      <dgm:t>
        <a:bodyPr/>
        <a:lstStyle/>
        <a:p>
          <a:pPr>
            <a:spcBef>
              <a:spcPts val="0"/>
            </a:spcBef>
            <a:spcAft>
              <a:spcPts val="1200"/>
            </a:spcAft>
          </a:pPr>
          <a:r>
            <a:rPr lang="en-US"/>
            <a:t>New GMA/planning funding</a:t>
          </a:r>
        </a:p>
      </dgm:t>
    </dgm:pt>
    <dgm:pt modelId="{4D672CD8-F9DB-4CDF-8B8E-E1C4473DF6EF}" type="parTrans" cxnId="{2047778C-9F47-47A3-933E-293EC7BE909C}">
      <dgm:prSet/>
      <dgm:spPr/>
      <dgm:t>
        <a:bodyPr/>
        <a:lstStyle/>
        <a:p>
          <a:endParaRPr lang="en-US"/>
        </a:p>
      </dgm:t>
    </dgm:pt>
    <dgm:pt modelId="{7D2D27BC-B8B0-462A-B859-2E604CC8EF16}" type="sibTrans" cxnId="{2047778C-9F47-47A3-933E-293EC7BE909C}">
      <dgm:prSet/>
      <dgm:spPr/>
      <dgm:t>
        <a:bodyPr/>
        <a:lstStyle/>
        <a:p>
          <a:endParaRPr lang="en-US"/>
        </a:p>
      </dgm:t>
    </dgm:pt>
    <dgm:pt modelId="{F70D2AD5-0879-49B9-937E-C6855B8DD18D}">
      <dgm:prSet phldrT="[Text]"/>
      <dgm:spPr/>
      <dgm:t>
        <a:bodyPr/>
        <a:lstStyle/>
        <a:p>
          <a:pPr>
            <a:spcBef>
              <a:spcPts val="0"/>
            </a:spcBef>
            <a:spcAft>
              <a:spcPts val="1200"/>
            </a:spcAft>
          </a:pPr>
          <a:r>
            <a:rPr lang="en-US"/>
            <a:t>Utility assistance</a:t>
          </a:r>
        </a:p>
      </dgm:t>
    </dgm:pt>
    <dgm:pt modelId="{DF7CB3B5-C9D3-477F-AA21-6157756CF929}" type="parTrans" cxnId="{4660336F-ADC7-41A1-A169-E146A4E64405}">
      <dgm:prSet/>
      <dgm:spPr/>
      <dgm:t>
        <a:bodyPr/>
        <a:lstStyle/>
        <a:p>
          <a:endParaRPr lang="en-US"/>
        </a:p>
      </dgm:t>
    </dgm:pt>
    <dgm:pt modelId="{9089A879-CBD0-455E-9269-6AD79ECFDB1C}" type="sibTrans" cxnId="{4660336F-ADC7-41A1-A169-E146A4E64405}">
      <dgm:prSet/>
      <dgm:spPr/>
      <dgm:t>
        <a:bodyPr/>
        <a:lstStyle/>
        <a:p>
          <a:endParaRPr lang="en-US"/>
        </a:p>
      </dgm:t>
    </dgm:pt>
    <dgm:pt modelId="{B0F7C5B6-AB76-4307-A28E-D7681028518B}">
      <dgm:prSet phldrT="[Text]"/>
      <dgm:spPr/>
      <dgm:t>
        <a:bodyPr/>
        <a:lstStyle/>
        <a:p>
          <a:pPr>
            <a:spcBef>
              <a:spcPts val="0"/>
            </a:spcBef>
            <a:spcAft>
              <a:spcPts val="1200"/>
            </a:spcAft>
          </a:pPr>
          <a:r>
            <a:rPr lang="en-US"/>
            <a:t>Housing assistance</a:t>
          </a:r>
        </a:p>
      </dgm:t>
    </dgm:pt>
    <dgm:pt modelId="{43A12B75-1F15-4A34-9801-331ADCCDADD1}" type="parTrans" cxnId="{56FF33FE-9651-4D3A-B308-441F65DDA681}">
      <dgm:prSet/>
      <dgm:spPr/>
      <dgm:t>
        <a:bodyPr/>
        <a:lstStyle/>
        <a:p>
          <a:endParaRPr lang="en-US"/>
        </a:p>
      </dgm:t>
    </dgm:pt>
    <dgm:pt modelId="{1AF0F1DD-D21B-4DD2-A554-8DE08C02E19C}" type="sibTrans" cxnId="{56FF33FE-9651-4D3A-B308-441F65DDA681}">
      <dgm:prSet/>
      <dgm:spPr/>
      <dgm:t>
        <a:bodyPr/>
        <a:lstStyle/>
        <a:p>
          <a:endParaRPr lang="en-US"/>
        </a:p>
      </dgm:t>
    </dgm:pt>
    <dgm:pt modelId="{699BC158-050A-4B29-9434-861E0818ECF0}">
      <dgm:prSet phldrT="[Text]"/>
      <dgm:spPr/>
      <dgm:t>
        <a:bodyPr/>
        <a:lstStyle/>
        <a:p>
          <a:pPr>
            <a:spcBef>
              <a:spcPts val="0"/>
            </a:spcBef>
            <a:spcAft>
              <a:spcPts val="1200"/>
            </a:spcAft>
          </a:pPr>
          <a:r>
            <a:rPr lang="en-US"/>
            <a:t>Additional cannabis revenue sharing</a:t>
          </a:r>
        </a:p>
      </dgm:t>
    </dgm:pt>
    <dgm:pt modelId="{F14FCF0E-E5A6-4936-BB0F-3BC8779E686A}" type="parTrans" cxnId="{B45E5D87-A19F-43DF-B18A-3F1148C30F70}">
      <dgm:prSet/>
      <dgm:spPr/>
      <dgm:t>
        <a:bodyPr/>
        <a:lstStyle/>
        <a:p>
          <a:endParaRPr lang="en-US"/>
        </a:p>
      </dgm:t>
    </dgm:pt>
    <dgm:pt modelId="{7565ECC2-925A-4A49-B304-2025A33E7F91}" type="sibTrans" cxnId="{B45E5D87-A19F-43DF-B18A-3F1148C30F70}">
      <dgm:prSet/>
      <dgm:spPr/>
      <dgm:t>
        <a:bodyPr/>
        <a:lstStyle/>
        <a:p>
          <a:endParaRPr lang="en-US"/>
        </a:p>
      </dgm:t>
    </dgm:pt>
    <dgm:pt modelId="{CE07CF59-1089-4CD6-8317-F8AAE88284BD}">
      <dgm:prSet phldrT="[Text]"/>
      <dgm:spPr/>
      <dgm:t>
        <a:bodyPr/>
        <a:lstStyle/>
        <a:p>
          <a:pPr>
            <a:spcAft>
              <a:spcPts val="600"/>
            </a:spcAft>
          </a:pPr>
          <a:r>
            <a:rPr lang="en-US"/>
            <a:t>Additional TIB funding</a:t>
          </a:r>
        </a:p>
      </dgm:t>
    </dgm:pt>
    <dgm:pt modelId="{17F8AC62-9D5D-4678-AF98-7A4C93AD194E}" type="parTrans" cxnId="{E01BE85C-71C6-499A-A68E-53AEFCAADD1F}">
      <dgm:prSet/>
      <dgm:spPr/>
      <dgm:t>
        <a:bodyPr/>
        <a:lstStyle/>
        <a:p>
          <a:endParaRPr lang="en-US"/>
        </a:p>
      </dgm:t>
    </dgm:pt>
    <dgm:pt modelId="{82A9A407-B2F8-4EA9-95FB-AEA364F15715}" type="sibTrans" cxnId="{E01BE85C-71C6-499A-A68E-53AEFCAADD1F}">
      <dgm:prSet/>
      <dgm:spPr/>
      <dgm:t>
        <a:bodyPr/>
        <a:lstStyle/>
        <a:p>
          <a:endParaRPr lang="en-US"/>
        </a:p>
      </dgm:t>
    </dgm:pt>
    <dgm:pt modelId="{CFE2A055-3597-4984-8E0E-DE7C48C47D9A}">
      <dgm:prSet phldrT="[Text]"/>
      <dgm:spPr/>
      <dgm:t>
        <a:bodyPr/>
        <a:lstStyle/>
        <a:p>
          <a:pPr>
            <a:spcAft>
              <a:spcPts val="600"/>
            </a:spcAft>
          </a:pPr>
          <a:r>
            <a:rPr lang="en-US"/>
            <a:t>Electrical vehicle infrastructure</a:t>
          </a:r>
        </a:p>
      </dgm:t>
    </dgm:pt>
    <dgm:pt modelId="{FB2B12BE-7CC2-4713-BD90-8EDB85AAB9F5}" type="parTrans" cxnId="{AE1FB231-710B-496A-942C-8794C2796816}">
      <dgm:prSet/>
      <dgm:spPr/>
      <dgm:t>
        <a:bodyPr/>
        <a:lstStyle/>
        <a:p>
          <a:endParaRPr lang="en-US"/>
        </a:p>
      </dgm:t>
    </dgm:pt>
    <dgm:pt modelId="{FB265739-371B-408A-A5F6-FA881FBBFA17}" type="sibTrans" cxnId="{AE1FB231-710B-496A-942C-8794C2796816}">
      <dgm:prSet/>
      <dgm:spPr/>
      <dgm:t>
        <a:bodyPr/>
        <a:lstStyle/>
        <a:p>
          <a:endParaRPr lang="en-US"/>
        </a:p>
      </dgm:t>
    </dgm:pt>
    <dgm:pt modelId="{C9F489E4-5B56-45D9-ACC3-A1AA2F310683}">
      <dgm:prSet phldrT="[Text]"/>
      <dgm:spPr/>
      <dgm:t>
        <a:bodyPr/>
        <a:lstStyle/>
        <a:p>
          <a:pPr>
            <a:spcAft>
              <a:spcPts val="600"/>
            </a:spcAft>
          </a:pPr>
          <a:r>
            <a:rPr lang="en-US"/>
            <a:t>Expanded Transportation Benefit District sales &amp; use tax authority</a:t>
          </a:r>
        </a:p>
      </dgm:t>
    </dgm:pt>
    <dgm:pt modelId="{63CA00BD-AB02-4055-AFA6-476E155D28E0}" type="parTrans" cxnId="{20F178E6-0BFF-487D-87D8-CBE555E74386}">
      <dgm:prSet/>
      <dgm:spPr/>
      <dgm:t>
        <a:bodyPr/>
        <a:lstStyle/>
        <a:p>
          <a:endParaRPr lang="en-US"/>
        </a:p>
      </dgm:t>
    </dgm:pt>
    <dgm:pt modelId="{6EF2CEB1-0F1F-49B4-B866-3EB5CD74DF1D}" type="sibTrans" cxnId="{20F178E6-0BFF-487D-87D8-CBE555E74386}">
      <dgm:prSet/>
      <dgm:spPr/>
      <dgm:t>
        <a:bodyPr/>
        <a:lstStyle/>
        <a:p>
          <a:endParaRPr lang="en-US"/>
        </a:p>
      </dgm:t>
    </dgm:pt>
    <dgm:pt modelId="{754D7E81-F6C5-43D4-AD2E-DA1AF7C55474}">
      <dgm:prSet phldrT="[Text]"/>
      <dgm:spPr/>
      <dgm:t>
        <a:bodyPr/>
        <a:lstStyle/>
        <a:p>
          <a:pPr>
            <a:spcAft>
              <a:spcPts val="600"/>
            </a:spcAft>
          </a:pPr>
          <a:r>
            <a:rPr lang="en-US"/>
            <a:t>PWAA sweep</a:t>
          </a:r>
        </a:p>
      </dgm:t>
    </dgm:pt>
    <dgm:pt modelId="{C9DC1CFC-A689-4E6A-AA49-469CF1D42937}" type="parTrans" cxnId="{D36624BA-FA73-4806-95F4-2B754D9D7D17}">
      <dgm:prSet/>
      <dgm:spPr/>
      <dgm:t>
        <a:bodyPr/>
        <a:lstStyle/>
        <a:p>
          <a:endParaRPr lang="en-US"/>
        </a:p>
      </dgm:t>
    </dgm:pt>
    <dgm:pt modelId="{68B79D3B-5E6C-4FA0-BDBE-9B1D44A33675}" type="sibTrans" cxnId="{D36624BA-FA73-4806-95F4-2B754D9D7D17}">
      <dgm:prSet/>
      <dgm:spPr/>
      <dgm:t>
        <a:bodyPr/>
        <a:lstStyle/>
        <a:p>
          <a:endParaRPr lang="en-US"/>
        </a:p>
      </dgm:t>
    </dgm:pt>
    <dgm:pt modelId="{E9954C11-217C-4D8C-9E51-A1BA46F67F31}">
      <dgm:prSet phldrT="[Text]"/>
      <dgm:spPr/>
      <dgm:t>
        <a:bodyPr/>
        <a:lstStyle/>
        <a:p>
          <a:pPr>
            <a:spcAft>
              <a:spcPts val="600"/>
            </a:spcAft>
          </a:pPr>
          <a:r>
            <a:rPr lang="en-US"/>
            <a:t>Safe routes to schools funding</a:t>
          </a:r>
        </a:p>
      </dgm:t>
    </dgm:pt>
    <dgm:pt modelId="{DFC50561-4E1F-4285-9E92-6B5F94EA5A46}" type="parTrans" cxnId="{25AB3CD0-AEC0-4528-8747-D110D3F351D2}">
      <dgm:prSet/>
      <dgm:spPr/>
      <dgm:t>
        <a:bodyPr/>
        <a:lstStyle/>
        <a:p>
          <a:endParaRPr lang="en-US"/>
        </a:p>
      </dgm:t>
    </dgm:pt>
    <dgm:pt modelId="{126179C1-EA24-4977-88F2-2F04C8DD2706}" type="sibTrans" cxnId="{25AB3CD0-AEC0-4528-8747-D110D3F351D2}">
      <dgm:prSet/>
      <dgm:spPr/>
      <dgm:t>
        <a:bodyPr/>
        <a:lstStyle/>
        <a:p>
          <a:endParaRPr lang="en-US"/>
        </a:p>
      </dgm:t>
    </dgm:pt>
    <dgm:pt modelId="{FDE3764E-8DCE-4B76-B612-9C0301FC2836}">
      <dgm:prSet phldrT="[Text]"/>
      <dgm:spPr/>
      <dgm:t>
        <a:bodyPr/>
        <a:lstStyle/>
        <a:p>
          <a:pPr>
            <a:spcAft>
              <a:spcPts val="1200"/>
            </a:spcAft>
          </a:pPr>
          <a:r>
            <a:rPr lang="en-US"/>
            <a:t>CERB funds</a:t>
          </a:r>
        </a:p>
      </dgm:t>
    </dgm:pt>
    <dgm:pt modelId="{7D5C4009-48D2-42FE-908F-672D9F51BA4F}" type="parTrans" cxnId="{0AFB6905-88B9-412B-A085-97D731FE8F10}">
      <dgm:prSet/>
      <dgm:spPr/>
      <dgm:t>
        <a:bodyPr/>
        <a:lstStyle/>
        <a:p>
          <a:endParaRPr lang="en-US"/>
        </a:p>
      </dgm:t>
    </dgm:pt>
    <dgm:pt modelId="{68F6E149-7A1B-47CE-98E6-0B962F061153}" type="sibTrans" cxnId="{0AFB6905-88B9-412B-A085-97D731FE8F10}">
      <dgm:prSet/>
      <dgm:spPr/>
      <dgm:t>
        <a:bodyPr/>
        <a:lstStyle/>
        <a:p>
          <a:endParaRPr lang="en-US"/>
        </a:p>
      </dgm:t>
    </dgm:pt>
    <dgm:pt modelId="{231BC226-38C8-45A3-8A84-2AABBC9532C9}">
      <dgm:prSet phldrT="[Text]"/>
      <dgm:spPr/>
      <dgm:t>
        <a:bodyPr/>
        <a:lstStyle/>
        <a:p>
          <a:pPr>
            <a:spcAft>
              <a:spcPts val="1200"/>
            </a:spcAft>
          </a:pPr>
          <a:r>
            <a:rPr lang="en-US"/>
            <a:t>Additional Drinking Water Assistance Account funding</a:t>
          </a:r>
        </a:p>
      </dgm:t>
    </dgm:pt>
    <dgm:pt modelId="{BE2A800F-0B81-4B32-A969-43D659555457}" type="parTrans" cxnId="{4FAD5DA7-39DE-49ED-8C2D-14C6E7ECF0A5}">
      <dgm:prSet/>
      <dgm:spPr/>
      <dgm:t>
        <a:bodyPr/>
        <a:lstStyle/>
        <a:p>
          <a:endParaRPr lang="en-US"/>
        </a:p>
      </dgm:t>
    </dgm:pt>
    <dgm:pt modelId="{ABDC9AB0-A4AA-48EB-85B0-DB916CD308A4}" type="sibTrans" cxnId="{4FAD5DA7-39DE-49ED-8C2D-14C6E7ECF0A5}">
      <dgm:prSet/>
      <dgm:spPr/>
      <dgm:t>
        <a:bodyPr/>
        <a:lstStyle/>
        <a:p>
          <a:endParaRPr lang="en-US"/>
        </a:p>
      </dgm:t>
    </dgm:pt>
    <dgm:pt modelId="{59A255EF-A03A-4637-AF02-16AF7509A355}">
      <dgm:prSet phldrT="[Text]"/>
      <dgm:spPr/>
      <dgm:t>
        <a:bodyPr/>
        <a:lstStyle/>
        <a:p>
          <a:pPr>
            <a:spcAft>
              <a:spcPts val="1200"/>
            </a:spcAft>
          </a:pPr>
          <a:r>
            <a:rPr lang="en-US"/>
            <a:t>Additional stormwater grants</a:t>
          </a:r>
        </a:p>
      </dgm:t>
    </dgm:pt>
    <dgm:pt modelId="{889A7B1D-7476-42A2-A178-8017850A8CE6}" type="parTrans" cxnId="{C7EA4BE8-4517-407C-9564-CE1B60F0B482}">
      <dgm:prSet/>
      <dgm:spPr/>
      <dgm:t>
        <a:bodyPr/>
        <a:lstStyle/>
        <a:p>
          <a:endParaRPr lang="en-US"/>
        </a:p>
      </dgm:t>
    </dgm:pt>
    <dgm:pt modelId="{F0D6AB70-8347-4856-806D-1556C619E33F}" type="sibTrans" cxnId="{C7EA4BE8-4517-407C-9564-CE1B60F0B482}">
      <dgm:prSet/>
      <dgm:spPr/>
      <dgm:t>
        <a:bodyPr/>
        <a:lstStyle/>
        <a:p>
          <a:endParaRPr lang="en-US"/>
        </a:p>
      </dgm:t>
    </dgm:pt>
    <dgm:pt modelId="{4CBD2A10-E169-41BD-92D6-B01B178F02C4}">
      <dgm:prSet phldrT="[Text]"/>
      <dgm:spPr/>
      <dgm:t>
        <a:bodyPr/>
        <a:lstStyle/>
        <a:p>
          <a:pPr>
            <a:spcAft>
              <a:spcPts val="1200"/>
            </a:spcAft>
          </a:pPr>
          <a:r>
            <a:rPr lang="en-US"/>
            <a:t>Weatherization for public buildings</a:t>
          </a:r>
        </a:p>
      </dgm:t>
    </dgm:pt>
    <dgm:pt modelId="{707B0C65-472D-44E9-893D-983C6D7859CF}" type="parTrans" cxnId="{AEEFCCD0-FED3-41E5-A7FE-55E925DD20EC}">
      <dgm:prSet/>
      <dgm:spPr/>
      <dgm:t>
        <a:bodyPr/>
        <a:lstStyle/>
        <a:p>
          <a:endParaRPr lang="en-US"/>
        </a:p>
      </dgm:t>
    </dgm:pt>
    <dgm:pt modelId="{EC3F4545-41D8-40CB-81E8-9B1F42147BF7}" type="sibTrans" cxnId="{AEEFCCD0-FED3-41E5-A7FE-55E925DD20EC}">
      <dgm:prSet/>
      <dgm:spPr/>
      <dgm:t>
        <a:bodyPr/>
        <a:lstStyle/>
        <a:p>
          <a:endParaRPr lang="en-US"/>
        </a:p>
      </dgm:t>
    </dgm:pt>
    <dgm:pt modelId="{76F35346-FEA6-4700-A052-037A4CB468BA}" type="pres">
      <dgm:prSet presAssocID="{ABCF7818-E69E-416F-89A1-E48021853A65}" presName="linearFlow" presStyleCnt="0">
        <dgm:presLayoutVars>
          <dgm:dir/>
          <dgm:animLvl val="lvl"/>
          <dgm:resizeHandles/>
        </dgm:presLayoutVars>
      </dgm:prSet>
      <dgm:spPr/>
    </dgm:pt>
    <dgm:pt modelId="{668F8C41-53A2-482E-8C10-23DCCB7027BD}" type="pres">
      <dgm:prSet presAssocID="{0B12FAF6-E3A3-4646-A140-255A75AB1AEE}" presName="compositeNode" presStyleCnt="0">
        <dgm:presLayoutVars>
          <dgm:bulletEnabled val="1"/>
        </dgm:presLayoutVars>
      </dgm:prSet>
      <dgm:spPr/>
    </dgm:pt>
    <dgm:pt modelId="{66305BFB-A439-4B97-9EF5-118347C93B2F}" type="pres">
      <dgm:prSet presAssocID="{0B12FAF6-E3A3-4646-A140-255A75AB1AEE}"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hoolhouse with solid fill"/>
        </a:ext>
      </dgm:extLst>
    </dgm:pt>
    <dgm:pt modelId="{0F5AC5B9-766F-427A-BCD0-52F101FA5024}" type="pres">
      <dgm:prSet presAssocID="{0B12FAF6-E3A3-4646-A140-255A75AB1AEE}" presName="childNode" presStyleLbl="node1" presStyleIdx="0" presStyleCnt="3">
        <dgm:presLayoutVars>
          <dgm:bulletEnabled val="1"/>
        </dgm:presLayoutVars>
      </dgm:prSet>
      <dgm:spPr/>
    </dgm:pt>
    <dgm:pt modelId="{83704B5E-EC20-4AEE-BE81-85CF14EE938A}" type="pres">
      <dgm:prSet presAssocID="{0B12FAF6-E3A3-4646-A140-255A75AB1AEE}" presName="parentNode" presStyleLbl="revTx" presStyleIdx="0" presStyleCnt="3">
        <dgm:presLayoutVars>
          <dgm:chMax val="0"/>
          <dgm:bulletEnabled val="1"/>
        </dgm:presLayoutVars>
      </dgm:prSet>
      <dgm:spPr/>
    </dgm:pt>
    <dgm:pt modelId="{D2B14E62-0396-4958-85F3-EEC68DD19EC4}" type="pres">
      <dgm:prSet presAssocID="{C40A3762-330E-4912-8A9B-DBBD5297AB7C}" presName="sibTrans" presStyleCnt="0"/>
      <dgm:spPr/>
    </dgm:pt>
    <dgm:pt modelId="{03AD3421-62E4-425D-BA05-C3E9B52190C2}" type="pres">
      <dgm:prSet presAssocID="{91C41C41-1B4B-4ABF-A053-EB89AE3C3337}" presName="compositeNode" presStyleCnt="0">
        <dgm:presLayoutVars>
          <dgm:bulletEnabled val="1"/>
        </dgm:presLayoutVars>
      </dgm:prSet>
      <dgm:spPr/>
    </dgm:pt>
    <dgm:pt modelId="{86BCE802-81B0-4F86-B56C-01C9140F27AD}" type="pres">
      <dgm:prSet presAssocID="{91C41C41-1B4B-4ABF-A053-EB89AE3C3337}"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lippery Road with solid fill"/>
        </a:ext>
      </dgm:extLst>
    </dgm:pt>
    <dgm:pt modelId="{908CD001-C539-47DC-9BBF-FF1ED9BEAB22}" type="pres">
      <dgm:prSet presAssocID="{91C41C41-1B4B-4ABF-A053-EB89AE3C3337}" presName="childNode" presStyleLbl="node1" presStyleIdx="1" presStyleCnt="3">
        <dgm:presLayoutVars>
          <dgm:bulletEnabled val="1"/>
        </dgm:presLayoutVars>
      </dgm:prSet>
      <dgm:spPr/>
    </dgm:pt>
    <dgm:pt modelId="{34398938-E616-4211-BEB1-B5F595546E08}" type="pres">
      <dgm:prSet presAssocID="{91C41C41-1B4B-4ABF-A053-EB89AE3C3337}" presName="parentNode" presStyleLbl="revTx" presStyleIdx="1" presStyleCnt="3">
        <dgm:presLayoutVars>
          <dgm:chMax val="0"/>
          <dgm:bulletEnabled val="1"/>
        </dgm:presLayoutVars>
      </dgm:prSet>
      <dgm:spPr/>
    </dgm:pt>
    <dgm:pt modelId="{1FBB38BE-FD85-495A-A702-4A231911CE61}" type="pres">
      <dgm:prSet presAssocID="{BAAC13A1-38C4-45FF-BC11-9A3EF8F4AE8D}" presName="sibTrans" presStyleCnt="0"/>
      <dgm:spPr/>
    </dgm:pt>
    <dgm:pt modelId="{52527EB0-1BA2-4981-96CC-C2BD45E441BD}" type="pres">
      <dgm:prSet presAssocID="{06C6B9C5-5469-4C50-806E-A908FCC8E294}" presName="compositeNode" presStyleCnt="0">
        <dgm:presLayoutVars>
          <dgm:bulletEnabled val="1"/>
        </dgm:presLayoutVars>
      </dgm:prSet>
      <dgm:spPr/>
    </dgm:pt>
    <dgm:pt modelId="{FA6B6D51-42DB-48C6-BE44-0C01889A5ED6}" type="pres">
      <dgm:prSet presAssocID="{06C6B9C5-5469-4C50-806E-A908FCC8E294}" presName="imag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ement truck with solid fill"/>
        </a:ext>
      </dgm:extLst>
    </dgm:pt>
    <dgm:pt modelId="{D960C1BF-38A5-4DC5-AD18-DC3FD15EDB9E}" type="pres">
      <dgm:prSet presAssocID="{06C6B9C5-5469-4C50-806E-A908FCC8E294}" presName="childNode" presStyleLbl="node1" presStyleIdx="2" presStyleCnt="3">
        <dgm:presLayoutVars>
          <dgm:bulletEnabled val="1"/>
        </dgm:presLayoutVars>
      </dgm:prSet>
      <dgm:spPr/>
    </dgm:pt>
    <dgm:pt modelId="{714420D2-4B32-4F21-B736-EDE9E286B744}" type="pres">
      <dgm:prSet presAssocID="{06C6B9C5-5469-4C50-806E-A908FCC8E294}" presName="parentNode" presStyleLbl="revTx" presStyleIdx="2" presStyleCnt="3">
        <dgm:presLayoutVars>
          <dgm:chMax val="0"/>
          <dgm:bulletEnabled val="1"/>
        </dgm:presLayoutVars>
      </dgm:prSet>
      <dgm:spPr/>
    </dgm:pt>
  </dgm:ptLst>
  <dgm:cxnLst>
    <dgm:cxn modelId="{B8047603-546E-437E-A48E-D182E7055EF0}" type="presOf" srcId="{231BC226-38C8-45A3-8A84-2AABBC9532C9}" destId="{D960C1BF-38A5-4DC5-AD18-DC3FD15EDB9E}" srcOrd="0" destOrd="3" presId="urn:microsoft.com/office/officeart/2005/8/layout/hList2"/>
    <dgm:cxn modelId="{0AFB6905-88B9-412B-A085-97D731FE8F10}" srcId="{06C6B9C5-5469-4C50-806E-A908FCC8E294}" destId="{FDE3764E-8DCE-4B76-B612-9C0301FC2836}" srcOrd="2" destOrd="0" parTransId="{7D5C4009-48D2-42FE-908F-672D9F51BA4F}" sibTransId="{68F6E149-7A1B-47CE-98E6-0B962F061153}"/>
    <dgm:cxn modelId="{717EA008-395E-4BE7-8F75-22787D612EF2}" type="presOf" srcId="{D98EB78D-2DFC-4568-AF98-DA57A461D649}" destId="{0F5AC5B9-766F-427A-BCD0-52F101FA5024}" srcOrd="0" destOrd="1" presId="urn:microsoft.com/office/officeart/2005/8/layout/hList2"/>
    <dgm:cxn modelId="{BC761715-856B-4BA7-AECC-82461C0F95F5}" srcId="{ABCF7818-E69E-416F-89A1-E48021853A65}" destId="{06C6B9C5-5469-4C50-806E-A908FCC8E294}" srcOrd="2" destOrd="0" parTransId="{722CFCAF-AE98-4D80-8871-4B467D23D6F4}" sibTransId="{D67E036C-F551-472E-B383-257098D30441}"/>
    <dgm:cxn modelId="{BB563A25-6463-4D56-A1F4-7A884D27E83A}" type="presOf" srcId="{CE07CF59-1089-4CD6-8317-F8AAE88284BD}" destId="{908CD001-C539-47DC-9BBF-FF1ED9BEAB22}" srcOrd="0" destOrd="1" presId="urn:microsoft.com/office/officeart/2005/8/layout/hList2"/>
    <dgm:cxn modelId="{2B066225-6693-4EF6-9CF2-CBB978E36A14}" type="presOf" srcId="{06C6B9C5-5469-4C50-806E-A908FCC8E294}" destId="{714420D2-4B32-4F21-B736-EDE9E286B744}" srcOrd="0" destOrd="0" presId="urn:microsoft.com/office/officeart/2005/8/layout/hList2"/>
    <dgm:cxn modelId="{A9E39325-7858-4837-BA08-E465A0794ABD}" type="presOf" srcId="{59A255EF-A03A-4637-AF02-16AF7509A355}" destId="{D960C1BF-38A5-4DC5-AD18-DC3FD15EDB9E}" srcOrd="0" destOrd="4" presId="urn:microsoft.com/office/officeart/2005/8/layout/hList2"/>
    <dgm:cxn modelId="{33CBBD2D-7D17-42BE-8098-0BD3B33A0B46}" type="presOf" srcId="{CFE2A055-3597-4984-8E0E-DE7C48C47D9A}" destId="{908CD001-C539-47DC-9BBF-FF1ED9BEAB22}" srcOrd="0" destOrd="2" presId="urn:microsoft.com/office/officeart/2005/8/layout/hList2"/>
    <dgm:cxn modelId="{AE1FB231-710B-496A-942C-8794C2796816}" srcId="{91C41C41-1B4B-4ABF-A053-EB89AE3C3337}" destId="{CFE2A055-3597-4984-8E0E-DE7C48C47D9A}" srcOrd="2" destOrd="0" parTransId="{FB2B12BE-7CC2-4713-BD90-8EDB85AAB9F5}" sibTransId="{FB265739-371B-408A-A5F6-FA881FBBFA17}"/>
    <dgm:cxn modelId="{E9906433-9E42-489F-BD6D-2BBDD574CBEC}" srcId="{91C41C41-1B4B-4ABF-A053-EB89AE3C3337}" destId="{1D2A551B-7764-409D-A674-D540A81ED446}" srcOrd="0" destOrd="0" parTransId="{9FE1D176-DBF9-480A-AB9E-833632A8BBA0}" sibTransId="{DA2788C1-3D46-4CE1-A503-1CA5D03B8192}"/>
    <dgm:cxn modelId="{3BF0E13A-A12D-404F-A977-5F2130C61C67}" type="presOf" srcId="{4CBD2A10-E169-41BD-92D6-B01B178F02C4}" destId="{D960C1BF-38A5-4DC5-AD18-DC3FD15EDB9E}" srcOrd="0" destOrd="5" presId="urn:microsoft.com/office/officeart/2005/8/layout/hList2"/>
    <dgm:cxn modelId="{E01BE85C-71C6-499A-A68E-53AEFCAADD1F}" srcId="{91C41C41-1B4B-4ABF-A053-EB89AE3C3337}" destId="{CE07CF59-1089-4CD6-8317-F8AAE88284BD}" srcOrd="1" destOrd="0" parTransId="{17F8AC62-9D5D-4678-AF98-7A4C93AD194E}" sibTransId="{82A9A407-B2F8-4EA9-95FB-AEA364F15715}"/>
    <dgm:cxn modelId="{E2764546-A7B7-464A-95AE-390C367CC1ED}" type="presOf" srcId="{22E3E904-2A67-4EB8-B31D-D732EA2CB8CE}" destId="{0F5AC5B9-766F-427A-BCD0-52F101FA5024}" srcOrd="0" destOrd="0" presId="urn:microsoft.com/office/officeart/2005/8/layout/hList2"/>
    <dgm:cxn modelId="{91286249-285D-4204-B24A-23F5FF330408}" type="presOf" srcId="{F70D2AD5-0879-49B9-937E-C6855B8DD18D}" destId="{0F5AC5B9-766F-427A-BCD0-52F101FA5024}" srcOrd="0" destOrd="3" presId="urn:microsoft.com/office/officeart/2005/8/layout/hList2"/>
    <dgm:cxn modelId="{7A94206A-2268-4559-9434-762669D442B6}" type="presOf" srcId="{699BC158-050A-4B29-9434-861E0818ECF0}" destId="{0F5AC5B9-766F-427A-BCD0-52F101FA5024}" srcOrd="0" destOrd="5" presId="urn:microsoft.com/office/officeart/2005/8/layout/hList2"/>
    <dgm:cxn modelId="{C3D7BF6E-9310-4683-B026-E4EBEC844361}" srcId="{0B12FAF6-E3A3-4646-A140-255A75AB1AEE}" destId="{D98EB78D-2DFC-4568-AF98-DA57A461D649}" srcOrd="1" destOrd="0" parTransId="{7E744A8C-D107-4FFB-B032-E5217CB79E1B}" sibTransId="{83AE5D35-A79C-41DF-8207-EF01631CAD57}"/>
    <dgm:cxn modelId="{4660336F-ADC7-41A1-A169-E146A4E64405}" srcId="{0B12FAF6-E3A3-4646-A140-255A75AB1AEE}" destId="{F70D2AD5-0879-49B9-937E-C6855B8DD18D}" srcOrd="3" destOrd="0" parTransId="{DF7CB3B5-C9D3-477F-AA21-6157756CF929}" sibTransId="{9089A879-CBD0-455E-9269-6AD79ECFDB1C}"/>
    <dgm:cxn modelId="{DC2FC36F-4055-4CD5-8E63-A69EC11F732B}" type="presOf" srcId="{C9F489E4-5B56-45D9-ACC3-A1AA2F310683}" destId="{908CD001-C539-47DC-9BBF-FF1ED9BEAB22}" srcOrd="0" destOrd="4" presId="urn:microsoft.com/office/officeart/2005/8/layout/hList2"/>
    <dgm:cxn modelId="{02719974-756C-46EB-986B-DF728F35D0D3}" srcId="{06C6B9C5-5469-4C50-806E-A908FCC8E294}" destId="{DCB13737-3C76-4BF5-9CD3-FE6307396C2B}" srcOrd="0" destOrd="0" parTransId="{0AE684C2-A464-4ED2-8DBF-FAD8C496C679}" sibTransId="{E1C1B040-8546-4C06-8C89-006D27605A17}"/>
    <dgm:cxn modelId="{39EA8E78-BC13-4CF5-B4CE-D6B4EC3CFDB0}" srcId="{0B12FAF6-E3A3-4646-A140-255A75AB1AEE}" destId="{22E3E904-2A67-4EB8-B31D-D732EA2CB8CE}" srcOrd="0" destOrd="0" parTransId="{E70769D6-7AD1-4AAD-BE2E-1C2078DE88F4}" sibTransId="{70ED1450-A3B6-4FE2-93A2-3756D925EF28}"/>
    <dgm:cxn modelId="{89E8DC7C-DB1D-4365-BBF2-74708568AFEA}" type="presOf" srcId="{B0F7C5B6-AB76-4307-A28E-D7681028518B}" destId="{0F5AC5B9-766F-427A-BCD0-52F101FA5024}" srcOrd="0" destOrd="4" presId="urn:microsoft.com/office/officeart/2005/8/layout/hList2"/>
    <dgm:cxn modelId="{B45E5D87-A19F-43DF-B18A-3F1148C30F70}" srcId="{0B12FAF6-E3A3-4646-A140-255A75AB1AEE}" destId="{699BC158-050A-4B29-9434-861E0818ECF0}" srcOrd="5" destOrd="0" parTransId="{F14FCF0E-E5A6-4936-BB0F-3BC8779E686A}" sibTransId="{7565ECC2-925A-4A49-B304-2025A33E7F91}"/>
    <dgm:cxn modelId="{2047778C-9F47-47A3-933E-293EC7BE909C}" srcId="{0B12FAF6-E3A3-4646-A140-255A75AB1AEE}" destId="{F704467C-93A8-4A2B-BFCA-1F3AFE19B2F8}" srcOrd="2" destOrd="0" parTransId="{4D672CD8-F9DB-4CDF-8B8E-E1C4473DF6EF}" sibTransId="{7D2D27BC-B8B0-462A-B859-2E604CC8EF16}"/>
    <dgm:cxn modelId="{2A98C092-763B-4A93-8C9B-7442186A7F57}" srcId="{ABCF7818-E69E-416F-89A1-E48021853A65}" destId="{0B12FAF6-E3A3-4646-A140-255A75AB1AEE}" srcOrd="0" destOrd="0" parTransId="{E09AF734-BC08-4503-B899-0F1B328A02C8}" sibTransId="{C40A3762-330E-4912-8A9B-DBBD5297AB7C}"/>
    <dgm:cxn modelId="{4FAD5DA7-39DE-49ED-8C2D-14C6E7ECF0A5}" srcId="{06C6B9C5-5469-4C50-806E-A908FCC8E294}" destId="{231BC226-38C8-45A3-8A84-2AABBC9532C9}" srcOrd="3" destOrd="0" parTransId="{BE2A800F-0B81-4B32-A969-43D659555457}" sibTransId="{ABDC9AB0-A4AA-48EB-85B0-DB916CD308A4}"/>
    <dgm:cxn modelId="{B69662A8-10BD-4F13-9F73-82950C6437DC}" type="presOf" srcId="{91C41C41-1B4B-4ABF-A053-EB89AE3C3337}" destId="{34398938-E616-4211-BEB1-B5F595546E08}" srcOrd="0" destOrd="0" presId="urn:microsoft.com/office/officeart/2005/8/layout/hList2"/>
    <dgm:cxn modelId="{2F1AA1B2-CFFA-4F5F-8C24-2DC5DEBEC13F}" srcId="{ABCF7818-E69E-416F-89A1-E48021853A65}" destId="{91C41C41-1B4B-4ABF-A053-EB89AE3C3337}" srcOrd="1" destOrd="0" parTransId="{B8E53491-D824-44BE-9009-7E7F444ED955}" sibTransId="{BAAC13A1-38C4-45FF-BC11-9A3EF8F4AE8D}"/>
    <dgm:cxn modelId="{D36624BA-FA73-4806-95F4-2B754D9D7D17}" srcId="{91C41C41-1B4B-4ABF-A053-EB89AE3C3337}" destId="{754D7E81-F6C5-43D4-AD2E-DA1AF7C55474}" srcOrd="5" destOrd="0" parTransId="{C9DC1CFC-A689-4E6A-AA49-469CF1D42937}" sibTransId="{68B79D3B-5E6C-4FA0-BDBE-9B1D44A33675}"/>
    <dgm:cxn modelId="{25AB3CD0-AEC0-4528-8747-D110D3F351D2}" srcId="{91C41C41-1B4B-4ABF-A053-EB89AE3C3337}" destId="{E9954C11-217C-4D8C-9E51-A1BA46F67F31}" srcOrd="3" destOrd="0" parTransId="{DFC50561-4E1F-4285-9E92-6B5F94EA5A46}" sibTransId="{126179C1-EA24-4977-88F2-2F04C8DD2706}"/>
    <dgm:cxn modelId="{AEEFCCD0-FED3-41E5-A7FE-55E925DD20EC}" srcId="{06C6B9C5-5469-4C50-806E-A908FCC8E294}" destId="{4CBD2A10-E169-41BD-92D6-B01B178F02C4}" srcOrd="5" destOrd="0" parTransId="{707B0C65-472D-44E9-893D-983C6D7859CF}" sibTransId="{EC3F4545-41D8-40CB-81E8-9B1F42147BF7}"/>
    <dgm:cxn modelId="{E25CACD2-9EAD-41E0-8529-31738C70B143}" type="presOf" srcId="{FDE3764E-8DCE-4B76-B612-9C0301FC2836}" destId="{D960C1BF-38A5-4DC5-AD18-DC3FD15EDB9E}" srcOrd="0" destOrd="2" presId="urn:microsoft.com/office/officeart/2005/8/layout/hList2"/>
    <dgm:cxn modelId="{1515DFD2-05EC-425D-8051-52129E39D5E6}" type="presOf" srcId="{E13FCC76-50EF-49A8-B519-1946378E3101}" destId="{D960C1BF-38A5-4DC5-AD18-DC3FD15EDB9E}" srcOrd="0" destOrd="1" presId="urn:microsoft.com/office/officeart/2005/8/layout/hList2"/>
    <dgm:cxn modelId="{367C79DB-3624-4284-8D03-598339BFC6B2}" type="presOf" srcId="{754D7E81-F6C5-43D4-AD2E-DA1AF7C55474}" destId="{908CD001-C539-47DC-9BBF-FF1ED9BEAB22}" srcOrd="0" destOrd="5" presId="urn:microsoft.com/office/officeart/2005/8/layout/hList2"/>
    <dgm:cxn modelId="{CDF0A6E0-AA6E-4904-A85A-B23E85A4154E}" type="presOf" srcId="{ABCF7818-E69E-416F-89A1-E48021853A65}" destId="{76F35346-FEA6-4700-A052-037A4CB468BA}" srcOrd="0" destOrd="0" presId="urn:microsoft.com/office/officeart/2005/8/layout/hList2"/>
    <dgm:cxn modelId="{82E95CE3-4679-46E1-956E-7EF557D031F4}" type="presOf" srcId="{F704467C-93A8-4A2B-BFCA-1F3AFE19B2F8}" destId="{0F5AC5B9-766F-427A-BCD0-52F101FA5024}" srcOrd="0" destOrd="2" presId="urn:microsoft.com/office/officeart/2005/8/layout/hList2"/>
    <dgm:cxn modelId="{370263E6-3F93-4A24-93A4-833AB5C3B43D}" type="presOf" srcId="{DCB13737-3C76-4BF5-9CD3-FE6307396C2B}" destId="{D960C1BF-38A5-4DC5-AD18-DC3FD15EDB9E}" srcOrd="0" destOrd="0" presId="urn:microsoft.com/office/officeart/2005/8/layout/hList2"/>
    <dgm:cxn modelId="{20F178E6-0BFF-487D-87D8-CBE555E74386}" srcId="{91C41C41-1B4B-4ABF-A053-EB89AE3C3337}" destId="{C9F489E4-5B56-45D9-ACC3-A1AA2F310683}" srcOrd="4" destOrd="0" parTransId="{63CA00BD-AB02-4055-AFA6-476E155D28E0}" sibTransId="{6EF2CEB1-0F1F-49B4-B866-3EB5CD74DF1D}"/>
    <dgm:cxn modelId="{C7EA4BE8-4517-407C-9564-CE1B60F0B482}" srcId="{06C6B9C5-5469-4C50-806E-A908FCC8E294}" destId="{59A255EF-A03A-4637-AF02-16AF7509A355}" srcOrd="4" destOrd="0" parTransId="{889A7B1D-7476-42A2-A178-8017850A8CE6}" sibTransId="{F0D6AB70-8347-4856-806D-1556C619E33F}"/>
    <dgm:cxn modelId="{C6C632EA-C3AC-4889-B82A-2B504CE24EB7}" type="presOf" srcId="{1D2A551B-7764-409D-A674-D540A81ED446}" destId="{908CD001-C539-47DC-9BBF-FF1ED9BEAB22}" srcOrd="0" destOrd="0" presId="urn:microsoft.com/office/officeart/2005/8/layout/hList2"/>
    <dgm:cxn modelId="{7F67A2F1-335E-4670-9BDB-C75B9521E3F1}" srcId="{06C6B9C5-5469-4C50-806E-A908FCC8E294}" destId="{E13FCC76-50EF-49A8-B519-1946378E3101}" srcOrd="1" destOrd="0" parTransId="{717E16EC-16F9-44D7-9AD7-1A55DE298F0E}" sibTransId="{8FF5A1C3-3C77-4BF1-8970-249B12FBEF60}"/>
    <dgm:cxn modelId="{4A7AF4F2-606E-4844-9608-C1631D02E780}" type="presOf" srcId="{E9954C11-217C-4D8C-9E51-A1BA46F67F31}" destId="{908CD001-C539-47DC-9BBF-FF1ED9BEAB22}" srcOrd="0" destOrd="3" presId="urn:microsoft.com/office/officeart/2005/8/layout/hList2"/>
    <dgm:cxn modelId="{15B209FE-EBA6-45CB-B737-81B8A934303E}" type="presOf" srcId="{0B12FAF6-E3A3-4646-A140-255A75AB1AEE}" destId="{83704B5E-EC20-4AEE-BE81-85CF14EE938A}" srcOrd="0" destOrd="0" presId="urn:microsoft.com/office/officeart/2005/8/layout/hList2"/>
    <dgm:cxn modelId="{56FF33FE-9651-4D3A-B308-441F65DDA681}" srcId="{0B12FAF6-E3A3-4646-A140-255A75AB1AEE}" destId="{B0F7C5B6-AB76-4307-A28E-D7681028518B}" srcOrd="4" destOrd="0" parTransId="{43A12B75-1F15-4A34-9801-331ADCCDADD1}" sibTransId="{1AF0F1DD-D21B-4DD2-A554-8DE08C02E19C}"/>
    <dgm:cxn modelId="{4846FDD1-28AF-4F3A-BC78-4165605A81EA}" type="presParOf" srcId="{76F35346-FEA6-4700-A052-037A4CB468BA}" destId="{668F8C41-53A2-482E-8C10-23DCCB7027BD}" srcOrd="0" destOrd="0" presId="urn:microsoft.com/office/officeart/2005/8/layout/hList2"/>
    <dgm:cxn modelId="{AB342350-4C79-44E3-80FF-84E3195FA299}" type="presParOf" srcId="{668F8C41-53A2-482E-8C10-23DCCB7027BD}" destId="{66305BFB-A439-4B97-9EF5-118347C93B2F}" srcOrd="0" destOrd="0" presId="urn:microsoft.com/office/officeart/2005/8/layout/hList2"/>
    <dgm:cxn modelId="{E0A6422F-CC27-4B58-B73F-0AE387916210}" type="presParOf" srcId="{668F8C41-53A2-482E-8C10-23DCCB7027BD}" destId="{0F5AC5B9-766F-427A-BCD0-52F101FA5024}" srcOrd="1" destOrd="0" presId="urn:microsoft.com/office/officeart/2005/8/layout/hList2"/>
    <dgm:cxn modelId="{97254AC8-69D4-47D7-A265-7E80B34F9889}" type="presParOf" srcId="{668F8C41-53A2-482E-8C10-23DCCB7027BD}" destId="{83704B5E-EC20-4AEE-BE81-85CF14EE938A}" srcOrd="2" destOrd="0" presId="urn:microsoft.com/office/officeart/2005/8/layout/hList2"/>
    <dgm:cxn modelId="{1E618D70-89B1-4A4B-B91C-AA6CA6C31322}" type="presParOf" srcId="{76F35346-FEA6-4700-A052-037A4CB468BA}" destId="{D2B14E62-0396-4958-85F3-EEC68DD19EC4}" srcOrd="1" destOrd="0" presId="urn:microsoft.com/office/officeart/2005/8/layout/hList2"/>
    <dgm:cxn modelId="{C76F8BA2-F9D5-42A6-AEAF-AA79C164393D}" type="presParOf" srcId="{76F35346-FEA6-4700-A052-037A4CB468BA}" destId="{03AD3421-62E4-425D-BA05-C3E9B52190C2}" srcOrd="2" destOrd="0" presId="urn:microsoft.com/office/officeart/2005/8/layout/hList2"/>
    <dgm:cxn modelId="{4A4F8103-DC7D-448C-AE84-44F6EF4D0587}" type="presParOf" srcId="{03AD3421-62E4-425D-BA05-C3E9B52190C2}" destId="{86BCE802-81B0-4F86-B56C-01C9140F27AD}" srcOrd="0" destOrd="0" presId="urn:microsoft.com/office/officeart/2005/8/layout/hList2"/>
    <dgm:cxn modelId="{F8339B2C-110E-4F58-8EB6-4F418B8BE43F}" type="presParOf" srcId="{03AD3421-62E4-425D-BA05-C3E9B52190C2}" destId="{908CD001-C539-47DC-9BBF-FF1ED9BEAB22}" srcOrd="1" destOrd="0" presId="urn:microsoft.com/office/officeart/2005/8/layout/hList2"/>
    <dgm:cxn modelId="{932C365D-0159-4317-AE89-B547D239FA2C}" type="presParOf" srcId="{03AD3421-62E4-425D-BA05-C3E9B52190C2}" destId="{34398938-E616-4211-BEB1-B5F595546E08}" srcOrd="2" destOrd="0" presId="urn:microsoft.com/office/officeart/2005/8/layout/hList2"/>
    <dgm:cxn modelId="{B599E77A-85A5-4E78-95D9-CF3BC12402BB}" type="presParOf" srcId="{76F35346-FEA6-4700-A052-037A4CB468BA}" destId="{1FBB38BE-FD85-495A-A702-4A231911CE61}" srcOrd="3" destOrd="0" presId="urn:microsoft.com/office/officeart/2005/8/layout/hList2"/>
    <dgm:cxn modelId="{E3753133-257C-440F-97BD-4690E0CEF4B1}" type="presParOf" srcId="{76F35346-FEA6-4700-A052-037A4CB468BA}" destId="{52527EB0-1BA2-4981-96CC-C2BD45E441BD}" srcOrd="4" destOrd="0" presId="urn:microsoft.com/office/officeart/2005/8/layout/hList2"/>
    <dgm:cxn modelId="{60633AE2-37C1-47EE-9949-9D208EBFD3F0}" type="presParOf" srcId="{52527EB0-1BA2-4981-96CC-C2BD45E441BD}" destId="{FA6B6D51-42DB-48C6-BE44-0C01889A5ED6}" srcOrd="0" destOrd="0" presId="urn:microsoft.com/office/officeart/2005/8/layout/hList2"/>
    <dgm:cxn modelId="{0D685B86-F214-4452-A449-D57C4145C04C}" type="presParOf" srcId="{52527EB0-1BA2-4981-96CC-C2BD45E441BD}" destId="{D960C1BF-38A5-4DC5-AD18-DC3FD15EDB9E}" srcOrd="1" destOrd="0" presId="urn:microsoft.com/office/officeart/2005/8/layout/hList2"/>
    <dgm:cxn modelId="{FAC9A688-107D-4309-887C-A1CE1252175D}" type="presParOf" srcId="{52527EB0-1BA2-4981-96CC-C2BD45E441BD}" destId="{714420D2-4B32-4F21-B736-EDE9E286B744}"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A369B-3EB4-45FA-A767-F3E7F22432E2}">
      <dsp:nvSpPr>
        <dsp:cNvPr id="0" name=""/>
        <dsp:cNvSpPr/>
      </dsp:nvSpPr>
      <dsp:spPr>
        <a:xfrm>
          <a:off x="1252835" y="964"/>
          <a:ext cx="2503103" cy="150186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60 days</a:t>
          </a:r>
        </a:p>
      </dsp:txBody>
      <dsp:txXfrm>
        <a:off x="1252835" y="964"/>
        <a:ext cx="2503103" cy="1501861"/>
      </dsp:txXfrm>
    </dsp:sp>
    <dsp:sp modelId="{875A32DB-127A-43C5-A894-0B59958DCEF5}">
      <dsp:nvSpPr>
        <dsp:cNvPr id="0" name=""/>
        <dsp:cNvSpPr/>
      </dsp:nvSpPr>
      <dsp:spPr>
        <a:xfrm>
          <a:off x="4006248" y="964"/>
          <a:ext cx="2503103" cy="150186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Supplemental budgets</a:t>
          </a:r>
        </a:p>
      </dsp:txBody>
      <dsp:txXfrm>
        <a:off x="4006248" y="964"/>
        <a:ext cx="2503103" cy="1501861"/>
      </dsp:txXfrm>
    </dsp:sp>
    <dsp:sp modelId="{A739DE30-2F45-4ED1-9878-FB9ABD09C7E2}">
      <dsp:nvSpPr>
        <dsp:cNvPr id="0" name=""/>
        <dsp:cNvSpPr/>
      </dsp:nvSpPr>
      <dsp:spPr>
        <a:xfrm>
          <a:off x="6759661" y="964"/>
          <a:ext cx="2503103" cy="150186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Transportation package</a:t>
          </a:r>
        </a:p>
      </dsp:txBody>
      <dsp:txXfrm>
        <a:off x="6759661" y="964"/>
        <a:ext cx="2503103" cy="1501861"/>
      </dsp:txXfrm>
    </dsp:sp>
    <dsp:sp modelId="{1B1F6A52-01A2-417C-809E-2193DBEDEF96}">
      <dsp:nvSpPr>
        <dsp:cNvPr id="0" name=""/>
        <dsp:cNvSpPr/>
      </dsp:nvSpPr>
      <dsp:spPr>
        <a:xfrm>
          <a:off x="1252835" y="1753136"/>
          <a:ext cx="2503103" cy="150186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Positive revenue forecast</a:t>
          </a:r>
        </a:p>
      </dsp:txBody>
      <dsp:txXfrm>
        <a:off x="1252835" y="1753136"/>
        <a:ext cx="2503103" cy="1501861"/>
      </dsp:txXfrm>
    </dsp:sp>
    <dsp:sp modelId="{DD204052-2994-40BA-9497-0ECDDE8E482B}">
      <dsp:nvSpPr>
        <dsp:cNvPr id="0" name=""/>
        <dsp:cNvSpPr/>
      </dsp:nvSpPr>
      <dsp:spPr>
        <a:xfrm>
          <a:off x="4006248" y="1753136"/>
          <a:ext cx="2503103" cy="150186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Election year</a:t>
          </a:r>
        </a:p>
      </dsp:txBody>
      <dsp:txXfrm>
        <a:off x="4006248" y="1753136"/>
        <a:ext cx="2503103" cy="1501861"/>
      </dsp:txXfrm>
    </dsp:sp>
    <dsp:sp modelId="{6646D818-1CEB-44FB-B795-DAAE24C50FD0}">
      <dsp:nvSpPr>
        <dsp:cNvPr id="0" name=""/>
        <dsp:cNvSpPr/>
      </dsp:nvSpPr>
      <dsp:spPr>
        <a:xfrm>
          <a:off x="6759661" y="1753136"/>
          <a:ext cx="2503103" cy="150186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Virtual session</a:t>
          </a:r>
        </a:p>
      </dsp:txBody>
      <dsp:txXfrm>
        <a:off x="6759661" y="1753136"/>
        <a:ext cx="2503103" cy="1501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04B5E-EC20-4AEE-BE81-85CF14EE938A}">
      <dsp:nvSpPr>
        <dsp:cNvPr id="0" name=""/>
        <dsp:cNvSpPr/>
      </dsp:nvSpPr>
      <dsp:spPr>
        <a:xfrm rot="16200000">
          <a:off x="-1783508" y="2727566"/>
          <a:ext cx="4141112" cy="45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2428" bIns="0" numCol="1" spcCol="1270" anchor="t" anchorCtr="0">
          <a:noAutofit/>
        </a:bodyPr>
        <a:lstStyle/>
        <a:p>
          <a:pPr marL="0" lvl="0" indent="0" algn="r" defTabSz="1422400">
            <a:lnSpc>
              <a:spcPct val="90000"/>
            </a:lnSpc>
            <a:spcBef>
              <a:spcPct val="0"/>
            </a:spcBef>
            <a:spcAft>
              <a:spcPct val="35000"/>
            </a:spcAft>
            <a:buNone/>
          </a:pPr>
          <a:r>
            <a:rPr lang="en-US" sz="3200" kern="1200"/>
            <a:t>Operating</a:t>
          </a:r>
        </a:p>
      </dsp:txBody>
      <dsp:txXfrm>
        <a:off x="-1783508" y="2727566"/>
        <a:ext cx="4141112" cy="456295"/>
      </dsp:txXfrm>
    </dsp:sp>
    <dsp:sp modelId="{0F5AC5B9-766F-427A-BCD0-52F101FA5024}">
      <dsp:nvSpPr>
        <dsp:cNvPr id="0" name=""/>
        <dsp:cNvSpPr/>
      </dsp:nvSpPr>
      <dsp:spPr>
        <a:xfrm>
          <a:off x="515196" y="885158"/>
          <a:ext cx="2272837" cy="41411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02428" rIns="156464" bIns="156464" numCol="1" spcCol="1270" anchor="t" anchorCtr="0">
          <a:noAutofit/>
        </a:bodyPr>
        <a:lstStyle/>
        <a:p>
          <a:pPr marL="171450" lvl="1" indent="-171450" algn="l" defTabSz="755650">
            <a:lnSpc>
              <a:spcPct val="90000"/>
            </a:lnSpc>
            <a:spcBef>
              <a:spcPct val="0"/>
            </a:spcBef>
            <a:spcAft>
              <a:spcPts val="1200"/>
            </a:spcAft>
            <a:buChar char="•"/>
          </a:pPr>
          <a:r>
            <a:rPr lang="en-US" sz="1700" kern="1200"/>
            <a:t>Additional BLEA classes</a:t>
          </a:r>
        </a:p>
        <a:p>
          <a:pPr marL="171450" lvl="1" indent="-171450" algn="l" defTabSz="755650">
            <a:lnSpc>
              <a:spcPct val="90000"/>
            </a:lnSpc>
            <a:spcBef>
              <a:spcPct val="0"/>
            </a:spcBef>
            <a:spcAft>
              <a:spcPts val="1200"/>
            </a:spcAft>
            <a:buChar char="•"/>
          </a:pPr>
          <a:r>
            <a:rPr lang="en-US" sz="1700" kern="1200"/>
            <a:t>Funding for Blake response</a:t>
          </a:r>
        </a:p>
        <a:p>
          <a:pPr marL="171450" lvl="1" indent="-171450" algn="l" defTabSz="755650">
            <a:lnSpc>
              <a:spcPct val="90000"/>
            </a:lnSpc>
            <a:spcBef>
              <a:spcPct val="0"/>
            </a:spcBef>
            <a:spcAft>
              <a:spcPts val="1200"/>
            </a:spcAft>
            <a:buChar char="•"/>
          </a:pPr>
          <a:r>
            <a:rPr lang="en-US" sz="1700" kern="1200"/>
            <a:t>New GMA/planning funding</a:t>
          </a:r>
        </a:p>
        <a:p>
          <a:pPr marL="171450" lvl="1" indent="-171450" algn="l" defTabSz="755650">
            <a:lnSpc>
              <a:spcPct val="90000"/>
            </a:lnSpc>
            <a:spcBef>
              <a:spcPct val="0"/>
            </a:spcBef>
            <a:spcAft>
              <a:spcPts val="1200"/>
            </a:spcAft>
            <a:buChar char="•"/>
          </a:pPr>
          <a:r>
            <a:rPr lang="en-US" sz="1700" kern="1200"/>
            <a:t>Utility assistance</a:t>
          </a:r>
        </a:p>
        <a:p>
          <a:pPr marL="171450" lvl="1" indent="-171450" algn="l" defTabSz="755650">
            <a:lnSpc>
              <a:spcPct val="90000"/>
            </a:lnSpc>
            <a:spcBef>
              <a:spcPct val="0"/>
            </a:spcBef>
            <a:spcAft>
              <a:spcPts val="1200"/>
            </a:spcAft>
            <a:buChar char="•"/>
          </a:pPr>
          <a:r>
            <a:rPr lang="en-US" sz="1700" kern="1200"/>
            <a:t>Housing assistance</a:t>
          </a:r>
        </a:p>
        <a:p>
          <a:pPr marL="171450" lvl="1" indent="-171450" algn="l" defTabSz="755650">
            <a:lnSpc>
              <a:spcPct val="90000"/>
            </a:lnSpc>
            <a:spcBef>
              <a:spcPct val="0"/>
            </a:spcBef>
            <a:spcAft>
              <a:spcPts val="1200"/>
            </a:spcAft>
            <a:buChar char="•"/>
          </a:pPr>
          <a:r>
            <a:rPr lang="en-US" sz="1700" kern="1200"/>
            <a:t>Additional cannabis revenue sharing</a:t>
          </a:r>
        </a:p>
      </dsp:txBody>
      <dsp:txXfrm>
        <a:off x="515196" y="885158"/>
        <a:ext cx="2272837" cy="4141112"/>
      </dsp:txXfrm>
    </dsp:sp>
    <dsp:sp modelId="{66305BFB-A439-4B97-9EF5-118347C93B2F}">
      <dsp:nvSpPr>
        <dsp:cNvPr id="0" name=""/>
        <dsp:cNvSpPr/>
      </dsp:nvSpPr>
      <dsp:spPr>
        <a:xfrm>
          <a:off x="58900" y="282847"/>
          <a:ext cx="912591" cy="9125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398938-E616-4211-BEB1-B5F595546E08}">
      <dsp:nvSpPr>
        <dsp:cNvPr id="0" name=""/>
        <dsp:cNvSpPr/>
      </dsp:nvSpPr>
      <dsp:spPr>
        <a:xfrm rot="16200000">
          <a:off x="1532505" y="2727566"/>
          <a:ext cx="4141112" cy="45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2428" bIns="0" numCol="1" spcCol="1270" anchor="t" anchorCtr="0">
          <a:noAutofit/>
        </a:bodyPr>
        <a:lstStyle/>
        <a:p>
          <a:pPr marL="0" lvl="0" indent="0" algn="r" defTabSz="1422400">
            <a:lnSpc>
              <a:spcPct val="90000"/>
            </a:lnSpc>
            <a:spcBef>
              <a:spcPct val="0"/>
            </a:spcBef>
            <a:spcAft>
              <a:spcPct val="35000"/>
            </a:spcAft>
            <a:buNone/>
          </a:pPr>
          <a:r>
            <a:rPr lang="en-US" sz="3200" kern="1200"/>
            <a:t>Transportation</a:t>
          </a:r>
        </a:p>
      </dsp:txBody>
      <dsp:txXfrm>
        <a:off x="1532505" y="2727566"/>
        <a:ext cx="4141112" cy="456295"/>
      </dsp:txXfrm>
    </dsp:sp>
    <dsp:sp modelId="{908CD001-C539-47DC-9BBF-FF1ED9BEAB22}">
      <dsp:nvSpPr>
        <dsp:cNvPr id="0" name=""/>
        <dsp:cNvSpPr/>
      </dsp:nvSpPr>
      <dsp:spPr>
        <a:xfrm>
          <a:off x="3831210" y="885158"/>
          <a:ext cx="2272837" cy="414111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02428" rIns="156464" bIns="156464" numCol="1" spcCol="1270" anchor="t" anchorCtr="0">
          <a:noAutofit/>
        </a:bodyPr>
        <a:lstStyle/>
        <a:p>
          <a:pPr marL="171450" lvl="1" indent="-171450" algn="l" defTabSz="755650">
            <a:lnSpc>
              <a:spcPct val="90000"/>
            </a:lnSpc>
            <a:spcBef>
              <a:spcPct val="0"/>
            </a:spcBef>
            <a:spcAft>
              <a:spcPts val="600"/>
            </a:spcAft>
            <a:buChar char="•"/>
          </a:pPr>
          <a:r>
            <a:rPr lang="en-US" sz="1700" kern="1200"/>
            <a:t>Complete streets funding</a:t>
          </a:r>
        </a:p>
        <a:p>
          <a:pPr marL="171450" lvl="1" indent="-171450" algn="l" defTabSz="755650">
            <a:lnSpc>
              <a:spcPct val="90000"/>
            </a:lnSpc>
            <a:spcBef>
              <a:spcPct val="0"/>
            </a:spcBef>
            <a:spcAft>
              <a:spcPts val="600"/>
            </a:spcAft>
            <a:buChar char="•"/>
          </a:pPr>
          <a:r>
            <a:rPr lang="en-US" sz="1700" kern="1200"/>
            <a:t>Additional TIB funding</a:t>
          </a:r>
        </a:p>
        <a:p>
          <a:pPr marL="171450" lvl="1" indent="-171450" algn="l" defTabSz="755650">
            <a:lnSpc>
              <a:spcPct val="90000"/>
            </a:lnSpc>
            <a:spcBef>
              <a:spcPct val="0"/>
            </a:spcBef>
            <a:spcAft>
              <a:spcPts val="600"/>
            </a:spcAft>
            <a:buChar char="•"/>
          </a:pPr>
          <a:r>
            <a:rPr lang="en-US" sz="1700" kern="1200"/>
            <a:t>Electrical vehicle infrastructure</a:t>
          </a:r>
        </a:p>
        <a:p>
          <a:pPr marL="171450" lvl="1" indent="-171450" algn="l" defTabSz="755650">
            <a:lnSpc>
              <a:spcPct val="90000"/>
            </a:lnSpc>
            <a:spcBef>
              <a:spcPct val="0"/>
            </a:spcBef>
            <a:spcAft>
              <a:spcPts val="600"/>
            </a:spcAft>
            <a:buChar char="•"/>
          </a:pPr>
          <a:r>
            <a:rPr lang="en-US" sz="1700" kern="1200"/>
            <a:t>Safe routes to schools funding</a:t>
          </a:r>
        </a:p>
        <a:p>
          <a:pPr marL="171450" lvl="1" indent="-171450" algn="l" defTabSz="755650">
            <a:lnSpc>
              <a:spcPct val="90000"/>
            </a:lnSpc>
            <a:spcBef>
              <a:spcPct val="0"/>
            </a:spcBef>
            <a:spcAft>
              <a:spcPts val="600"/>
            </a:spcAft>
            <a:buChar char="•"/>
          </a:pPr>
          <a:r>
            <a:rPr lang="en-US" sz="1700" kern="1200"/>
            <a:t>Expanded Transportation Benefit District sales &amp; use tax authority</a:t>
          </a:r>
        </a:p>
        <a:p>
          <a:pPr marL="171450" lvl="1" indent="-171450" algn="l" defTabSz="755650">
            <a:lnSpc>
              <a:spcPct val="90000"/>
            </a:lnSpc>
            <a:spcBef>
              <a:spcPct val="0"/>
            </a:spcBef>
            <a:spcAft>
              <a:spcPts val="600"/>
            </a:spcAft>
            <a:buChar char="•"/>
          </a:pPr>
          <a:r>
            <a:rPr lang="en-US" sz="1700" kern="1200"/>
            <a:t>PWAA sweep</a:t>
          </a:r>
        </a:p>
      </dsp:txBody>
      <dsp:txXfrm>
        <a:off x="3831210" y="885158"/>
        <a:ext cx="2272837" cy="4141112"/>
      </dsp:txXfrm>
    </dsp:sp>
    <dsp:sp modelId="{86BCE802-81B0-4F86-B56C-01C9140F27AD}">
      <dsp:nvSpPr>
        <dsp:cNvPr id="0" name=""/>
        <dsp:cNvSpPr/>
      </dsp:nvSpPr>
      <dsp:spPr>
        <a:xfrm>
          <a:off x="3374914" y="282847"/>
          <a:ext cx="912591" cy="9125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4420D2-4B32-4F21-B736-EDE9E286B744}">
      <dsp:nvSpPr>
        <dsp:cNvPr id="0" name=""/>
        <dsp:cNvSpPr/>
      </dsp:nvSpPr>
      <dsp:spPr>
        <a:xfrm rot="16200000">
          <a:off x="4848520" y="2727566"/>
          <a:ext cx="4141112" cy="45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2428" bIns="0" numCol="1" spcCol="1270" anchor="t" anchorCtr="0">
          <a:noAutofit/>
        </a:bodyPr>
        <a:lstStyle/>
        <a:p>
          <a:pPr marL="0" lvl="0" indent="0" algn="r" defTabSz="1422400">
            <a:lnSpc>
              <a:spcPct val="90000"/>
            </a:lnSpc>
            <a:spcBef>
              <a:spcPct val="0"/>
            </a:spcBef>
            <a:spcAft>
              <a:spcPct val="35000"/>
            </a:spcAft>
            <a:buNone/>
          </a:pPr>
          <a:r>
            <a:rPr lang="en-US" sz="3200" kern="1200"/>
            <a:t>Capital</a:t>
          </a:r>
        </a:p>
      </dsp:txBody>
      <dsp:txXfrm>
        <a:off x="4848520" y="2727566"/>
        <a:ext cx="4141112" cy="456295"/>
      </dsp:txXfrm>
    </dsp:sp>
    <dsp:sp modelId="{D960C1BF-38A5-4DC5-AD18-DC3FD15EDB9E}">
      <dsp:nvSpPr>
        <dsp:cNvPr id="0" name=""/>
        <dsp:cNvSpPr/>
      </dsp:nvSpPr>
      <dsp:spPr>
        <a:xfrm>
          <a:off x="7147224" y="885158"/>
          <a:ext cx="2272837" cy="414111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02428" rIns="156464" bIns="156464" numCol="1" spcCol="1270" anchor="t" anchorCtr="0">
          <a:noAutofit/>
        </a:bodyPr>
        <a:lstStyle/>
        <a:p>
          <a:pPr marL="171450" lvl="1" indent="-171450" algn="l" defTabSz="755650">
            <a:lnSpc>
              <a:spcPct val="90000"/>
            </a:lnSpc>
            <a:spcBef>
              <a:spcPct val="0"/>
            </a:spcBef>
            <a:spcAft>
              <a:spcPts val="1200"/>
            </a:spcAft>
            <a:buChar char="•"/>
          </a:pPr>
          <a:r>
            <a:rPr lang="en-US" sz="1700" kern="1200"/>
            <a:t>Housing funding</a:t>
          </a:r>
        </a:p>
        <a:p>
          <a:pPr marL="171450" lvl="1" indent="-171450" algn="l" defTabSz="755650">
            <a:lnSpc>
              <a:spcPct val="90000"/>
            </a:lnSpc>
            <a:spcBef>
              <a:spcPct val="0"/>
            </a:spcBef>
            <a:spcAft>
              <a:spcPts val="1200"/>
            </a:spcAft>
            <a:buChar char="•"/>
          </a:pPr>
          <a:r>
            <a:rPr lang="en-US" sz="1700" kern="1200"/>
            <a:t>Broadband</a:t>
          </a:r>
        </a:p>
        <a:p>
          <a:pPr marL="171450" lvl="1" indent="-171450" algn="l" defTabSz="755650">
            <a:lnSpc>
              <a:spcPct val="90000"/>
            </a:lnSpc>
            <a:spcBef>
              <a:spcPct val="0"/>
            </a:spcBef>
            <a:spcAft>
              <a:spcPts val="1200"/>
            </a:spcAft>
            <a:buChar char="•"/>
          </a:pPr>
          <a:r>
            <a:rPr lang="en-US" sz="1700" kern="1200"/>
            <a:t>CERB funds</a:t>
          </a:r>
        </a:p>
        <a:p>
          <a:pPr marL="171450" lvl="1" indent="-171450" algn="l" defTabSz="755650">
            <a:lnSpc>
              <a:spcPct val="90000"/>
            </a:lnSpc>
            <a:spcBef>
              <a:spcPct val="0"/>
            </a:spcBef>
            <a:spcAft>
              <a:spcPts val="1200"/>
            </a:spcAft>
            <a:buChar char="•"/>
          </a:pPr>
          <a:r>
            <a:rPr lang="en-US" sz="1700" kern="1200"/>
            <a:t>Additional Drinking Water Assistance Account funding</a:t>
          </a:r>
        </a:p>
        <a:p>
          <a:pPr marL="171450" lvl="1" indent="-171450" algn="l" defTabSz="755650">
            <a:lnSpc>
              <a:spcPct val="90000"/>
            </a:lnSpc>
            <a:spcBef>
              <a:spcPct val="0"/>
            </a:spcBef>
            <a:spcAft>
              <a:spcPts val="1200"/>
            </a:spcAft>
            <a:buChar char="•"/>
          </a:pPr>
          <a:r>
            <a:rPr lang="en-US" sz="1700" kern="1200"/>
            <a:t>Additional stormwater grants</a:t>
          </a:r>
        </a:p>
        <a:p>
          <a:pPr marL="171450" lvl="1" indent="-171450" algn="l" defTabSz="755650">
            <a:lnSpc>
              <a:spcPct val="90000"/>
            </a:lnSpc>
            <a:spcBef>
              <a:spcPct val="0"/>
            </a:spcBef>
            <a:spcAft>
              <a:spcPts val="1200"/>
            </a:spcAft>
            <a:buChar char="•"/>
          </a:pPr>
          <a:r>
            <a:rPr lang="en-US" sz="1700" kern="1200"/>
            <a:t>Weatherization for public buildings</a:t>
          </a:r>
        </a:p>
      </dsp:txBody>
      <dsp:txXfrm>
        <a:off x="7147224" y="885158"/>
        <a:ext cx="2272837" cy="4141112"/>
      </dsp:txXfrm>
    </dsp:sp>
    <dsp:sp modelId="{FA6B6D51-42DB-48C6-BE44-0C01889A5ED6}">
      <dsp:nvSpPr>
        <dsp:cNvPr id="0" name=""/>
        <dsp:cNvSpPr/>
      </dsp:nvSpPr>
      <dsp:spPr>
        <a:xfrm>
          <a:off x="6690928" y="282847"/>
          <a:ext cx="912591" cy="91259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81EC5E-963D-4529-AC04-E01EA9C372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787178B9-885B-4E52-A77E-AFDC0B22C5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12BF95E-4F62-4647-B1AB-05B944C54C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CF4F41-0E91-4D25-95B6-97E0D7691336}" type="slidenum">
              <a:rPr lang="en-US" smtClean="0"/>
              <a:t>‹#›</a:t>
            </a:fld>
            <a:endParaRPr lang="en-US"/>
          </a:p>
        </p:txBody>
      </p:sp>
    </p:spTree>
    <p:extLst>
      <p:ext uri="{BB962C8B-B14F-4D97-AF65-F5344CB8AC3E}">
        <p14:creationId xmlns:p14="http://schemas.microsoft.com/office/powerpoint/2010/main" val="3592748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14F39-C7DD-48B6-99EC-DA911A9D16E0}" type="datetimeFigureOut">
              <a:rPr lang="en-US" smtClean="0"/>
              <a:t>7/13/2022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5315B-6404-4E9C-87CD-3A8A2FC045D4}" type="slidenum">
              <a:rPr lang="en-US" smtClean="0"/>
              <a:t>‹#›</a:t>
            </a:fld>
            <a:endParaRPr lang="en-US"/>
          </a:p>
        </p:txBody>
      </p:sp>
    </p:spTree>
    <p:extLst>
      <p:ext uri="{BB962C8B-B14F-4D97-AF65-F5344CB8AC3E}">
        <p14:creationId xmlns:p14="http://schemas.microsoft.com/office/powerpoint/2010/main" val="260131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Emma</a:t>
            </a:r>
          </a:p>
        </p:txBody>
      </p:sp>
      <p:sp>
        <p:nvSpPr>
          <p:cNvPr id="4" name="Slide Number Placeholder 3"/>
          <p:cNvSpPr>
            <a:spLocks noGrp="1"/>
          </p:cNvSpPr>
          <p:nvPr>
            <p:ph type="sldNum" sz="quarter" idx="5"/>
          </p:nvPr>
        </p:nvSpPr>
        <p:spPr/>
        <p:txBody>
          <a:bodyPr/>
          <a:lstStyle/>
          <a:p>
            <a:fld id="{34910F95-072A-49FC-8CC9-1F3C28B3C9D1}" type="slidenum">
              <a:rPr lang="en-US" smtClean="0"/>
              <a:t>15</a:t>
            </a:fld>
            <a:endParaRPr lang="en-US"/>
          </a:p>
        </p:txBody>
      </p:sp>
    </p:spTree>
    <p:extLst>
      <p:ext uri="{BB962C8B-B14F-4D97-AF65-F5344CB8AC3E}">
        <p14:creationId xmlns:p14="http://schemas.microsoft.com/office/powerpoint/2010/main" val="134110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Candice</a:t>
            </a:r>
          </a:p>
        </p:txBody>
      </p:sp>
      <p:sp>
        <p:nvSpPr>
          <p:cNvPr id="4" name="Slide Number Placeholder 3"/>
          <p:cNvSpPr>
            <a:spLocks noGrp="1"/>
          </p:cNvSpPr>
          <p:nvPr>
            <p:ph type="sldNum" sz="quarter" idx="5"/>
          </p:nvPr>
        </p:nvSpPr>
        <p:spPr/>
        <p:txBody>
          <a:bodyPr/>
          <a:lstStyle/>
          <a:p>
            <a:fld id="{34910F95-072A-49FC-8CC9-1F3C28B3C9D1}" type="slidenum">
              <a:rPr lang="en-US" smtClean="0"/>
              <a:t>16</a:t>
            </a:fld>
            <a:endParaRPr lang="en-US"/>
          </a:p>
        </p:txBody>
      </p:sp>
    </p:spTree>
    <p:extLst>
      <p:ext uri="{BB962C8B-B14F-4D97-AF65-F5344CB8AC3E}">
        <p14:creationId xmlns:p14="http://schemas.microsoft.com/office/powerpoint/2010/main" val="3629092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8.tif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346EAF-F054-6646-A94B-FBCA7E4D430E}"/>
              </a:ext>
            </a:extLst>
          </p:cNvPr>
          <p:cNvPicPr>
            <a:picLocks noChangeAspect="1"/>
          </p:cNvPicPr>
          <p:nvPr userDrawn="1"/>
        </p:nvPicPr>
        <p:blipFill>
          <a:blip r:embed="rId2"/>
          <a:stretch>
            <a:fillRect/>
          </a:stretch>
        </p:blipFill>
        <p:spPr>
          <a:xfrm>
            <a:off x="0" y="812800"/>
            <a:ext cx="12192000" cy="6045200"/>
          </a:xfrm>
          <a:prstGeom prst="rect">
            <a:avLst/>
          </a:prstGeom>
        </p:spPr>
      </p:pic>
      <p:sp>
        <p:nvSpPr>
          <p:cNvPr id="2" name="Title 1">
            <a:extLst>
              <a:ext uri="{FF2B5EF4-FFF2-40B4-BE49-F238E27FC236}">
                <a16:creationId xmlns:a16="http://schemas.microsoft.com/office/drawing/2014/main" id="{A9E2B61A-4D78-9342-BFBF-81DB0BDCD28B}"/>
              </a:ext>
            </a:extLst>
          </p:cNvPr>
          <p:cNvSpPr>
            <a:spLocks noGrp="1"/>
          </p:cNvSpPr>
          <p:nvPr>
            <p:ph type="ctrTitle"/>
          </p:nvPr>
        </p:nvSpPr>
        <p:spPr>
          <a:xfrm>
            <a:off x="1524000" y="121444"/>
            <a:ext cx="9144000" cy="1935956"/>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CBED14-2C08-3340-B00A-C4E5B60D85B4}"/>
              </a:ext>
            </a:extLst>
          </p:cNvPr>
          <p:cNvSpPr>
            <a:spLocks noGrp="1"/>
          </p:cNvSpPr>
          <p:nvPr>
            <p:ph type="subTitle" idx="1"/>
          </p:nvPr>
        </p:nvSpPr>
        <p:spPr>
          <a:xfrm>
            <a:off x="1524000" y="2127970"/>
            <a:ext cx="9144000" cy="9767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picture containing drawing&#10;&#10;Description automatically generated">
            <a:extLst>
              <a:ext uri="{FF2B5EF4-FFF2-40B4-BE49-F238E27FC236}">
                <a16:creationId xmlns:a16="http://schemas.microsoft.com/office/drawing/2014/main" id="{D0B4D387-698C-3140-B195-5BFC7EA9E229}"/>
              </a:ext>
            </a:extLst>
          </p:cNvPr>
          <p:cNvPicPr>
            <a:picLocks noChangeAspect="1"/>
          </p:cNvPicPr>
          <p:nvPr userDrawn="1"/>
        </p:nvPicPr>
        <p:blipFill>
          <a:blip r:embed="rId3"/>
          <a:stretch>
            <a:fillRect/>
          </a:stretch>
        </p:blipFill>
        <p:spPr>
          <a:xfrm>
            <a:off x="5502349" y="4162648"/>
            <a:ext cx="1164754" cy="1431200"/>
          </a:xfrm>
          <a:prstGeom prst="rect">
            <a:avLst/>
          </a:prstGeom>
        </p:spPr>
      </p:pic>
    </p:spTree>
    <p:extLst>
      <p:ext uri="{BB962C8B-B14F-4D97-AF65-F5344CB8AC3E}">
        <p14:creationId xmlns:p14="http://schemas.microsoft.com/office/powerpoint/2010/main" val="203386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22AEEC-6DC1-884B-87C2-B2202288EFF7}"/>
              </a:ext>
            </a:extLst>
          </p:cNvPr>
          <p:cNvPicPr>
            <a:picLocks noChangeAspect="1"/>
          </p:cNvPicPr>
          <p:nvPr userDrawn="1"/>
        </p:nvPicPr>
        <p:blipFill>
          <a:blip r:embed="rId2"/>
          <a:stretch>
            <a:fillRect/>
          </a:stretch>
        </p:blipFill>
        <p:spPr>
          <a:xfrm>
            <a:off x="8343900" y="0"/>
            <a:ext cx="3848100" cy="6858000"/>
          </a:xfrm>
          <a:prstGeom prst="rect">
            <a:avLst/>
          </a:prstGeom>
        </p:spPr>
      </p:pic>
      <p:sp>
        <p:nvSpPr>
          <p:cNvPr id="2" name="Title 1">
            <a:extLst>
              <a:ext uri="{FF2B5EF4-FFF2-40B4-BE49-F238E27FC236}">
                <a16:creationId xmlns:a16="http://schemas.microsoft.com/office/drawing/2014/main" id="{A84E127E-4B62-3343-800A-BF4AA81C6DD6}"/>
              </a:ext>
            </a:extLst>
          </p:cNvPr>
          <p:cNvSpPr>
            <a:spLocks noGrp="1"/>
          </p:cNvSpPr>
          <p:nvPr>
            <p:ph type="title"/>
          </p:nvPr>
        </p:nvSpPr>
        <p:spPr>
          <a:xfrm>
            <a:off x="839788" y="457200"/>
            <a:ext cx="9479110" cy="1600200"/>
          </a:xfrm>
        </p:spPr>
        <p:txBody>
          <a:bodyPr anchor="b"/>
          <a:lstStyle>
            <a:lvl1pPr>
              <a:defRPr sz="3200"/>
            </a:lvl1pPr>
          </a:lstStyle>
          <a:p>
            <a:r>
              <a:rPr lang="en-US"/>
              <a:t>Click to edit Master title style</a:t>
            </a:r>
          </a:p>
        </p:txBody>
      </p:sp>
      <p:sp>
        <p:nvSpPr>
          <p:cNvPr id="9" name="Content Placeholder 2">
            <a:extLst>
              <a:ext uri="{FF2B5EF4-FFF2-40B4-BE49-F238E27FC236}">
                <a16:creationId xmlns:a16="http://schemas.microsoft.com/office/drawing/2014/main" id="{86DDF431-F58B-DE42-AC73-38FB683ECEC6}"/>
              </a:ext>
            </a:extLst>
          </p:cNvPr>
          <p:cNvSpPr>
            <a:spLocks noGrp="1"/>
          </p:cNvSpPr>
          <p:nvPr>
            <p:ph idx="1"/>
          </p:nvPr>
        </p:nvSpPr>
        <p:spPr>
          <a:xfrm>
            <a:off x="839788" y="2110562"/>
            <a:ext cx="9479110" cy="41466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drawing&#10;&#10;Description automatically generated">
            <a:extLst>
              <a:ext uri="{FF2B5EF4-FFF2-40B4-BE49-F238E27FC236}">
                <a16:creationId xmlns:a16="http://schemas.microsoft.com/office/drawing/2014/main" id="{94B3F14C-05C8-DA44-8DC9-57E72300FD67}"/>
              </a:ext>
            </a:extLst>
          </p:cNvPr>
          <p:cNvPicPr>
            <a:picLocks noChangeAspect="1"/>
          </p:cNvPicPr>
          <p:nvPr userDrawn="1"/>
        </p:nvPicPr>
        <p:blipFill>
          <a:blip r:embed="rId3"/>
          <a:stretch>
            <a:fillRect/>
          </a:stretch>
        </p:blipFill>
        <p:spPr>
          <a:xfrm>
            <a:off x="10917866" y="5895321"/>
            <a:ext cx="508000" cy="624209"/>
          </a:xfrm>
          <a:prstGeom prst="rect">
            <a:avLst/>
          </a:prstGeom>
        </p:spPr>
      </p:pic>
    </p:spTree>
    <p:extLst>
      <p:ext uri="{BB962C8B-B14F-4D97-AF65-F5344CB8AC3E}">
        <p14:creationId xmlns:p14="http://schemas.microsoft.com/office/powerpoint/2010/main" val="318118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22AEEC-6DC1-884B-87C2-B2202288EFF7}"/>
              </a:ext>
            </a:extLst>
          </p:cNvPr>
          <p:cNvPicPr>
            <a:picLocks noChangeAspect="1"/>
          </p:cNvPicPr>
          <p:nvPr userDrawn="1"/>
        </p:nvPicPr>
        <p:blipFill>
          <a:blip r:embed="rId2"/>
          <a:stretch>
            <a:fillRect/>
          </a:stretch>
        </p:blipFill>
        <p:spPr>
          <a:xfrm>
            <a:off x="8343900" y="0"/>
            <a:ext cx="3848100" cy="6858000"/>
          </a:xfrm>
          <a:prstGeom prst="rect">
            <a:avLst/>
          </a:prstGeom>
        </p:spPr>
      </p:pic>
      <p:sp>
        <p:nvSpPr>
          <p:cNvPr id="2" name="Title 1">
            <a:extLst>
              <a:ext uri="{FF2B5EF4-FFF2-40B4-BE49-F238E27FC236}">
                <a16:creationId xmlns:a16="http://schemas.microsoft.com/office/drawing/2014/main" id="{A84E127E-4B62-3343-800A-BF4AA81C6DD6}"/>
              </a:ext>
            </a:extLst>
          </p:cNvPr>
          <p:cNvSpPr>
            <a:spLocks noGrp="1"/>
          </p:cNvSpPr>
          <p:nvPr>
            <p:ph type="title"/>
          </p:nvPr>
        </p:nvSpPr>
        <p:spPr>
          <a:xfrm>
            <a:off x="839788" y="457200"/>
            <a:ext cx="9479110" cy="1600200"/>
          </a:xfrm>
        </p:spPr>
        <p:txBody>
          <a:bodyPr anchor="b"/>
          <a:lstStyle>
            <a:lvl1pPr>
              <a:defRPr sz="3200"/>
            </a:lvl1pPr>
          </a:lstStyle>
          <a:p>
            <a:r>
              <a:rPr lang="en-US"/>
              <a:t>Click to edit Master title style</a:t>
            </a:r>
          </a:p>
        </p:txBody>
      </p:sp>
      <p:sp>
        <p:nvSpPr>
          <p:cNvPr id="9" name="Content Placeholder 2">
            <a:extLst>
              <a:ext uri="{FF2B5EF4-FFF2-40B4-BE49-F238E27FC236}">
                <a16:creationId xmlns:a16="http://schemas.microsoft.com/office/drawing/2014/main" id="{86DDF431-F58B-DE42-AC73-38FB683ECEC6}"/>
              </a:ext>
            </a:extLst>
          </p:cNvPr>
          <p:cNvSpPr>
            <a:spLocks noGrp="1"/>
          </p:cNvSpPr>
          <p:nvPr>
            <p:ph idx="1"/>
          </p:nvPr>
        </p:nvSpPr>
        <p:spPr>
          <a:xfrm>
            <a:off x="839788" y="2110562"/>
            <a:ext cx="9479110" cy="41466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drawing&#10;&#10;Description automatically generated">
            <a:extLst>
              <a:ext uri="{FF2B5EF4-FFF2-40B4-BE49-F238E27FC236}">
                <a16:creationId xmlns:a16="http://schemas.microsoft.com/office/drawing/2014/main" id="{169CB28A-CED2-BB4B-A684-5A1058021687}"/>
              </a:ext>
            </a:extLst>
          </p:cNvPr>
          <p:cNvPicPr>
            <a:picLocks noChangeAspect="1"/>
          </p:cNvPicPr>
          <p:nvPr userDrawn="1"/>
        </p:nvPicPr>
        <p:blipFill>
          <a:blip r:embed="rId3"/>
          <a:stretch>
            <a:fillRect/>
          </a:stretch>
        </p:blipFill>
        <p:spPr>
          <a:xfrm>
            <a:off x="10918751" y="5895321"/>
            <a:ext cx="508000" cy="624209"/>
          </a:xfrm>
          <a:prstGeom prst="rect">
            <a:avLst/>
          </a:prstGeom>
        </p:spPr>
      </p:pic>
    </p:spTree>
    <p:extLst>
      <p:ext uri="{BB962C8B-B14F-4D97-AF65-F5344CB8AC3E}">
        <p14:creationId xmlns:p14="http://schemas.microsoft.com/office/powerpoint/2010/main" val="2157659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22AEEC-6DC1-884B-87C2-B2202288EFF7}"/>
              </a:ext>
            </a:extLst>
          </p:cNvPr>
          <p:cNvPicPr>
            <a:picLocks noChangeAspect="1"/>
          </p:cNvPicPr>
          <p:nvPr userDrawn="1"/>
        </p:nvPicPr>
        <p:blipFill>
          <a:blip r:embed="rId2"/>
          <a:stretch>
            <a:fillRect/>
          </a:stretch>
        </p:blipFill>
        <p:spPr>
          <a:xfrm>
            <a:off x="8343900" y="0"/>
            <a:ext cx="3848100" cy="6858000"/>
          </a:xfrm>
          <a:prstGeom prst="rect">
            <a:avLst/>
          </a:prstGeom>
        </p:spPr>
      </p:pic>
      <p:sp>
        <p:nvSpPr>
          <p:cNvPr id="2" name="Title 1">
            <a:extLst>
              <a:ext uri="{FF2B5EF4-FFF2-40B4-BE49-F238E27FC236}">
                <a16:creationId xmlns:a16="http://schemas.microsoft.com/office/drawing/2014/main" id="{A84E127E-4B62-3343-800A-BF4AA81C6DD6}"/>
              </a:ext>
            </a:extLst>
          </p:cNvPr>
          <p:cNvSpPr>
            <a:spLocks noGrp="1"/>
          </p:cNvSpPr>
          <p:nvPr>
            <p:ph type="title"/>
          </p:nvPr>
        </p:nvSpPr>
        <p:spPr>
          <a:xfrm>
            <a:off x="839788" y="457200"/>
            <a:ext cx="9479110" cy="1600200"/>
          </a:xfrm>
        </p:spPr>
        <p:txBody>
          <a:bodyPr anchor="b"/>
          <a:lstStyle>
            <a:lvl1pPr>
              <a:defRPr sz="3200"/>
            </a:lvl1pPr>
          </a:lstStyle>
          <a:p>
            <a:r>
              <a:rPr lang="en-US"/>
              <a:t>Click to edit Master title style</a:t>
            </a:r>
          </a:p>
        </p:txBody>
      </p:sp>
      <p:sp>
        <p:nvSpPr>
          <p:cNvPr id="9" name="Content Placeholder 2">
            <a:extLst>
              <a:ext uri="{FF2B5EF4-FFF2-40B4-BE49-F238E27FC236}">
                <a16:creationId xmlns:a16="http://schemas.microsoft.com/office/drawing/2014/main" id="{86DDF431-F58B-DE42-AC73-38FB683ECEC6}"/>
              </a:ext>
            </a:extLst>
          </p:cNvPr>
          <p:cNvSpPr>
            <a:spLocks noGrp="1"/>
          </p:cNvSpPr>
          <p:nvPr>
            <p:ph idx="1"/>
          </p:nvPr>
        </p:nvSpPr>
        <p:spPr>
          <a:xfrm>
            <a:off x="839788" y="2110562"/>
            <a:ext cx="9479110" cy="41466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drawing&#10;&#10;Description automatically generated">
            <a:extLst>
              <a:ext uri="{FF2B5EF4-FFF2-40B4-BE49-F238E27FC236}">
                <a16:creationId xmlns:a16="http://schemas.microsoft.com/office/drawing/2014/main" id="{C4CD2B3D-92AF-1940-9EE7-14CC89C9DEE1}"/>
              </a:ext>
            </a:extLst>
          </p:cNvPr>
          <p:cNvPicPr>
            <a:picLocks noChangeAspect="1"/>
          </p:cNvPicPr>
          <p:nvPr userDrawn="1"/>
        </p:nvPicPr>
        <p:blipFill>
          <a:blip r:embed="rId3"/>
          <a:stretch>
            <a:fillRect/>
          </a:stretch>
        </p:blipFill>
        <p:spPr>
          <a:xfrm>
            <a:off x="10924067" y="5895321"/>
            <a:ext cx="508000" cy="624209"/>
          </a:xfrm>
          <a:prstGeom prst="rect">
            <a:avLst/>
          </a:prstGeom>
        </p:spPr>
      </p:pic>
    </p:spTree>
    <p:extLst>
      <p:ext uri="{BB962C8B-B14F-4D97-AF65-F5344CB8AC3E}">
        <p14:creationId xmlns:p14="http://schemas.microsoft.com/office/powerpoint/2010/main" val="3476632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304EFC-BEAF-B040-82AE-52AB9A0BAF82}"/>
              </a:ext>
            </a:extLst>
          </p:cNvPr>
          <p:cNvPicPr>
            <a:picLocks noChangeAspect="1"/>
          </p:cNvPicPr>
          <p:nvPr userDrawn="1"/>
        </p:nvPicPr>
        <p:blipFill>
          <a:blip r:embed="rId2"/>
          <a:stretch>
            <a:fillRect/>
          </a:stretch>
        </p:blipFill>
        <p:spPr>
          <a:xfrm>
            <a:off x="6286500" y="0"/>
            <a:ext cx="5905500" cy="6858000"/>
          </a:xfrm>
          <a:prstGeom prst="rect">
            <a:avLst/>
          </a:prstGeom>
        </p:spPr>
      </p:pic>
      <p:sp>
        <p:nvSpPr>
          <p:cNvPr id="4" name="Title 1">
            <a:extLst>
              <a:ext uri="{FF2B5EF4-FFF2-40B4-BE49-F238E27FC236}">
                <a16:creationId xmlns:a16="http://schemas.microsoft.com/office/drawing/2014/main" id="{D36EF019-ABCF-4241-8815-2B9881ECCFEA}"/>
              </a:ext>
            </a:extLst>
          </p:cNvPr>
          <p:cNvSpPr>
            <a:spLocks noGrp="1"/>
          </p:cNvSpPr>
          <p:nvPr>
            <p:ph type="title"/>
          </p:nvPr>
        </p:nvSpPr>
        <p:spPr>
          <a:xfrm>
            <a:off x="536760" y="457200"/>
            <a:ext cx="3301593" cy="1600200"/>
          </a:xfrm>
        </p:spPr>
        <p:txBody>
          <a:bodyPr anchor="b"/>
          <a:lstStyle>
            <a:lvl1pPr>
              <a:defRPr sz="3200"/>
            </a:lvl1pPr>
          </a:lstStyle>
          <a:p>
            <a:r>
              <a:rPr lang="en-US"/>
              <a:t>Click to edit Master title style</a:t>
            </a:r>
          </a:p>
        </p:txBody>
      </p:sp>
      <p:sp>
        <p:nvSpPr>
          <p:cNvPr id="5" name="Content Placeholder 2">
            <a:extLst>
              <a:ext uri="{FF2B5EF4-FFF2-40B4-BE49-F238E27FC236}">
                <a16:creationId xmlns:a16="http://schemas.microsoft.com/office/drawing/2014/main" id="{0A5DDEE0-B91F-FD44-B483-D597CA32C7EF}"/>
              </a:ext>
            </a:extLst>
          </p:cNvPr>
          <p:cNvSpPr>
            <a:spLocks noGrp="1"/>
          </p:cNvSpPr>
          <p:nvPr>
            <p:ph idx="1"/>
          </p:nvPr>
        </p:nvSpPr>
        <p:spPr>
          <a:xfrm>
            <a:off x="4247708" y="859834"/>
            <a:ext cx="392873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B968453B-8AF9-E84A-8707-B8233332CBD5}"/>
              </a:ext>
            </a:extLst>
          </p:cNvPr>
          <p:cNvSpPr>
            <a:spLocks noGrp="1"/>
          </p:cNvSpPr>
          <p:nvPr>
            <p:ph type="body" sz="half" idx="2"/>
          </p:nvPr>
        </p:nvSpPr>
        <p:spPr>
          <a:xfrm>
            <a:off x="536760" y="2057400"/>
            <a:ext cx="330159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drawing&#10;&#10;Description automatically generated">
            <a:extLst>
              <a:ext uri="{FF2B5EF4-FFF2-40B4-BE49-F238E27FC236}">
                <a16:creationId xmlns:a16="http://schemas.microsoft.com/office/drawing/2014/main" id="{4ED58D7A-E8A8-F94B-AC02-D45C2B428172}"/>
              </a:ext>
            </a:extLst>
          </p:cNvPr>
          <p:cNvPicPr>
            <a:picLocks noChangeAspect="1"/>
          </p:cNvPicPr>
          <p:nvPr userDrawn="1"/>
        </p:nvPicPr>
        <p:blipFill>
          <a:blip r:embed="rId3"/>
          <a:stretch>
            <a:fillRect/>
          </a:stretch>
        </p:blipFill>
        <p:spPr>
          <a:xfrm>
            <a:off x="10906539" y="5900637"/>
            <a:ext cx="508000" cy="624209"/>
          </a:xfrm>
          <a:prstGeom prst="rect">
            <a:avLst/>
          </a:prstGeom>
        </p:spPr>
      </p:pic>
    </p:spTree>
    <p:extLst>
      <p:ext uri="{BB962C8B-B14F-4D97-AF65-F5344CB8AC3E}">
        <p14:creationId xmlns:p14="http://schemas.microsoft.com/office/powerpoint/2010/main" val="799185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061C31-A28D-8B49-A6F7-68C24CA7462E}"/>
              </a:ext>
            </a:extLst>
          </p:cNvPr>
          <p:cNvPicPr>
            <a:picLocks noChangeAspect="1"/>
          </p:cNvPicPr>
          <p:nvPr userDrawn="1"/>
        </p:nvPicPr>
        <p:blipFill>
          <a:blip r:embed="rId2"/>
          <a:stretch>
            <a:fillRect/>
          </a:stretch>
        </p:blipFill>
        <p:spPr>
          <a:xfrm>
            <a:off x="0" y="0"/>
            <a:ext cx="3975100" cy="6858000"/>
          </a:xfrm>
          <a:prstGeom prst="rect">
            <a:avLst/>
          </a:prstGeom>
        </p:spPr>
      </p:pic>
      <p:sp>
        <p:nvSpPr>
          <p:cNvPr id="4" name="Title 1">
            <a:extLst>
              <a:ext uri="{FF2B5EF4-FFF2-40B4-BE49-F238E27FC236}">
                <a16:creationId xmlns:a16="http://schemas.microsoft.com/office/drawing/2014/main" id="{954F5773-26A3-4E49-88A4-F9EFBD5D31B3}"/>
              </a:ext>
            </a:extLst>
          </p:cNvPr>
          <p:cNvSpPr>
            <a:spLocks noGrp="1"/>
          </p:cNvSpPr>
          <p:nvPr>
            <p:ph type="title"/>
          </p:nvPr>
        </p:nvSpPr>
        <p:spPr>
          <a:xfrm>
            <a:off x="2110600" y="462516"/>
            <a:ext cx="3932237" cy="1600200"/>
          </a:xfrm>
        </p:spPr>
        <p:txBody>
          <a:bodyPr anchor="b"/>
          <a:lstStyle>
            <a:lvl1pPr>
              <a:defRPr sz="3200"/>
            </a:lvl1pPr>
          </a:lstStyle>
          <a:p>
            <a:r>
              <a:rPr lang="en-US"/>
              <a:t>Click to edit Master title style</a:t>
            </a:r>
          </a:p>
        </p:txBody>
      </p:sp>
      <p:sp>
        <p:nvSpPr>
          <p:cNvPr id="5" name="Content Placeholder 2">
            <a:extLst>
              <a:ext uri="{FF2B5EF4-FFF2-40B4-BE49-F238E27FC236}">
                <a16:creationId xmlns:a16="http://schemas.microsoft.com/office/drawing/2014/main" id="{A32650E0-74FC-3943-8F28-EA056A02EE76}"/>
              </a:ext>
            </a:extLst>
          </p:cNvPr>
          <p:cNvSpPr>
            <a:spLocks noGrp="1"/>
          </p:cNvSpPr>
          <p:nvPr>
            <p:ph idx="1"/>
          </p:nvPr>
        </p:nvSpPr>
        <p:spPr>
          <a:xfrm>
            <a:off x="6461272" y="859834"/>
            <a:ext cx="51816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4EEB86E-CDBE-2842-B0D1-CEB05117B72E}"/>
              </a:ext>
            </a:extLst>
          </p:cNvPr>
          <p:cNvSpPr>
            <a:spLocks noGrp="1"/>
          </p:cNvSpPr>
          <p:nvPr>
            <p:ph type="body" sz="half" idx="2"/>
          </p:nvPr>
        </p:nvSpPr>
        <p:spPr>
          <a:xfrm>
            <a:off x="21106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drawing&#10;&#10;Description automatically generated">
            <a:extLst>
              <a:ext uri="{FF2B5EF4-FFF2-40B4-BE49-F238E27FC236}">
                <a16:creationId xmlns:a16="http://schemas.microsoft.com/office/drawing/2014/main" id="{08794855-6D38-5147-977F-2074219189AA}"/>
              </a:ext>
            </a:extLst>
          </p:cNvPr>
          <p:cNvPicPr>
            <a:picLocks noChangeAspect="1"/>
          </p:cNvPicPr>
          <p:nvPr userDrawn="1"/>
        </p:nvPicPr>
        <p:blipFill>
          <a:blip r:embed="rId3"/>
          <a:stretch>
            <a:fillRect/>
          </a:stretch>
        </p:blipFill>
        <p:spPr>
          <a:xfrm>
            <a:off x="746642" y="5900638"/>
            <a:ext cx="508000" cy="624209"/>
          </a:xfrm>
          <a:prstGeom prst="rect">
            <a:avLst/>
          </a:prstGeom>
        </p:spPr>
      </p:pic>
    </p:spTree>
    <p:extLst>
      <p:ext uri="{BB962C8B-B14F-4D97-AF65-F5344CB8AC3E}">
        <p14:creationId xmlns:p14="http://schemas.microsoft.com/office/powerpoint/2010/main" val="3356360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4D02ED-4B78-584F-A496-ED2E1E50D933}"/>
              </a:ext>
            </a:extLst>
          </p:cNvPr>
          <p:cNvPicPr>
            <a:picLocks noChangeAspect="1"/>
          </p:cNvPicPr>
          <p:nvPr userDrawn="1"/>
        </p:nvPicPr>
        <p:blipFill>
          <a:blip r:embed="rId2"/>
          <a:stretch>
            <a:fillRect/>
          </a:stretch>
        </p:blipFill>
        <p:spPr>
          <a:xfrm>
            <a:off x="0" y="0"/>
            <a:ext cx="3975100" cy="6858000"/>
          </a:xfrm>
          <a:prstGeom prst="rect">
            <a:avLst/>
          </a:prstGeom>
        </p:spPr>
      </p:pic>
      <p:pic>
        <p:nvPicPr>
          <p:cNvPr id="5" name="Picture 4">
            <a:extLst>
              <a:ext uri="{FF2B5EF4-FFF2-40B4-BE49-F238E27FC236}">
                <a16:creationId xmlns:a16="http://schemas.microsoft.com/office/drawing/2014/main" id="{E90CA0C2-B80B-4C40-93E8-90D519BA45BE}"/>
              </a:ext>
            </a:extLst>
          </p:cNvPr>
          <p:cNvPicPr>
            <a:picLocks noChangeAspect="1"/>
          </p:cNvPicPr>
          <p:nvPr userDrawn="1"/>
        </p:nvPicPr>
        <p:blipFill>
          <a:blip r:embed="rId3"/>
          <a:stretch>
            <a:fillRect/>
          </a:stretch>
        </p:blipFill>
        <p:spPr>
          <a:xfrm>
            <a:off x="8343900" y="0"/>
            <a:ext cx="3848100" cy="6858000"/>
          </a:xfrm>
          <a:prstGeom prst="rect">
            <a:avLst/>
          </a:prstGeom>
        </p:spPr>
      </p:pic>
      <p:sp>
        <p:nvSpPr>
          <p:cNvPr id="2" name="Title 1">
            <a:extLst>
              <a:ext uri="{FF2B5EF4-FFF2-40B4-BE49-F238E27FC236}">
                <a16:creationId xmlns:a16="http://schemas.microsoft.com/office/drawing/2014/main" id="{14F8CC89-BE1F-CF42-8E6F-D684370FDADB}"/>
              </a:ext>
            </a:extLst>
          </p:cNvPr>
          <p:cNvSpPr>
            <a:spLocks noGrp="1"/>
          </p:cNvSpPr>
          <p:nvPr>
            <p:ph type="title"/>
          </p:nvPr>
        </p:nvSpPr>
        <p:spPr>
          <a:xfrm>
            <a:off x="1961706" y="365125"/>
            <a:ext cx="8298713" cy="6221745"/>
          </a:xfrm>
        </p:spPr>
        <p:txBody>
          <a:bodyPr/>
          <a:lstStyle>
            <a:lvl1pPr algn="ctr">
              <a:defRPr/>
            </a:lvl1pPr>
          </a:lstStyle>
          <a:p>
            <a:r>
              <a:rPr lang="en-US"/>
              <a:t>Click to edit Master title style</a:t>
            </a:r>
          </a:p>
        </p:txBody>
      </p:sp>
      <p:pic>
        <p:nvPicPr>
          <p:cNvPr id="7" name="Picture 6" descr="A picture containing drawing&#10;&#10;Description automatically generated">
            <a:extLst>
              <a:ext uri="{FF2B5EF4-FFF2-40B4-BE49-F238E27FC236}">
                <a16:creationId xmlns:a16="http://schemas.microsoft.com/office/drawing/2014/main" id="{B7AB5C87-6A49-9E40-851D-9032DD32AED6}"/>
              </a:ext>
            </a:extLst>
          </p:cNvPr>
          <p:cNvPicPr>
            <a:picLocks noChangeAspect="1"/>
          </p:cNvPicPr>
          <p:nvPr userDrawn="1"/>
        </p:nvPicPr>
        <p:blipFill>
          <a:blip r:embed="rId4"/>
          <a:stretch>
            <a:fillRect/>
          </a:stretch>
        </p:blipFill>
        <p:spPr>
          <a:xfrm>
            <a:off x="10951535" y="5895321"/>
            <a:ext cx="508000" cy="624209"/>
          </a:xfrm>
          <a:prstGeom prst="rect">
            <a:avLst/>
          </a:prstGeom>
        </p:spPr>
      </p:pic>
    </p:spTree>
    <p:extLst>
      <p:ext uri="{BB962C8B-B14F-4D97-AF65-F5344CB8AC3E}">
        <p14:creationId xmlns:p14="http://schemas.microsoft.com/office/powerpoint/2010/main" val="305823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4B7202-527C-5741-90A9-74FA5F8EC118}"/>
              </a:ext>
            </a:extLst>
          </p:cNvPr>
          <p:cNvPicPr>
            <a:picLocks noChangeAspect="1"/>
          </p:cNvPicPr>
          <p:nvPr userDrawn="1"/>
        </p:nvPicPr>
        <p:blipFill>
          <a:blip r:embed="rId2"/>
          <a:stretch>
            <a:fillRect/>
          </a:stretch>
        </p:blipFill>
        <p:spPr>
          <a:xfrm>
            <a:off x="0" y="2270910"/>
            <a:ext cx="12185650" cy="4587090"/>
          </a:xfrm>
          <a:prstGeom prst="rect">
            <a:avLst/>
          </a:prstGeom>
        </p:spPr>
      </p:pic>
      <p:sp>
        <p:nvSpPr>
          <p:cNvPr id="2" name="Title 1">
            <a:extLst>
              <a:ext uri="{FF2B5EF4-FFF2-40B4-BE49-F238E27FC236}">
                <a16:creationId xmlns:a16="http://schemas.microsoft.com/office/drawing/2014/main" id="{E095494A-4777-4443-9844-BCE2928F94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7A0B7D-178D-7741-8AA5-2A4EBD06188D}"/>
              </a:ext>
            </a:extLst>
          </p:cNvPr>
          <p:cNvSpPr>
            <a:spLocks noGrp="1"/>
          </p:cNvSpPr>
          <p:nvPr>
            <p:ph idx="1"/>
          </p:nvPr>
        </p:nvSpPr>
        <p:spPr>
          <a:xfrm>
            <a:off x="838200" y="1825625"/>
            <a:ext cx="10515600" cy="2804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drawing&#10;&#10;Description automatically generated">
            <a:extLst>
              <a:ext uri="{FF2B5EF4-FFF2-40B4-BE49-F238E27FC236}">
                <a16:creationId xmlns:a16="http://schemas.microsoft.com/office/drawing/2014/main" id="{4217E739-F680-F64F-A9FB-82B2F09780C7}"/>
              </a:ext>
            </a:extLst>
          </p:cNvPr>
          <p:cNvPicPr>
            <a:picLocks noChangeAspect="1"/>
          </p:cNvPicPr>
          <p:nvPr userDrawn="1"/>
        </p:nvPicPr>
        <p:blipFill>
          <a:blip r:embed="rId3"/>
          <a:stretch>
            <a:fillRect/>
          </a:stretch>
        </p:blipFill>
        <p:spPr>
          <a:xfrm>
            <a:off x="10906540" y="5572406"/>
            <a:ext cx="508000" cy="624209"/>
          </a:xfrm>
          <a:prstGeom prst="rect">
            <a:avLst/>
          </a:prstGeom>
        </p:spPr>
      </p:pic>
    </p:spTree>
    <p:extLst>
      <p:ext uri="{BB962C8B-B14F-4D97-AF65-F5344CB8AC3E}">
        <p14:creationId xmlns:p14="http://schemas.microsoft.com/office/powerpoint/2010/main" val="428150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3826AE-2455-CA47-8BA1-01A31C270919}"/>
              </a:ext>
            </a:extLst>
          </p:cNvPr>
          <p:cNvPicPr>
            <a:picLocks noChangeAspect="1"/>
          </p:cNvPicPr>
          <p:nvPr userDrawn="1"/>
        </p:nvPicPr>
        <p:blipFill>
          <a:blip r:embed="rId2"/>
          <a:stretch>
            <a:fillRect/>
          </a:stretch>
        </p:blipFill>
        <p:spPr>
          <a:xfrm>
            <a:off x="0" y="2730500"/>
            <a:ext cx="12192000" cy="4127500"/>
          </a:xfrm>
          <a:prstGeom prst="rect">
            <a:avLst/>
          </a:prstGeom>
        </p:spPr>
      </p:pic>
      <p:sp>
        <p:nvSpPr>
          <p:cNvPr id="3" name="Title 1">
            <a:extLst>
              <a:ext uri="{FF2B5EF4-FFF2-40B4-BE49-F238E27FC236}">
                <a16:creationId xmlns:a16="http://schemas.microsoft.com/office/drawing/2014/main" id="{58206B26-27EF-B844-A534-FFAFFA76AF6F}"/>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4" name="Content Placeholder 2">
            <a:extLst>
              <a:ext uri="{FF2B5EF4-FFF2-40B4-BE49-F238E27FC236}">
                <a16:creationId xmlns:a16="http://schemas.microsoft.com/office/drawing/2014/main" id="{584E0882-1C2D-6F4B-B908-EB751EDF85E3}"/>
              </a:ext>
            </a:extLst>
          </p:cNvPr>
          <p:cNvSpPr>
            <a:spLocks noGrp="1"/>
          </p:cNvSpPr>
          <p:nvPr>
            <p:ph idx="1"/>
          </p:nvPr>
        </p:nvSpPr>
        <p:spPr>
          <a:xfrm>
            <a:off x="838200" y="1825625"/>
            <a:ext cx="10515600" cy="325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drawing&#10;&#10;Description automatically generated">
            <a:extLst>
              <a:ext uri="{FF2B5EF4-FFF2-40B4-BE49-F238E27FC236}">
                <a16:creationId xmlns:a16="http://schemas.microsoft.com/office/drawing/2014/main" id="{446F7595-7773-4E4B-B62F-9684595FCDC8}"/>
              </a:ext>
            </a:extLst>
          </p:cNvPr>
          <p:cNvPicPr>
            <a:picLocks noChangeAspect="1"/>
          </p:cNvPicPr>
          <p:nvPr userDrawn="1"/>
        </p:nvPicPr>
        <p:blipFill>
          <a:blip r:embed="rId3"/>
          <a:stretch>
            <a:fillRect/>
          </a:stretch>
        </p:blipFill>
        <p:spPr>
          <a:xfrm>
            <a:off x="10917172" y="5572406"/>
            <a:ext cx="508000" cy="624209"/>
          </a:xfrm>
          <a:prstGeom prst="rect">
            <a:avLst/>
          </a:prstGeom>
        </p:spPr>
      </p:pic>
    </p:spTree>
    <p:extLst>
      <p:ext uri="{BB962C8B-B14F-4D97-AF65-F5344CB8AC3E}">
        <p14:creationId xmlns:p14="http://schemas.microsoft.com/office/powerpoint/2010/main" val="4342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6B55FF-D3E1-EB40-9217-7A0A38B7270D}"/>
              </a:ext>
            </a:extLst>
          </p:cNvPr>
          <p:cNvPicPr>
            <a:picLocks noChangeAspect="1"/>
          </p:cNvPicPr>
          <p:nvPr userDrawn="1"/>
        </p:nvPicPr>
        <p:blipFill>
          <a:blip r:embed="rId2"/>
          <a:stretch>
            <a:fillRect/>
          </a:stretch>
        </p:blipFill>
        <p:spPr>
          <a:xfrm>
            <a:off x="0" y="2794000"/>
            <a:ext cx="12192000" cy="4064000"/>
          </a:xfrm>
          <a:prstGeom prst="rect">
            <a:avLst/>
          </a:prstGeom>
        </p:spPr>
      </p:pic>
      <p:sp>
        <p:nvSpPr>
          <p:cNvPr id="3" name="Title 1">
            <a:extLst>
              <a:ext uri="{FF2B5EF4-FFF2-40B4-BE49-F238E27FC236}">
                <a16:creationId xmlns:a16="http://schemas.microsoft.com/office/drawing/2014/main" id="{58A31C2A-64F6-4F45-AED1-A068B595E141}"/>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4" name="Content Placeholder 2">
            <a:extLst>
              <a:ext uri="{FF2B5EF4-FFF2-40B4-BE49-F238E27FC236}">
                <a16:creationId xmlns:a16="http://schemas.microsoft.com/office/drawing/2014/main" id="{3EAEC060-0D56-FE4F-8B52-931EFF4D472D}"/>
              </a:ext>
            </a:extLst>
          </p:cNvPr>
          <p:cNvSpPr>
            <a:spLocks noGrp="1"/>
          </p:cNvSpPr>
          <p:nvPr>
            <p:ph idx="1"/>
          </p:nvPr>
        </p:nvSpPr>
        <p:spPr>
          <a:xfrm>
            <a:off x="838200" y="1825625"/>
            <a:ext cx="10515600" cy="3650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drawing&#10;&#10;Description automatically generated">
            <a:extLst>
              <a:ext uri="{FF2B5EF4-FFF2-40B4-BE49-F238E27FC236}">
                <a16:creationId xmlns:a16="http://schemas.microsoft.com/office/drawing/2014/main" id="{4F3776B1-4540-D94C-9ED7-250F588C2CA0}"/>
              </a:ext>
            </a:extLst>
          </p:cNvPr>
          <p:cNvPicPr>
            <a:picLocks noChangeAspect="1"/>
          </p:cNvPicPr>
          <p:nvPr userDrawn="1"/>
        </p:nvPicPr>
        <p:blipFill>
          <a:blip r:embed="rId3"/>
          <a:stretch>
            <a:fillRect/>
          </a:stretch>
        </p:blipFill>
        <p:spPr>
          <a:xfrm>
            <a:off x="10906540" y="5721261"/>
            <a:ext cx="508000" cy="624209"/>
          </a:xfrm>
          <a:prstGeom prst="rect">
            <a:avLst/>
          </a:prstGeom>
        </p:spPr>
      </p:pic>
    </p:spTree>
    <p:extLst>
      <p:ext uri="{BB962C8B-B14F-4D97-AF65-F5344CB8AC3E}">
        <p14:creationId xmlns:p14="http://schemas.microsoft.com/office/powerpoint/2010/main" val="241210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A5B8A4-3031-E742-8C4A-55A56D83ACFA}"/>
              </a:ext>
            </a:extLst>
          </p:cNvPr>
          <p:cNvPicPr>
            <a:picLocks noChangeAspect="1"/>
          </p:cNvPicPr>
          <p:nvPr userDrawn="1"/>
        </p:nvPicPr>
        <p:blipFill>
          <a:blip r:embed="rId2"/>
          <a:stretch>
            <a:fillRect/>
          </a:stretch>
        </p:blipFill>
        <p:spPr>
          <a:xfrm>
            <a:off x="0" y="2730500"/>
            <a:ext cx="12192000" cy="4127500"/>
          </a:xfrm>
          <a:prstGeom prst="rect">
            <a:avLst/>
          </a:prstGeom>
        </p:spPr>
      </p:pic>
      <p:sp>
        <p:nvSpPr>
          <p:cNvPr id="2" name="Title 1">
            <a:extLst>
              <a:ext uri="{FF2B5EF4-FFF2-40B4-BE49-F238E27FC236}">
                <a16:creationId xmlns:a16="http://schemas.microsoft.com/office/drawing/2014/main" id="{1B169FE7-A4D3-AC45-BD4A-225C7ED0C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88883-8536-304E-AA69-B974C4B81E87}"/>
              </a:ext>
            </a:extLst>
          </p:cNvPr>
          <p:cNvSpPr>
            <a:spLocks noGrp="1"/>
          </p:cNvSpPr>
          <p:nvPr>
            <p:ph sz="half" idx="1"/>
          </p:nvPr>
        </p:nvSpPr>
        <p:spPr>
          <a:xfrm>
            <a:off x="838200" y="1825625"/>
            <a:ext cx="5181600" cy="327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23E880-789B-3A4F-9F0B-B802B44C4FB7}"/>
              </a:ext>
            </a:extLst>
          </p:cNvPr>
          <p:cNvSpPr>
            <a:spLocks noGrp="1"/>
          </p:cNvSpPr>
          <p:nvPr>
            <p:ph sz="half" idx="2"/>
          </p:nvPr>
        </p:nvSpPr>
        <p:spPr>
          <a:xfrm>
            <a:off x="6172200" y="1825625"/>
            <a:ext cx="5181600" cy="327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drawing&#10;&#10;Description automatically generated">
            <a:extLst>
              <a:ext uri="{FF2B5EF4-FFF2-40B4-BE49-F238E27FC236}">
                <a16:creationId xmlns:a16="http://schemas.microsoft.com/office/drawing/2014/main" id="{F5172373-1C08-8F4B-84CD-3950D4E92563}"/>
              </a:ext>
            </a:extLst>
          </p:cNvPr>
          <p:cNvPicPr>
            <a:picLocks noChangeAspect="1"/>
          </p:cNvPicPr>
          <p:nvPr userDrawn="1"/>
        </p:nvPicPr>
        <p:blipFill>
          <a:blip r:embed="rId3"/>
          <a:stretch>
            <a:fillRect/>
          </a:stretch>
        </p:blipFill>
        <p:spPr>
          <a:xfrm>
            <a:off x="10911856" y="5572406"/>
            <a:ext cx="508000" cy="624209"/>
          </a:xfrm>
          <a:prstGeom prst="rect">
            <a:avLst/>
          </a:prstGeom>
        </p:spPr>
      </p:pic>
    </p:spTree>
    <p:extLst>
      <p:ext uri="{BB962C8B-B14F-4D97-AF65-F5344CB8AC3E}">
        <p14:creationId xmlns:p14="http://schemas.microsoft.com/office/powerpoint/2010/main" val="205382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A0F9A2D-96DE-0440-9095-2CC3AF489E41}"/>
              </a:ext>
            </a:extLst>
          </p:cNvPr>
          <p:cNvPicPr>
            <a:picLocks noChangeAspect="1"/>
          </p:cNvPicPr>
          <p:nvPr userDrawn="1"/>
        </p:nvPicPr>
        <p:blipFill>
          <a:blip r:embed="rId2"/>
          <a:stretch>
            <a:fillRect/>
          </a:stretch>
        </p:blipFill>
        <p:spPr>
          <a:xfrm>
            <a:off x="0" y="2794000"/>
            <a:ext cx="12192000" cy="4064000"/>
          </a:xfrm>
          <a:prstGeom prst="rect">
            <a:avLst/>
          </a:prstGeom>
        </p:spPr>
      </p:pic>
      <p:sp>
        <p:nvSpPr>
          <p:cNvPr id="2" name="Title 1">
            <a:extLst>
              <a:ext uri="{FF2B5EF4-FFF2-40B4-BE49-F238E27FC236}">
                <a16:creationId xmlns:a16="http://schemas.microsoft.com/office/drawing/2014/main" id="{BF47C8FA-55B3-8541-8748-62438F4043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5640CB-42E5-364E-BF6D-9EBEAD068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00F3D7-FE85-F444-ABED-7302F2ADEBF1}"/>
              </a:ext>
            </a:extLst>
          </p:cNvPr>
          <p:cNvSpPr>
            <a:spLocks noGrp="1"/>
          </p:cNvSpPr>
          <p:nvPr>
            <p:ph sz="half" idx="2"/>
          </p:nvPr>
        </p:nvSpPr>
        <p:spPr>
          <a:xfrm>
            <a:off x="839788" y="2505075"/>
            <a:ext cx="5157787" cy="3023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63E8D4-6B86-5C4B-A8E4-C12DA33F1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9C10A3-A688-B647-802E-53FC0DA2C394}"/>
              </a:ext>
            </a:extLst>
          </p:cNvPr>
          <p:cNvSpPr>
            <a:spLocks noGrp="1"/>
          </p:cNvSpPr>
          <p:nvPr>
            <p:ph sz="quarter" idx="4"/>
          </p:nvPr>
        </p:nvSpPr>
        <p:spPr>
          <a:xfrm>
            <a:off x="6172200" y="2505075"/>
            <a:ext cx="5183188" cy="3023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drawing&#10;&#10;Description automatically generated">
            <a:extLst>
              <a:ext uri="{FF2B5EF4-FFF2-40B4-BE49-F238E27FC236}">
                <a16:creationId xmlns:a16="http://schemas.microsoft.com/office/drawing/2014/main" id="{CD9FE2C0-7D76-8F47-91FB-8DE6AFD286A5}"/>
              </a:ext>
            </a:extLst>
          </p:cNvPr>
          <p:cNvPicPr>
            <a:picLocks noChangeAspect="1"/>
          </p:cNvPicPr>
          <p:nvPr userDrawn="1"/>
        </p:nvPicPr>
        <p:blipFill>
          <a:blip r:embed="rId3"/>
          <a:stretch>
            <a:fillRect/>
          </a:stretch>
        </p:blipFill>
        <p:spPr>
          <a:xfrm>
            <a:off x="10917171" y="5741150"/>
            <a:ext cx="508000" cy="624209"/>
          </a:xfrm>
          <a:prstGeom prst="rect">
            <a:avLst/>
          </a:prstGeom>
        </p:spPr>
      </p:pic>
    </p:spTree>
    <p:extLst>
      <p:ext uri="{BB962C8B-B14F-4D97-AF65-F5344CB8AC3E}">
        <p14:creationId xmlns:p14="http://schemas.microsoft.com/office/powerpoint/2010/main" val="137706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1D1D63-9EC5-F643-A1C5-123ADB0B5074}"/>
              </a:ext>
            </a:extLst>
          </p:cNvPr>
          <p:cNvPicPr>
            <a:picLocks noChangeAspect="1"/>
          </p:cNvPicPr>
          <p:nvPr userDrawn="1"/>
        </p:nvPicPr>
        <p:blipFill>
          <a:blip r:embed="rId2"/>
          <a:stretch>
            <a:fillRect/>
          </a:stretch>
        </p:blipFill>
        <p:spPr>
          <a:xfrm>
            <a:off x="0" y="2730500"/>
            <a:ext cx="12192000" cy="4127500"/>
          </a:xfrm>
          <a:prstGeom prst="rect">
            <a:avLst/>
          </a:prstGeom>
        </p:spPr>
      </p:pic>
      <p:sp>
        <p:nvSpPr>
          <p:cNvPr id="2" name="Title 1">
            <a:extLst>
              <a:ext uri="{FF2B5EF4-FFF2-40B4-BE49-F238E27FC236}">
                <a16:creationId xmlns:a16="http://schemas.microsoft.com/office/drawing/2014/main" id="{0C40C45B-11AC-6F4C-A261-D6B5A2C9A521}"/>
              </a:ext>
            </a:extLst>
          </p:cNvPr>
          <p:cNvSpPr>
            <a:spLocks noGrp="1"/>
          </p:cNvSpPr>
          <p:nvPr>
            <p:ph type="title"/>
          </p:nvPr>
        </p:nvSpPr>
        <p:spPr/>
        <p:txBody>
          <a:bodyPr/>
          <a:lstStyle/>
          <a:p>
            <a:r>
              <a:rPr lang="en-US"/>
              <a:t>Click to edit Master title style</a:t>
            </a:r>
          </a:p>
        </p:txBody>
      </p:sp>
      <p:pic>
        <p:nvPicPr>
          <p:cNvPr id="6" name="Picture 5" descr="A picture containing drawing&#10;&#10;Description automatically generated">
            <a:extLst>
              <a:ext uri="{FF2B5EF4-FFF2-40B4-BE49-F238E27FC236}">
                <a16:creationId xmlns:a16="http://schemas.microsoft.com/office/drawing/2014/main" id="{06B6C2F2-6EF9-CC40-B870-B9F0D2B94AC7}"/>
              </a:ext>
            </a:extLst>
          </p:cNvPr>
          <p:cNvPicPr>
            <a:picLocks noChangeAspect="1"/>
          </p:cNvPicPr>
          <p:nvPr userDrawn="1"/>
        </p:nvPicPr>
        <p:blipFill>
          <a:blip r:embed="rId3"/>
          <a:stretch>
            <a:fillRect/>
          </a:stretch>
        </p:blipFill>
        <p:spPr>
          <a:xfrm>
            <a:off x="10922489" y="5572406"/>
            <a:ext cx="508000" cy="624209"/>
          </a:xfrm>
          <a:prstGeom prst="rect">
            <a:avLst/>
          </a:prstGeom>
        </p:spPr>
      </p:pic>
    </p:spTree>
    <p:extLst>
      <p:ext uri="{BB962C8B-B14F-4D97-AF65-F5344CB8AC3E}">
        <p14:creationId xmlns:p14="http://schemas.microsoft.com/office/powerpoint/2010/main" val="211569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4488A7-8FDB-D14A-8043-F1C68DF13E11}"/>
              </a:ext>
            </a:extLst>
          </p:cNvPr>
          <p:cNvPicPr>
            <a:picLocks noChangeAspect="1"/>
          </p:cNvPicPr>
          <p:nvPr userDrawn="1"/>
        </p:nvPicPr>
        <p:blipFill>
          <a:blip r:embed="rId2"/>
          <a:stretch>
            <a:fillRect/>
          </a:stretch>
        </p:blipFill>
        <p:spPr>
          <a:xfrm>
            <a:off x="0" y="2794000"/>
            <a:ext cx="12192000" cy="406400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5114BBEA-E901-4A4E-8205-DF4EC3266D14}"/>
              </a:ext>
            </a:extLst>
          </p:cNvPr>
          <p:cNvPicPr>
            <a:picLocks noChangeAspect="1"/>
          </p:cNvPicPr>
          <p:nvPr userDrawn="1"/>
        </p:nvPicPr>
        <p:blipFill>
          <a:blip r:embed="rId3"/>
          <a:stretch>
            <a:fillRect/>
          </a:stretch>
        </p:blipFill>
        <p:spPr>
          <a:xfrm>
            <a:off x="10917172" y="5735833"/>
            <a:ext cx="508000" cy="624209"/>
          </a:xfrm>
          <a:prstGeom prst="rect">
            <a:avLst/>
          </a:prstGeom>
        </p:spPr>
      </p:pic>
    </p:spTree>
    <p:extLst>
      <p:ext uri="{BB962C8B-B14F-4D97-AF65-F5344CB8AC3E}">
        <p14:creationId xmlns:p14="http://schemas.microsoft.com/office/powerpoint/2010/main" val="1459931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1F69D5-6313-3541-91D6-17100AAABFE7}"/>
              </a:ext>
            </a:extLst>
          </p:cNvPr>
          <p:cNvPicPr>
            <a:picLocks noChangeAspect="1"/>
          </p:cNvPicPr>
          <p:nvPr userDrawn="1"/>
        </p:nvPicPr>
        <p:blipFill>
          <a:blip r:embed="rId2"/>
          <a:stretch>
            <a:fillRect/>
          </a:stretch>
        </p:blipFill>
        <p:spPr>
          <a:xfrm>
            <a:off x="8343900" y="0"/>
            <a:ext cx="3848100" cy="6858000"/>
          </a:xfrm>
          <a:prstGeom prst="rect">
            <a:avLst/>
          </a:prstGeom>
        </p:spPr>
      </p:pic>
      <p:sp>
        <p:nvSpPr>
          <p:cNvPr id="2" name="Title 1">
            <a:extLst>
              <a:ext uri="{FF2B5EF4-FFF2-40B4-BE49-F238E27FC236}">
                <a16:creationId xmlns:a16="http://schemas.microsoft.com/office/drawing/2014/main" id="{C3D77FBE-DE35-B14B-80B5-19687595E9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22201C-D1EC-1248-A612-5A1AA2B56591}"/>
              </a:ext>
            </a:extLst>
          </p:cNvPr>
          <p:cNvSpPr>
            <a:spLocks noGrp="1"/>
          </p:cNvSpPr>
          <p:nvPr>
            <p:ph idx="1"/>
          </p:nvPr>
        </p:nvSpPr>
        <p:spPr>
          <a:xfrm>
            <a:off x="5190460" y="859834"/>
            <a:ext cx="51816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2CCC3F-608B-FE4F-B32B-0497AF009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drawing&#10;&#10;Description automatically generated">
            <a:extLst>
              <a:ext uri="{FF2B5EF4-FFF2-40B4-BE49-F238E27FC236}">
                <a16:creationId xmlns:a16="http://schemas.microsoft.com/office/drawing/2014/main" id="{506480DA-56F5-754C-9975-BB1EE75F3843}"/>
              </a:ext>
            </a:extLst>
          </p:cNvPr>
          <p:cNvPicPr>
            <a:picLocks noChangeAspect="1"/>
          </p:cNvPicPr>
          <p:nvPr userDrawn="1"/>
        </p:nvPicPr>
        <p:blipFill>
          <a:blip r:embed="rId3"/>
          <a:stretch>
            <a:fillRect/>
          </a:stretch>
        </p:blipFill>
        <p:spPr>
          <a:xfrm>
            <a:off x="10917173" y="5915246"/>
            <a:ext cx="508000" cy="624209"/>
          </a:xfrm>
          <a:prstGeom prst="rect">
            <a:avLst/>
          </a:prstGeom>
        </p:spPr>
      </p:pic>
    </p:spTree>
    <p:extLst>
      <p:ext uri="{BB962C8B-B14F-4D97-AF65-F5344CB8AC3E}">
        <p14:creationId xmlns:p14="http://schemas.microsoft.com/office/powerpoint/2010/main" val="295970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F56D8D-2DC5-0E43-A3E1-23FB031FF8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64C25A-8014-D24F-9011-E1920AF47D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7437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52" r:id="rId5"/>
    <p:sldLayoutId id="2147483653" r:id="rId6"/>
    <p:sldLayoutId id="2147483654" r:id="rId7"/>
    <p:sldLayoutId id="2147483655" r:id="rId8"/>
    <p:sldLayoutId id="2147483656" r:id="rId9"/>
    <p:sldLayoutId id="2147483657" r:id="rId10"/>
    <p:sldLayoutId id="2147483663" r:id="rId11"/>
    <p:sldLayoutId id="2147483664" r:id="rId12"/>
    <p:sldLayoutId id="2147483662" r:id="rId13"/>
    <p:sldLayoutId id="2147483661" r:id="rId14"/>
    <p:sldLayoutId id="214748366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hyperlink" Target="mailto:shannonm@awcnet.org" TargetMode="External"/><Relationship Id="rId3" Type="http://schemas.openxmlformats.org/officeDocument/2006/relationships/hyperlink" Target="mailto:candiceb@awcnet.org" TargetMode="External"/><Relationship Id="rId7" Type="http://schemas.openxmlformats.org/officeDocument/2006/relationships/hyperlink" Target="mailto:mattd@awcnet.org"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hyperlink" Target="mailto:briannam@awcnet.org" TargetMode="External"/><Relationship Id="rId5" Type="http://schemas.openxmlformats.org/officeDocument/2006/relationships/hyperlink" Target="mailto:brandyd@awcnet.org" TargetMode="External"/><Relationship Id="rId10" Type="http://schemas.openxmlformats.org/officeDocument/2006/relationships/hyperlink" Target="mailto:jacobe@awcnet.org" TargetMode="External"/><Relationship Id="rId4" Type="http://schemas.openxmlformats.org/officeDocument/2006/relationships/hyperlink" Target="mailto:carls@awcnet.org" TargetMode="External"/><Relationship Id="rId9" Type="http://schemas.openxmlformats.org/officeDocument/2006/relationships/hyperlink" Target="mailto:sheilag@awcnet.org"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715E-73F4-E744-B8A6-041C41CC3035}"/>
              </a:ext>
            </a:extLst>
          </p:cNvPr>
          <p:cNvSpPr>
            <a:spLocks noGrp="1"/>
          </p:cNvSpPr>
          <p:nvPr>
            <p:ph type="ctrTitle"/>
          </p:nvPr>
        </p:nvSpPr>
        <p:spPr/>
        <p:txBody>
          <a:bodyPr/>
          <a:lstStyle/>
          <a:p>
            <a:r>
              <a:rPr lang="en-US"/>
              <a:t>AWC Legislative Wrap-up 2022</a:t>
            </a:r>
          </a:p>
        </p:txBody>
      </p:sp>
      <p:sp>
        <p:nvSpPr>
          <p:cNvPr id="5" name="Subtitle 4">
            <a:extLst>
              <a:ext uri="{FF2B5EF4-FFF2-40B4-BE49-F238E27FC236}">
                <a16:creationId xmlns:a16="http://schemas.microsoft.com/office/drawing/2014/main" id="{0C205B02-5503-4A58-B5A1-0AD577674386}"/>
              </a:ext>
            </a:extLst>
          </p:cNvPr>
          <p:cNvSpPr>
            <a:spLocks noGrp="1"/>
          </p:cNvSpPr>
          <p:nvPr>
            <p:ph type="subTitle" idx="1"/>
          </p:nvPr>
        </p:nvSpPr>
        <p:spPr/>
        <p:txBody>
          <a:bodyPr/>
          <a:lstStyle/>
          <a:p>
            <a:r>
              <a:rPr lang="en-US" dirty="0"/>
              <a:t>PSFOA</a:t>
            </a:r>
          </a:p>
          <a:p>
            <a:r>
              <a:rPr lang="en-US" dirty="0"/>
              <a:t>July 13, 2022</a:t>
            </a:r>
          </a:p>
        </p:txBody>
      </p:sp>
    </p:spTree>
    <p:extLst>
      <p:ext uri="{BB962C8B-B14F-4D97-AF65-F5344CB8AC3E}">
        <p14:creationId xmlns:p14="http://schemas.microsoft.com/office/powerpoint/2010/main" val="252966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7AE3-F000-4648-AE29-76277D0B0777}"/>
              </a:ext>
            </a:extLst>
          </p:cNvPr>
          <p:cNvSpPr>
            <a:spLocks noGrp="1"/>
          </p:cNvSpPr>
          <p:nvPr>
            <p:ph type="title"/>
          </p:nvPr>
        </p:nvSpPr>
        <p:spPr/>
        <p:txBody>
          <a:bodyPr/>
          <a:lstStyle/>
          <a:p>
            <a:r>
              <a:rPr lang="en-US"/>
              <a:t>Budget &amp; Finance</a:t>
            </a:r>
          </a:p>
        </p:txBody>
      </p:sp>
      <p:sp>
        <p:nvSpPr>
          <p:cNvPr id="3" name="Content Placeholder 2">
            <a:extLst>
              <a:ext uri="{FF2B5EF4-FFF2-40B4-BE49-F238E27FC236}">
                <a16:creationId xmlns:a16="http://schemas.microsoft.com/office/drawing/2014/main" id="{B87E54EE-8742-4D75-BCC0-4310256E0F60}"/>
              </a:ext>
            </a:extLst>
          </p:cNvPr>
          <p:cNvSpPr>
            <a:spLocks noGrp="1"/>
          </p:cNvSpPr>
          <p:nvPr>
            <p:ph idx="1"/>
          </p:nvPr>
        </p:nvSpPr>
        <p:spPr>
          <a:xfrm>
            <a:off x="838200" y="1464352"/>
            <a:ext cx="10515600" cy="4011415"/>
          </a:xfrm>
        </p:spPr>
        <p:txBody>
          <a:bodyPr vert="horz" lIns="91440" tIns="45720" rIns="91440" bIns="45720" rtlCol="0" anchor="t">
            <a:normAutofit fontScale="92500" lnSpcReduction="20000"/>
          </a:bodyPr>
          <a:lstStyle/>
          <a:p>
            <a:pPr marL="0" indent="0">
              <a:lnSpc>
                <a:spcPct val="100000"/>
              </a:lnSpc>
              <a:buNone/>
            </a:pPr>
            <a:r>
              <a:rPr lang="en-US" sz="2400" b="1" dirty="0">
                <a:solidFill>
                  <a:schemeClr val="accent6"/>
                </a:solidFill>
                <a:ea typeface="+mn-lt"/>
                <a:cs typeface="+mn-lt"/>
              </a:rPr>
              <a:t>Passed:</a:t>
            </a:r>
          </a:p>
          <a:p>
            <a:pPr lvl="1">
              <a:lnSpc>
                <a:spcPct val="100000"/>
              </a:lnSpc>
            </a:pPr>
            <a:r>
              <a:rPr lang="en-US" b="1" dirty="0">
                <a:cs typeface="Calibri"/>
              </a:rPr>
              <a:t>SB 5002 –</a:t>
            </a:r>
            <a:r>
              <a:rPr lang="en-US" dirty="0">
                <a:cs typeface="Calibri"/>
              </a:rPr>
              <a:t> Updates certain reporting requirements related to the State Auditor including removing annual reporting requirements on local tax levies and labor relations consultant fees and creates new obligations for reporting loss of funds or other illegal activity.</a:t>
            </a:r>
          </a:p>
          <a:p>
            <a:pPr lvl="1">
              <a:lnSpc>
                <a:spcPct val="100000"/>
              </a:lnSpc>
            </a:pPr>
            <a:r>
              <a:rPr lang="en-US" b="1" dirty="0">
                <a:cs typeface="Calibri"/>
              </a:rPr>
              <a:t>SB 5505 </a:t>
            </a:r>
            <a:r>
              <a:rPr lang="en-US" dirty="0">
                <a:cs typeface="Calibri"/>
              </a:rPr>
              <a:t>– Reinstating a property tax exemption for nonprofits where a portion of the property is used for a farmers’ market.</a:t>
            </a:r>
          </a:p>
          <a:p>
            <a:pPr lvl="1">
              <a:lnSpc>
                <a:spcPct val="100000"/>
              </a:lnSpc>
            </a:pPr>
            <a:r>
              <a:rPr lang="en-US" b="1" dirty="0">
                <a:cs typeface="Calibri"/>
              </a:rPr>
              <a:t>SB 5796 </a:t>
            </a:r>
            <a:r>
              <a:rPr lang="en-US" dirty="0">
                <a:cs typeface="Calibri"/>
              </a:rPr>
              <a:t>– Restructures the state’s cannabis revenue account including a change to the amount shared with cities and counties. </a:t>
            </a:r>
          </a:p>
          <a:p>
            <a:pPr marL="0" indent="0">
              <a:lnSpc>
                <a:spcPct val="100000"/>
              </a:lnSpc>
              <a:buNone/>
            </a:pPr>
            <a:endParaRPr lang="en-US" sz="2400" b="1" dirty="0">
              <a:solidFill>
                <a:srgbClr val="C00000"/>
              </a:solidFill>
              <a:ea typeface="+mn-lt"/>
              <a:cs typeface="+mn-lt"/>
            </a:endParaRPr>
          </a:p>
          <a:p>
            <a:pPr marL="0" indent="0">
              <a:lnSpc>
                <a:spcPct val="100000"/>
              </a:lnSpc>
              <a:buNone/>
            </a:pPr>
            <a:r>
              <a:rPr lang="en-US" sz="2400" b="1" dirty="0">
                <a:solidFill>
                  <a:srgbClr val="C00000"/>
                </a:solidFill>
                <a:ea typeface="+mn-lt"/>
                <a:cs typeface="+mn-lt"/>
              </a:rPr>
              <a:t>Did not pass:</a:t>
            </a:r>
            <a:endParaRPr lang="en-US" dirty="0"/>
          </a:p>
          <a:p>
            <a:pPr lvl="1">
              <a:lnSpc>
                <a:spcPct val="100000"/>
              </a:lnSpc>
            </a:pPr>
            <a:r>
              <a:rPr lang="en-US" b="1" dirty="0">
                <a:cs typeface="Calibri"/>
              </a:rPr>
              <a:t>HB 2018 –</a:t>
            </a:r>
            <a:r>
              <a:rPr lang="en-US" dirty="0">
                <a:cs typeface="Calibri"/>
              </a:rPr>
              <a:t> Creating a 3-day sales tax </a:t>
            </a:r>
            <a:r>
              <a:rPr lang="en-US" dirty="0" err="1">
                <a:cs typeface="Calibri"/>
              </a:rPr>
              <a:t>holida</a:t>
            </a:r>
            <a:r>
              <a:rPr lang="en-US" b="1" dirty="0" err="1">
                <a:solidFill>
                  <a:schemeClr val="accent2"/>
                </a:solidFill>
                <a:cs typeface="Calibri"/>
              </a:rPr>
              <a:t>Y</a:t>
            </a:r>
            <a:endParaRPr lang="en-US" b="1" dirty="0">
              <a:solidFill>
                <a:schemeClr val="accent2"/>
              </a:solidFill>
              <a:cs typeface="Calibri"/>
            </a:endParaRPr>
          </a:p>
          <a:p>
            <a:endParaRPr lang="en-US" sz="3200" dirty="0"/>
          </a:p>
        </p:txBody>
      </p:sp>
    </p:spTree>
    <p:extLst>
      <p:ext uri="{BB962C8B-B14F-4D97-AF65-F5344CB8AC3E}">
        <p14:creationId xmlns:p14="http://schemas.microsoft.com/office/powerpoint/2010/main" val="2300421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45C9-D38F-45F8-A06A-37AEAECC5ECA}"/>
              </a:ext>
            </a:extLst>
          </p:cNvPr>
          <p:cNvSpPr>
            <a:spLocks noGrp="1"/>
          </p:cNvSpPr>
          <p:nvPr>
            <p:ph type="title"/>
          </p:nvPr>
        </p:nvSpPr>
        <p:spPr/>
        <p:txBody>
          <a:bodyPr/>
          <a:lstStyle/>
          <a:p>
            <a:r>
              <a:rPr lang="en-US"/>
              <a:t>Open Government</a:t>
            </a:r>
          </a:p>
        </p:txBody>
      </p:sp>
      <p:sp>
        <p:nvSpPr>
          <p:cNvPr id="4" name="Content Placeholder 2">
            <a:extLst>
              <a:ext uri="{FF2B5EF4-FFF2-40B4-BE49-F238E27FC236}">
                <a16:creationId xmlns:a16="http://schemas.microsoft.com/office/drawing/2014/main" id="{9A5E0C63-CCED-423B-B993-11DE94471690}"/>
              </a:ext>
            </a:extLst>
          </p:cNvPr>
          <p:cNvSpPr>
            <a:spLocks noGrp="1"/>
          </p:cNvSpPr>
          <p:nvPr>
            <p:ph idx="1"/>
          </p:nvPr>
        </p:nvSpPr>
        <p:spPr>
          <a:xfrm>
            <a:off x="841002" y="1592609"/>
            <a:ext cx="10289264" cy="3255963"/>
          </a:xfrm>
        </p:spPr>
        <p:txBody>
          <a:bodyPr vert="horz" lIns="91440" tIns="45720" rIns="91440" bIns="45720" rtlCol="0" anchor="t">
            <a:noAutofit/>
          </a:bodyPr>
          <a:lstStyle/>
          <a:p>
            <a:pPr marL="0" indent="0">
              <a:lnSpc>
                <a:spcPct val="100000"/>
              </a:lnSpc>
              <a:buNone/>
            </a:pPr>
            <a:r>
              <a:rPr lang="en-US" sz="2400" b="1">
                <a:solidFill>
                  <a:schemeClr val="accent6"/>
                </a:solidFill>
                <a:ea typeface="+mn-lt"/>
                <a:cs typeface="+mn-lt"/>
              </a:rPr>
              <a:t>Passed:</a:t>
            </a:r>
          </a:p>
          <a:p>
            <a:pPr lvl="1">
              <a:lnSpc>
                <a:spcPct val="100000"/>
              </a:lnSpc>
            </a:pPr>
            <a:r>
              <a:rPr lang="en-US" b="1">
                <a:cs typeface="Calibri"/>
              </a:rPr>
              <a:t>HB 1329 –</a:t>
            </a:r>
            <a:r>
              <a:rPr lang="en-US">
                <a:cs typeface="Calibri"/>
              </a:rPr>
              <a:t> Requires public comment prior to final action and allows use of virtual meeting in emergencies and makes changes to notification requirements (</a:t>
            </a:r>
            <a:r>
              <a:rPr lang="en-US" i="1">
                <a:cs typeface="Calibri"/>
              </a:rPr>
              <a:t>incorporated </a:t>
            </a:r>
            <a:r>
              <a:rPr lang="en-US" b="1" i="1">
                <a:cs typeface="Calibri"/>
              </a:rPr>
              <a:t>HB 1056</a:t>
            </a:r>
            <a:r>
              <a:rPr lang="en-US" i="1">
                <a:cs typeface="Calibri"/>
              </a:rPr>
              <a:t>)</a:t>
            </a:r>
            <a:r>
              <a:rPr lang="en-US">
                <a:cs typeface="Calibri"/>
              </a:rPr>
              <a:t>.</a:t>
            </a:r>
          </a:p>
          <a:p>
            <a:pPr marL="0" indent="0">
              <a:lnSpc>
                <a:spcPct val="100000"/>
              </a:lnSpc>
              <a:buNone/>
            </a:pPr>
            <a:endParaRPr lang="en-US" sz="2400" b="1">
              <a:solidFill>
                <a:srgbClr val="C00000"/>
              </a:solidFill>
              <a:ea typeface="+mn-lt"/>
              <a:cs typeface="+mn-lt"/>
            </a:endParaRPr>
          </a:p>
          <a:p>
            <a:pPr marL="0" indent="0">
              <a:lnSpc>
                <a:spcPct val="100000"/>
              </a:lnSpc>
              <a:buNone/>
            </a:pPr>
            <a:r>
              <a:rPr lang="en-US" sz="2400" b="1">
                <a:solidFill>
                  <a:srgbClr val="C00000"/>
                </a:solidFill>
                <a:ea typeface="+mn-lt"/>
                <a:cs typeface="+mn-lt"/>
              </a:rPr>
              <a:t>Did not pass:</a:t>
            </a:r>
            <a:endParaRPr lang="en-US"/>
          </a:p>
          <a:p>
            <a:pPr lvl="1">
              <a:lnSpc>
                <a:spcPct val="100000"/>
              </a:lnSpc>
            </a:pPr>
            <a:r>
              <a:rPr lang="en-US" b="1">
                <a:cs typeface="Calibri"/>
              </a:rPr>
              <a:t>HB 1056 –</a:t>
            </a:r>
            <a:r>
              <a:rPr lang="en-US">
                <a:cs typeface="Calibri"/>
              </a:rPr>
              <a:t> Updates the OPMA to allow use of virtual meetings during emergencies.</a:t>
            </a:r>
          </a:p>
        </p:txBody>
      </p:sp>
    </p:spTree>
    <p:extLst>
      <p:ext uri="{BB962C8B-B14F-4D97-AF65-F5344CB8AC3E}">
        <p14:creationId xmlns:p14="http://schemas.microsoft.com/office/powerpoint/2010/main" val="938333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1CC4-55EC-4B93-AE25-7C8720E897B3}"/>
              </a:ext>
            </a:extLst>
          </p:cNvPr>
          <p:cNvSpPr>
            <a:spLocks noGrp="1"/>
          </p:cNvSpPr>
          <p:nvPr>
            <p:ph type="title"/>
          </p:nvPr>
        </p:nvSpPr>
        <p:spPr/>
        <p:txBody>
          <a:bodyPr/>
          <a:lstStyle/>
          <a:p>
            <a:r>
              <a:rPr lang="en-US"/>
              <a:t>General Government</a:t>
            </a:r>
          </a:p>
        </p:txBody>
      </p:sp>
      <p:sp>
        <p:nvSpPr>
          <p:cNvPr id="3" name="Content Placeholder 2">
            <a:extLst>
              <a:ext uri="{FF2B5EF4-FFF2-40B4-BE49-F238E27FC236}">
                <a16:creationId xmlns:a16="http://schemas.microsoft.com/office/drawing/2014/main" id="{F9AF3DD8-CEEF-45C4-9C83-B6FEE5D538E5}"/>
              </a:ext>
            </a:extLst>
          </p:cNvPr>
          <p:cNvSpPr>
            <a:spLocks noGrp="1"/>
          </p:cNvSpPr>
          <p:nvPr>
            <p:ph idx="1"/>
          </p:nvPr>
        </p:nvSpPr>
        <p:spPr>
          <a:xfrm>
            <a:off x="926123" y="1547446"/>
            <a:ext cx="10644554" cy="3704491"/>
          </a:xfrm>
        </p:spPr>
        <p:txBody>
          <a:bodyPr vert="horz" lIns="91440" tIns="45720" rIns="91440" bIns="45720" rtlCol="0" anchor="t">
            <a:normAutofit fontScale="92500" lnSpcReduction="20000"/>
          </a:bodyPr>
          <a:lstStyle/>
          <a:p>
            <a:pPr marL="0" indent="0">
              <a:buNone/>
            </a:pPr>
            <a:r>
              <a:rPr lang="en-US" sz="2400" b="1">
                <a:solidFill>
                  <a:srgbClr val="00B050"/>
                </a:solidFill>
              </a:rPr>
              <a:t>Passed</a:t>
            </a:r>
            <a:r>
              <a:rPr lang="en-US" sz="2400" b="1"/>
              <a:t>:</a:t>
            </a:r>
          </a:p>
          <a:p>
            <a:r>
              <a:rPr lang="en-US" sz="2400" b="1"/>
              <a:t>HB 1630 </a:t>
            </a:r>
            <a:r>
              <a:rPr lang="en-US" sz="2400"/>
              <a:t>– Restricts possession of weapons in certain locations including where public meetings are held.</a:t>
            </a:r>
            <a:endParaRPr lang="en-US" sz="2400" b="1"/>
          </a:p>
          <a:p>
            <a:r>
              <a:rPr lang="en-US" sz="2400" b="1"/>
              <a:t>SB 5583 </a:t>
            </a:r>
            <a:r>
              <a:rPr lang="en-US" sz="2400"/>
              <a:t> - When redistricting, local governments must count individuals in state custody as residing at the person’s last known place of residence, rather than at the correctional, juvenile or involuntary behavioral health commitment facility. </a:t>
            </a:r>
            <a:endParaRPr lang="en-US" sz="2400">
              <a:cs typeface="Calibri"/>
            </a:endParaRPr>
          </a:p>
          <a:p>
            <a:pPr marL="0" indent="0">
              <a:buNone/>
            </a:pPr>
            <a:endParaRPr lang="en-US" sz="2400"/>
          </a:p>
          <a:p>
            <a:pPr marL="0" indent="0">
              <a:buNone/>
            </a:pPr>
            <a:r>
              <a:rPr lang="en-US" sz="2400" b="1">
                <a:solidFill>
                  <a:srgbClr val="C00000"/>
                </a:solidFill>
              </a:rPr>
              <a:t>Did not pass</a:t>
            </a:r>
            <a:endParaRPr lang="en-US" sz="2400" b="1">
              <a:solidFill>
                <a:srgbClr val="C00000"/>
              </a:solidFill>
              <a:cs typeface="Calibri"/>
            </a:endParaRPr>
          </a:p>
          <a:p>
            <a:r>
              <a:rPr lang="en-US" sz="2400" b="1"/>
              <a:t>HB 1727 </a:t>
            </a:r>
            <a:r>
              <a:rPr lang="en-US" sz="2400"/>
              <a:t>- Concerning odd-numbered year elections</a:t>
            </a:r>
            <a:endParaRPr lang="en-US" sz="2400">
              <a:cs typeface="Calibri"/>
            </a:endParaRPr>
          </a:p>
          <a:p>
            <a:r>
              <a:rPr lang="en-US" sz="2400" b="1"/>
              <a:t>SB 5597 </a:t>
            </a:r>
            <a:r>
              <a:rPr lang="en-US" sz="2400"/>
              <a:t>- Washington Voting Rights Act</a:t>
            </a:r>
            <a:endParaRPr lang="en-US" sz="2400">
              <a:cs typeface="Calibri"/>
            </a:endParaRPr>
          </a:p>
          <a:p>
            <a:r>
              <a:rPr lang="en-US" sz="2400" b="1"/>
              <a:t>SB 5584 </a:t>
            </a:r>
            <a:r>
              <a:rPr lang="en-US" sz="2400"/>
              <a:t> - Permits use of ranked choice voting in local elections</a:t>
            </a:r>
            <a:endParaRPr lang="en-US" sz="2400" b="1"/>
          </a:p>
        </p:txBody>
      </p:sp>
    </p:spTree>
    <p:extLst>
      <p:ext uri="{BB962C8B-B14F-4D97-AF65-F5344CB8AC3E}">
        <p14:creationId xmlns:p14="http://schemas.microsoft.com/office/powerpoint/2010/main" val="3871133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8AB26-4986-4CA7-8212-EE43773F9780}"/>
              </a:ext>
            </a:extLst>
          </p:cNvPr>
          <p:cNvSpPr>
            <a:spLocks noGrp="1"/>
          </p:cNvSpPr>
          <p:nvPr>
            <p:ph type="title"/>
          </p:nvPr>
        </p:nvSpPr>
        <p:spPr/>
        <p:txBody>
          <a:bodyPr/>
          <a:lstStyle/>
          <a:p>
            <a:r>
              <a:rPr lang="en-US"/>
              <a:t>HR &amp; Labor Relations &amp; Pensions</a:t>
            </a:r>
          </a:p>
        </p:txBody>
      </p:sp>
      <p:sp>
        <p:nvSpPr>
          <p:cNvPr id="3" name="Content Placeholder 2">
            <a:extLst>
              <a:ext uri="{FF2B5EF4-FFF2-40B4-BE49-F238E27FC236}">
                <a16:creationId xmlns:a16="http://schemas.microsoft.com/office/drawing/2014/main" id="{C364E83E-3A0E-4E36-A957-18D87EB306D2}"/>
              </a:ext>
            </a:extLst>
          </p:cNvPr>
          <p:cNvSpPr>
            <a:spLocks noGrp="1"/>
          </p:cNvSpPr>
          <p:nvPr>
            <p:ph idx="1"/>
          </p:nvPr>
        </p:nvSpPr>
        <p:spPr>
          <a:xfrm>
            <a:off x="838200" y="1594338"/>
            <a:ext cx="10515600" cy="4067908"/>
          </a:xfrm>
        </p:spPr>
        <p:txBody>
          <a:bodyPr vert="horz" lIns="91440" tIns="45720" rIns="91440" bIns="45720" rtlCol="0" anchor="t">
            <a:normAutofit fontScale="77500" lnSpcReduction="20000"/>
          </a:bodyPr>
          <a:lstStyle/>
          <a:p>
            <a:pPr marL="0" indent="0">
              <a:lnSpc>
                <a:spcPct val="100000"/>
              </a:lnSpc>
              <a:buNone/>
            </a:pPr>
            <a:r>
              <a:rPr lang="en-US" sz="2400" b="1">
                <a:solidFill>
                  <a:schemeClr val="accent6"/>
                </a:solidFill>
                <a:ea typeface="+mn-lt"/>
                <a:cs typeface="+mn-lt"/>
              </a:rPr>
              <a:t>Passed:</a:t>
            </a:r>
          </a:p>
          <a:p>
            <a:pPr lvl="1">
              <a:lnSpc>
                <a:spcPct val="100000"/>
              </a:lnSpc>
            </a:pPr>
            <a:r>
              <a:rPr lang="en-US" b="1">
                <a:cs typeface="Calibri"/>
              </a:rPr>
              <a:t>HB 1701 </a:t>
            </a:r>
            <a:r>
              <a:rPr lang="en-US">
                <a:cs typeface="Calibri"/>
              </a:rPr>
              <a:t>– Providing for new benefit enhancement for LEOFF 2 members.</a:t>
            </a:r>
          </a:p>
          <a:p>
            <a:pPr lvl="1">
              <a:lnSpc>
                <a:spcPct val="100000"/>
              </a:lnSpc>
            </a:pPr>
            <a:r>
              <a:rPr lang="en-US" b="1">
                <a:cs typeface="Calibri"/>
              </a:rPr>
              <a:t>HB 1732 </a:t>
            </a:r>
            <a:r>
              <a:rPr lang="en-US">
                <a:cs typeface="Calibri"/>
              </a:rPr>
              <a:t>– Delays implementation of WA Cares long term care program.</a:t>
            </a:r>
          </a:p>
          <a:p>
            <a:pPr lvl="1">
              <a:lnSpc>
                <a:spcPct val="100000"/>
              </a:lnSpc>
            </a:pPr>
            <a:r>
              <a:rPr lang="en-US" b="1">
                <a:cs typeface="Calibri"/>
              </a:rPr>
              <a:t>HB 1733 </a:t>
            </a:r>
            <a:r>
              <a:rPr lang="en-US">
                <a:cs typeface="Calibri"/>
              </a:rPr>
              <a:t>- Creates new exemptions for to the WA Cares long term care program for out-of-state residents, certain veterans and military families, and non-immigrant foreign workers.</a:t>
            </a:r>
          </a:p>
          <a:p>
            <a:pPr lvl="1">
              <a:lnSpc>
                <a:spcPct val="100000"/>
              </a:lnSpc>
            </a:pPr>
            <a:r>
              <a:rPr lang="en-US" b="1">
                <a:cs typeface="Calibri"/>
              </a:rPr>
              <a:t>SB 5649 </a:t>
            </a:r>
            <a:r>
              <a:rPr lang="en-US">
                <a:cs typeface="Calibri"/>
              </a:rPr>
              <a:t>– Changes to the Paid Family Medical Leave program including addressing program solvency and expanding benefits during bereavement.</a:t>
            </a:r>
          </a:p>
          <a:p>
            <a:pPr lvl="1">
              <a:lnSpc>
                <a:spcPct val="100000"/>
              </a:lnSpc>
            </a:pPr>
            <a:r>
              <a:rPr lang="en-US" b="1">
                <a:cs typeface="Calibri"/>
              </a:rPr>
              <a:t>SB 5676 </a:t>
            </a:r>
            <a:r>
              <a:rPr lang="en-US">
                <a:cs typeface="Calibri"/>
              </a:rPr>
              <a:t>– Provides COLA to PERS plan 1 members likely creating a rate impact for PERS 2 employers.</a:t>
            </a:r>
          </a:p>
          <a:p>
            <a:pPr lvl="1">
              <a:lnSpc>
                <a:spcPct val="100000"/>
              </a:lnSpc>
            </a:pPr>
            <a:r>
              <a:rPr lang="en-US" b="1">
                <a:cs typeface="Calibri"/>
              </a:rPr>
              <a:t>SB 5761 </a:t>
            </a:r>
            <a:r>
              <a:rPr lang="en-US">
                <a:cs typeface="Calibri"/>
              </a:rPr>
              <a:t>– Requirements for including wage &amp; benefit information on job postings.</a:t>
            </a:r>
          </a:p>
          <a:p>
            <a:pPr marL="0" indent="0">
              <a:lnSpc>
                <a:spcPct val="100000"/>
              </a:lnSpc>
              <a:buNone/>
            </a:pPr>
            <a:r>
              <a:rPr lang="en-US" sz="2400" b="1">
                <a:solidFill>
                  <a:srgbClr val="C00000"/>
                </a:solidFill>
                <a:ea typeface="+mn-lt"/>
                <a:cs typeface="+mn-lt"/>
              </a:rPr>
              <a:t>Did not pass:</a:t>
            </a:r>
          </a:p>
          <a:p>
            <a:pPr lvl="1">
              <a:lnSpc>
                <a:spcPct val="100000"/>
              </a:lnSpc>
            </a:pPr>
            <a:r>
              <a:rPr lang="en-US" b="1">
                <a:cs typeface="Calibri"/>
              </a:rPr>
              <a:t>HB 1763 </a:t>
            </a:r>
            <a:r>
              <a:rPr lang="en-US">
                <a:cs typeface="Calibri"/>
              </a:rPr>
              <a:t>– Regarding recording of independent medical exams.</a:t>
            </a:r>
          </a:p>
          <a:p>
            <a:pPr lvl="1">
              <a:lnSpc>
                <a:spcPct val="100000"/>
              </a:lnSpc>
            </a:pPr>
            <a:r>
              <a:rPr lang="en-US" b="1">
                <a:cs typeface="Calibri"/>
              </a:rPr>
              <a:t>SB 5801 </a:t>
            </a:r>
            <a:r>
              <a:rPr lang="en-US">
                <a:cs typeface="Calibri"/>
              </a:rPr>
              <a:t>- Regarding attorney fees and costs for industrial insurance appeals.</a:t>
            </a:r>
          </a:p>
          <a:p>
            <a:pPr lvl="1">
              <a:lnSpc>
                <a:spcPct val="100000"/>
              </a:lnSpc>
            </a:pPr>
            <a:r>
              <a:rPr lang="en-US" b="1">
                <a:cs typeface="Calibri"/>
              </a:rPr>
              <a:t>HB 1837 </a:t>
            </a:r>
            <a:r>
              <a:rPr lang="en-US">
                <a:cs typeface="Calibri"/>
              </a:rPr>
              <a:t>– Eliminate the ban on L&amp;I rulemaking on ergonomics.</a:t>
            </a:r>
          </a:p>
          <a:p>
            <a:endParaRPr lang="en-US" sz="3200"/>
          </a:p>
        </p:txBody>
      </p:sp>
    </p:spTree>
    <p:extLst>
      <p:ext uri="{BB962C8B-B14F-4D97-AF65-F5344CB8AC3E}">
        <p14:creationId xmlns:p14="http://schemas.microsoft.com/office/powerpoint/2010/main" val="48442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4E521-7B17-416E-B619-F784CBAB2444}"/>
              </a:ext>
            </a:extLst>
          </p:cNvPr>
          <p:cNvSpPr>
            <a:spLocks noGrp="1"/>
          </p:cNvSpPr>
          <p:nvPr>
            <p:ph type="title"/>
          </p:nvPr>
        </p:nvSpPr>
        <p:spPr/>
        <p:txBody>
          <a:bodyPr/>
          <a:lstStyle/>
          <a:p>
            <a:r>
              <a:rPr lang="en-US"/>
              <a:t>Looking ahead to 2023</a:t>
            </a:r>
          </a:p>
        </p:txBody>
      </p:sp>
      <p:sp>
        <p:nvSpPr>
          <p:cNvPr id="3" name="Content Placeholder 2">
            <a:extLst>
              <a:ext uri="{FF2B5EF4-FFF2-40B4-BE49-F238E27FC236}">
                <a16:creationId xmlns:a16="http://schemas.microsoft.com/office/drawing/2014/main" id="{21B927CD-02C1-424A-9EDD-8227F272355E}"/>
              </a:ext>
            </a:extLst>
          </p:cNvPr>
          <p:cNvSpPr>
            <a:spLocks noGrp="1"/>
          </p:cNvSpPr>
          <p:nvPr>
            <p:ph idx="1"/>
          </p:nvPr>
        </p:nvSpPr>
        <p:spPr>
          <a:xfrm>
            <a:off x="838200" y="1542473"/>
            <a:ext cx="10515600" cy="3539890"/>
          </a:xfrm>
        </p:spPr>
        <p:txBody>
          <a:bodyPr/>
          <a:lstStyle/>
          <a:p>
            <a:r>
              <a:rPr lang="en-US" b="1"/>
              <a:t>New mix of legislators</a:t>
            </a:r>
          </a:p>
          <a:p>
            <a:r>
              <a:rPr lang="en-US" b="1"/>
              <a:t>Expected issues for cities</a:t>
            </a:r>
          </a:p>
          <a:p>
            <a:pPr lvl="1"/>
            <a:r>
              <a:rPr lang="en-US" b="1"/>
              <a:t>Public Works Assistance Account funding</a:t>
            </a:r>
          </a:p>
          <a:p>
            <a:pPr lvl="1"/>
            <a:r>
              <a:rPr lang="en-US" b="1"/>
              <a:t>Middle housing mandate</a:t>
            </a:r>
          </a:p>
          <a:p>
            <a:pPr lvl="1"/>
            <a:r>
              <a:rPr lang="en-US" b="1" i="1"/>
              <a:t>Blake</a:t>
            </a:r>
            <a:r>
              <a:rPr lang="en-US"/>
              <a:t> </a:t>
            </a:r>
            <a:r>
              <a:rPr lang="en-US" b="1"/>
              <a:t>response </a:t>
            </a:r>
            <a:r>
              <a:rPr lang="en-US"/>
              <a:t>– requesting data and feedback to inform future budget requests on impacts to cities and municipal courts. </a:t>
            </a:r>
          </a:p>
        </p:txBody>
      </p:sp>
    </p:spTree>
    <p:extLst>
      <p:ext uri="{BB962C8B-B14F-4D97-AF65-F5344CB8AC3E}">
        <p14:creationId xmlns:p14="http://schemas.microsoft.com/office/powerpoint/2010/main" val="2854979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bject, clock&#10;&#10;Description automatically generated">
            <a:extLst>
              <a:ext uri="{FF2B5EF4-FFF2-40B4-BE49-F238E27FC236}">
                <a16:creationId xmlns:a16="http://schemas.microsoft.com/office/drawing/2014/main" id="{B57AD740-7CB6-4298-BCF4-5BC8F3279376}"/>
              </a:ext>
            </a:extLst>
          </p:cNvPr>
          <p:cNvPicPr>
            <a:picLocks noChangeAspect="1"/>
          </p:cNvPicPr>
          <p:nvPr/>
        </p:nvPicPr>
        <p:blipFill>
          <a:blip r:embed="rId3"/>
          <a:stretch>
            <a:fillRect/>
          </a:stretch>
        </p:blipFill>
        <p:spPr>
          <a:xfrm>
            <a:off x="2970440" y="103936"/>
            <a:ext cx="6251119" cy="6650128"/>
          </a:xfrm>
          <a:prstGeom prst="rect">
            <a:avLst/>
          </a:prstGeom>
        </p:spPr>
      </p:pic>
    </p:spTree>
    <p:extLst>
      <p:ext uri="{BB962C8B-B14F-4D97-AF65-F5344CB8AC3E}">
        <p14:creationId xmlns:p14="http://schemas.microsoft.com/office/powerpoint/2010/main" val="2263845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88950-6740-4DF3-A02B-5808599B8D75}"/>
              </a:ext>
            </a:extLst>
          </p:cNvPr>
          <p:cNvSpPr>
            <a:spLocks noGrp="1"/>
          </p:cNvSpPr>
          <p:nvPr>
            <p:ph type="title"/>
          </p:nvPr>
        </p:nvSpPr>
        <p:spPr>
          <a:xfrm>
            <a:off x="839788" y="457200"/>
            <a:ext cx="9479110" cy="679056"/>
          </a:xfrm>
        </p:spPr>
        <p:txBody>
          <a:bodyPr>
            <a:noAutofit/>
          </a:bodyPr>
          <a:lstStyle/>
          <a:p>
            <a:r>
              <a:rPr lang="en-US" sz="4400"/>
              <a:t>Government Relations team</a:t>
            </a:r>
          </a:p>
        </p:txBody>
      </p:sp>
      <p:graphicFrame>
        <p:nvGraphicFramePr>
          <p:cNvPr id="8" name="Table 7">
            <a:extLst>
              <a:ext uri="{FF2B5EF4-FFF2-40B4-BE49-F238E27FC236}">
                <a16:creationId xmlns:a16="http://schemas.microsoft.com/office/drawing/2014/main" id="{F89D02FD-E0BC-44DD-95E5-DEA22AC7F498}"/>
              </a:ext>
            </a:extLst>
          </p:cNvPr>
          <p:cNvGraphicFramePr>
            <a:graphicFrameLocks noGrp="1"/>
          </p:cNvGraphicFramePr>
          <p:nvPr>
            <p:extLst>
              <p:ext uri="{D42A27DB-BD31-4B8C-83A1-F6EECF244321}">
                <p14:modId xmlns:p14="http://schemas.microsoft.com/office/powerpoint/2010/main" val="3484690137"/>
              </p:ext>
            </p:extLst>
          </p:nvPr>
        </p:nvGraphicFramePr>
        <p:xfrm>
          <a:off x="659319" y="1270000"/>
          <a:ext cx="9440382" cy="5313164"/>
        </p:xfrm>
        <a:graphic>
          <a:graphicData uri="http://schemas.openxmlformats.org/drawingml/2006/table">
            <a:tbl>
              <a:tblPr>
                <a:tableStyleId>{5C22544A-7EE6-4342-B048-85BDC9FD1C3A}</a:tableStyleId>
              </a:tblPr>
              <a:tblGrid>
                <a:gridCol w="4720191">
                  <a:extLst>
                    <a:ext uri="{9D8B030D-6E8A-4147-A177-3AD203B41FA5}">
                      <a16:colId xmlns:a16="http://schemas.microsoft.com/office/drawing/2014/main" val="3536592521"/>
                    </a:ext>
                  </a:extLst>
                </a:gridCol>
                <a:gridCol w="4720191">
                  <a:extLst>
                    <a:ext uri="{9D8B030D-6E8A-4147-A177-3AD203B41FA5}">
                      <a16:colId xmlns:a16="http://schemas.microsoft.com/office/drawing/2014/main" val="398990976"/>
                    </a:ext>
                  </a:extLst>
                </a:gridCol>
              </a:tblGrid>
              <a:tr h="4906631">
                <a:tc>
                  <a:txBody>
                    <a:bodyPr/>
                    <a:lstStyle/>
                    <a:p>
                      <a:pPr>
                        <a:lnSpc>
                          <a:spcPct val="100000"/>
                        </a:lnSpc>
                        <a:spcBef>
                          <a:spcPts val="0"/>
                        </a:spcBef>
                        <a:spcAft>
                          <a:spcPts val="0"/>
                        </a:spcAft>
                      </a:pPr>
                      <a:r>
                        <a:rPr lang="en-US" sz="1200" b="1" u="sng" kern="1200" dirty="0">
                          <a:solidFill>
                            <a:schemeClr val="dk1"/>
                          </a:solidFill>
                          <a:effectLst/>
                          <a:latin typeface="+mn-lt"/>
                          <a:ea typeface="+mn-ea"/>
                          <a:cs typeface="+mn-cs"/>
                          <a:hlinkClick r:id="rId3"/>
                        </a:rPr>
                        <a:t>Candice Bock</a:t>
                      </a:r>
                      <a:r>
                        <a:rPr lang="en-US" sz="1200" kern="1200" dirty="0">
                          <a:solidFill>
                            <a:schemeClr val="dk1"/>
                          </a:solidFill>
                          <a:effectLst/>
                          <a:latin typeface="+mn-lt"/>
                          <a:ea typeface="+mn-ea"/>
                          <a:cs typeface="+mn-cs"/>
                        </a:rPr>
                        <a:t> </a:t>
                      </a:r>
                    </a:p>
                    <a:p>
                      <a:pPr>
                        <a:lnSpc>
                          <a:spcPct val="100000"/>
                        </a:lnSpc>
                        <a:spcBef>
                          <a:spcPts val="0"/>
                        </a:spcBef>
                        <a:spcAft>
                          <a:spcPts val="0"/>
                        </a:spcAft>
                      </a:pPr>
                      <a:r>
                        <a:rPr lang="en-US" sz="1200" b="1" kern="1200" dirty="0">
                          <a:solidFill>
                            <a:schemeClr val="dk1"/>
                          </a:solidFill>
                          <a:effectLst/>
                          <a:latin typeface="+mn-lt"/>
                          <a:ea typeface="+mn-ea"/>
                          <a:cs typeface="+mn-cs"/>
                        </a:rPr>
                        <a:t>Director</a:t>
                      </a:r>
                      <a:br>
                        <a:rPr lang="en-US" sz="1200" kern="1200" dirty="0">
                          <a:solidFill>
                            <a:srgbClr val="000000"/>
                          </a:solidFill>
                          <a:effectLst/>
                          <a:latin typeface="+mn-lt"/>
                          <a:ea typeface="+mn-ea"/>
                          <a:cs typeface="+mn-cs"/>
                        </a:rPr>
                      </a:br>
                      <a:r>
                        <a:rPr lang="en-US" sz="1200" kern="1200" dirty="0">
                          <a:solidFill>
                            <a:schemeClr val="dk1"/>
                          </a:solidFill>
                          <a:effectLst/>
                          <a:latin typeface="+mn-lt"/>
                          <a:ea typeface="+mn-ea"/>
                          <a:cs typeface="+mn-cs"/>
                        </a:rPr>
                        <a:t>(360) 951-5390</a:t>
                      </a:r>
                    </a:p>
                    <a:p>
                      <a:pPr>
                        <a:lnSpc>
                          <a:spcPct val="100000"/>
                        </a:lnSpc>
                        <a:spcBef>
                          <a:spcPts val="0"/>
                        </a:spcBef>
                        <a:spcAft>
                          <a:spcPts val="0"/>
                        </a:spcAft>
                      </a:pPr>
                      <a:r>
                        <a:rPr lang="en-US" sz="1200" kern="1200" dirty="0">
                          <a:solidFill>
                            <a:schemeClr val="dk1"/>
                          </a:solidFill>
                          <a:effectLst/>
                          <a:latin typeface="+mn-lt"/>
                          <a:ea typeface="+mn-ea"/>
                          <a:cs typeface="+mn-cs"/>
                        </a:rPr>
                        <a:t>Issue areas – Economic development; federal; finance; human resources, labor relations &amp; pensions; open government</a:t>
                      </a:r>
                    </a:p>
                    <a:p>
                      <a:pPr marL="0" marR="0">
                        <a:lnSpc>
                          <a:spcPct val="100000"/>
                        </a:lnSpc>
                        <a:spcBef>
                          <a:spcPts val="0"/>
                        </a:spcBef>
                        <a:spcAft>
                          <a:spcPts val="0"/>
                        </a:spcAft>
                      </a:pPr>
                      <a:endParaRPr lang="en-US" sz="1200" dirty="0">
                        <a:effectLst/>
                        <a:latin typeface="+mn-lt"/>
                      </a:endParaRPr>
                    </a:p>
                    <a:p>
                      <a:pPr marL="0" marR="0">
                        <a:lnSpc>
                          <a:spcPct val="100000"/>
                        </a:lnSpc>
                        <a:spcBef>
                          <a:spcPts val="0"/>
                        </a:spcBef>
                        <a:spcAft>
                          <a:spcPts val="0"/>
                        </a:spcAft>
                      </a:pPr>
                      <a:r>
                        <a:rPr lang="en-US" sz="1200" b="1" u="sng" dirty="0">
                          <a:effectLst/>
                          <a:latin typeface="+mn-lt"/>
                          <a:hlinkClick r:id="rId4"/>
                        </a:rPr>
                        <a:t>Carl Schroeder</a:t>
                      </a:r>
                      <a:br>
                        <a:rPr lang="en-US" sz="1200" dirty="0">
                          <a:effectLst/>
                          <a:latin typeface="+mn-lt"/>
                        </a:rPr>
                      </a:br>
                      <a:r>
                        <a:rPr lang="en-US" sz="1200" b="1" dirty="0">
                          <a:effectLst/>
                          <a:latin typeface="+mn-lt"/>
                        </a:rPr>
                        <a:t>Deputy Director</a:t>
                      </a:r>
                      <a:br>
                        <a:rPr lang="en-US" sz="1200" dirty="0">
                          <a:effectLst/>
                          <a:latin typeface="+mn-lt"/>
                        </a:rPr>
                      </a:br>
                      <a:r>
                        <a:rPr lang="en-US" sz="1200" dirty="0">
                          <a:effectLst/>
                          <a:latin typeface="+mn-lt"/>
                        </a:rPr>
                        <a:t>(360) 485-7604</a:t>
                      </a:r>
                    </a:p>
                    <a:p>
                      <a:pPr marL="0" marR="0">
                        <a:lnSpc>
                          <a:spcPct val="100000"/>
                        </a:lnSpc>
                        <a:spcBef>
                          <a:spcPts val="0"/>
                        </a:spcBef>
                        <a:spcAft>
                          <a:spcPts val="0"/>
                        </a:spcAft>
                      </a:pPr>
                      <a:r>
                        <a:rPr lang="en-US" sz="1200" dirty="0">
                          <a:effectLst/>
                          <a:latin typeface="+mn-lt"/>
                        </a:rPr>
                        <a:t>Issue areas – Environment &amp; natural resources; housing &amp; homelessness; land use &amp; planning; Building codes</a:t>
                      </a:r>
                    </a:p>
                    <a:p>
                      <a:pPr marL="0" marR="0">
                        <a:lnSpc>
                          <a:spcPct val="100000"/>
                        </a:lnSpc>
                        <a:spcBef>
                          <a:spcPts val="0"/>
                        </a:spcBef>
                        <a:spcAft>
                          <a:spcPts val="0"/>
                        </a:spcAft>
                      </a:pPr>
                      <a:endParaRPr lang="en-US" sz="1200" dirty="0">
                        <a:effectLst/>
                        <a:latin typeface="+mn-lt"/>
                      </a:endParaRPr>
                    </a:p>
                    <a:p>
                      <a:pPr marL="0" marR="0">
                        <a:lnSpc>
                          <a:spcPct val="100000"/>
                        </a:lnSpc>
                        <a:spcBef>
                          <a:spcPts val="0"/>
                        </a:spcBef>
                        <a:spcAft>
                          <a:spcPts val="0"/>
                        </a:spcAft>
                      </a:pPr>
                      <a:r>
                        <a:rPr lang="en-US" sz="1200" b="1" u="sng" dirty="0">
                          <a:effectLst/>
                          <a:latin typeface="+mn-lt"/>
                        </a:rPr>
                        <a:t>Vacant</a:t>
                      </a:r>
                      <a:br>
                        <a:rPr lang="en-US" sz="1200" dirty="0">
                          <a:effectLst/>
                          <a:latin typeface="+mn-lt"/>
                        </a:rPr>
                      </a:br>
                      <a:r>
                        <a:rPr lang="en-US" sz="1200" b="1" dirty="0">
                          <a:effectLst/>
                          <a:latin typeface="+mn-lt"/>
                        </a:rPr>
                        <a:t>Government Relations Advocate</a:t>
                      </a:r>
                      <a:br>
                        <a:rPr lang="en-US" sz="1200" dirty="0">
                          <a:effectLst/>
                          <a:latin typeface="+mn-lt"/>
                        </a:rPr>
                      </a:br>
                      <a:r>
                        <a:rPr lang="en-US" sz="1200" dirty="0">
                          <a:effectLst/>
                          <a:latin typeface="+mn-lt"/>
                        </a:rPr>
                        <a:t>Issue areas – Cannabis; emergency management &amp; cybersecurity; general government; human services &amp; behavioral health; liability; open government; public safety &amp; criminal justice</a:t>
                      </a:r>
                    </a:p>
                    <a:p>
                      <a:pPr marL="0" marR="0">
                        <a:lnSpc>
                          <a:spcPct val="100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200" b="1" dirty="0">
                          <a:effectLst/>
                          <a:latin typeface="+mn-lt"/>
                          <a:ea typeface="Calibri" panose="020F0502020204030204" pitchFamily="34" charset="0"/>
                          <a:cs typeface="Times New Roman" panose="02020603050405020304" pitchFamily="18" charset="0"/>
                          <a:hlinkClick r:id="rId5"/>
                        </a:rPr>
                        <a:t>Brandy DeLange</a:t>
                      </a:r>
                      <a:endParaRPr lang="en-US" sz="1200" b="1" dirty="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200" b="1" dirty="0">
                          <a:effectLst/>
                          <a:latin typeface="+mn-lt"/>
                        </a:rPr>
                        <a:t>Government Relations Advocate</a:t>
                      </a:r>
                    </a:p>
                    <a:p>
                      <a:pPr marL="0" marR="0">
                        <a:lnSpc>
                          <a:spcPct val="100000"/>
                        </a:lnSpc>
                        <a:spcBef>
                          <a:spcPts val="0"/>
                        </a:spcBef>
                        <a:spcAft>
                          <a:spcPts val="0"/>
                        </a:spcAft>
                      </a:pPr>
                      <a:r>
                        <a:rPr lang="en-US" sz="1200" dirty="0"/>
                        <a:t>(360) 515-8360</a:t>
                      </a:r>
                    </a:p>
                    <a:p>
                      <a:pPr marL="0" marR="0">
                        <a:lnSpc>
                          <a:spcPct val="100000"/>
                        </a:lnSpc>
                        <a:spcBef>
                          <a:spcPts val="0"/>
                        </a:spcBef>
                        <a:spcAft>
                          <a:spcPts val="0"/>
                        </a:spcAft>
                      </a:pPr>
                      <a:r>
                        <a:rPr lang="en-US" sz="1200" dirty="0">
                          <a:effectLst/>
                          <a:latin typeface="+mn-lt"/>
                        </a:rPr>
                        <a:t>Issue areas – Public works &amp; infrastructure; telecommunications; transportation; utilities &amp; energy</a:t>
                      </a:r>
                    </a:p>
                    <a:p>
                      <a:pPr marL="0" marR="0">
                        <a:lnSpc>
                          <a:spcPct val="100000"/>
                        </a:lnSpc>
                        <a:spcBef>
                          <a:spcPts val="0"/>
                        </a:spcBef>
                        <a:spcAft>
                          <a:spcPts val="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200" b="1" u="sng" dirty="0">
                          <a:effectLst/>
                          <a:latin typeface="+mn-lt"/>
                        </a:rPr>
                        <a:t>Tonna Siegler</a:t>
                      </a:r>
                      <a:br>
                        <a:rPr lang="en-US" sz="1200" dirty="0">
                          <a:effectLst/>
                          <a:latin typeface="+mn-lt"/>
                        </a:rPr>
                      </a:br>
                      <a:r>
                        <a:rPr lang="en-US" sz="1200" b="1" dirty="0">
                          <a:effectLst/>
                          <a:latin typeface="+mn-lt"/>
                        </a:rPr>
                        <a:t>Government </a:t>
                      </a:r>
                      <a:r>
                        <a:rPr lang="en-US" sz="1200" b="1">
                          <a:effectLst/>
                          <a:latin typeface="+mn-lt"/>
                        </a:rPr>
                        <a:t>Relations Assistant</a:t>
                      </a:r>
                      <a:endParaRPr lang="en-US" sz="1200" dirty="0">
                        <a:effectLst/>
                        <a:latin typeface="+mn-lt"/>
                      </a:endParaRPr>
                    </a:p>
                    <a:p>
                      <a:pPr marL="0" marR="0">
                        <a:lnSpc>
                          <a:spcPct val="100000"/>
                        </a:lnSpc>
                        <a:spcBef>
                          <a:spcPts val="0"/>
                        </a:spcBef>
                        <a:spcAft>
                          <a:spcPts val="0"/>
                        </a:spcAft>
                      </a:pPr>
                      <a:endParaRPr lang="en-US" sz="1200" b="1" dirty="0">
                        <a:effectLst/>
                        <a:latin typeface="+mn-lt"/>
                        <a:ea typeface="Calibri" panose="020F0502020204030204" pitchFamily="34" charset="0"/>
                        <a:cs typeface="Times New Roman" panose="02020603050405020304" pitchFamily="18" charset="0"/>
                      </a:endParaRPr>
                    </a:p>
                  </a:txBody>
                  <a:tcPr marL="4822" marR="4822" marT="4822" marB="4822">
                    <a:noFill/>
                  </a:tcPr>
                </a:tc>
                <a:tc>
                  <a:txBody>
                    <a:bodyPr/>
                    <a:lstStyle/>
                    <a:p>
                      <a:pPr marL="0" marR="0">
                        <a:lnSpc>
                          <a:spcPct val="100000"/>
                        </a:lnSpc>
                        <a:spcBef>
                          <a:spcPts val="0"/>
                        </a:spcBef>
                        <a:spcAft>
                          <a:spcPts val="0"/>
                        </a:spcAft>
                      </a:pPr>
                      <a:r>
                        <a:rPr lang="en-US" sz="1200" b="1" u="sng" dirty="0">
                          <a:effectLst/>
                          <a:latin typeface="+mn-lt"/>
                          <a:hlinkClick r:id="rId6"/>
                        </a:rPr>
                        <a:t>Brianna Morin</a:t>
                      </a:r>
                      <a:br>
                        <a:rPr lang="en-US" sz="1200" dirty="0">
                          <a:effectLst/>
                          <a:latin typeface="+mn-lt"/>
                        </a:rPr>
                      </a:br>
                      <a:r>
                        <a:rPr lang="en-US" sz="1200" b="1" dirty="0">
                          <a:effectLst/>
                          <a:latin typeface="+mn-lt"/>
                        </a:rPr>
                        <a:t>Legislative Policy Analyst</a:t>
                      </a:r>
                      <a:br>
                        <a:rPr lang="en-US" sz="1200" dirty="0">
                          <a:effectLst/>
                          <a:latin typeface="+mn-lt"/>
                        </a:rPr>
                      </a:br>
                      <a:r>
                        <a:rPr lang="en-US" sz="1200" dirty="0">
                          <a:effectLst/>
                          <a:latin typeface="+mn-lt"/>
                        </a:rPr>
                        <a:t>Issue areas – Public works &amp; infrastructure; telecommunications; transportation; utilities &amp; energy</a:t>
                      </a:r>
                    </a:p>
                    <a:p>
                      <a:pPr marL="0" marR="0">
                        <a:lnSpc>
                          <a:spcPct val="100000"/>
                        </a:lnSpc>
                        <a:spcBef>
                          <a:spcPts val="0"/>
                        </a:spcBef>
                        <a:spcAft>
                          <a:spcPts val="0"/>
                        </a:spcAft>
                      </a:pPr>
                      <a:endParaRPr lang="en-US" sz="1200" dirty="0">
                        <a:effectLst/>
                        <a:latin typeface="+mn-lt"/>
                      </a:endParaRPr>
                    </a:p>
                    <a:p>
                      <a:pPr marL="0" marR="0">
                        <a:lnSpc>
                          <a:spcPct val="100000"/>
                        </a:lnSpc>
                        <a:spcBef>
                          <a:spcPts val="0"/>
                        </a:spcBef>
                        <a:spcAft>
                          <a:spcPts val="0"/>
                        </a:spcAft>
                      </a:pPr>
                      <a:r>
                        <a:rPr lang="en-US" sz="1200" b="1" i="0" u="none" strike="noStrike" kern="1200" dirty="0">
                          <a:solidFill>
                            <a:schemeClr val="dk1"/>
                          </a:solidFill>
                          <a:effectLst/>
                          <a:latin typeface="+mn-lt"/>
                          <a:ea typeface="+mn-ea"/>
                          <a:cs typeface="+mn-cs"/>
                          <a:hlinkClick r:id="rId7"/>
                        </a:rPr>
                        <a:t>Matt Doumit</a:t>
                      </a:r>
                      <a:br>
                        <a:rPr lang="en-US" sz="1200" dirty="0">
                          <a:latin typeface="+mn-lt"/>
                        </a:rPr>
                      </a:br>
                      <a:r>
                        <a:rPr lang="en-US" sz="1200" b="1" i="0" kern="1200" dirty="0">
                          <a:solidFill>
                            <a:schemeClr val="dk1"/>
                          </a:solidFill>
                          <a:effectLst/>
                          <a:latin typeface="+mn-lt"/>
                          <a:ea typeface="+mn-ea"/>
                          <a:cs typeface="+mn-cs"/>
                        </a:rPr>
                        <a:t>Legislative Policy Analyst</a:t>
                      </a:r>
                      <a:br>
                        <a:rPr lang="en-US" sz="1200" dirty="0">
                          <a:latin typeface="+mn-lt"/>
                        </a:rPr>
                      </a:br>
                      <a:r>
                        <a:rPr lang="en-US" sz="1200" b="0" i="0" kern="1200" dirty="0">
                          <a:solidFill>
                            <a:schemeClr val="dk1"/>
                          </a:solidFill>
                          <a:effectLst/>
                          <a:latin typeface="+mn-lt"/>
                          <a:ea typeface="+mn-ea"/>
                          <a:cs typeface="+mn-cs"/>
                        </a:rPr>
                        <a:t>Issue areas – Human resources; labor relations; pensions</a:t>
                      </a:r>
                      <a:endParaRPr lang="en-US" sz="1200" dirty="0">
                        <a:effectLst/>
                        <a:latin typeface="+mn-lt"/>
                      </a:endParaRPr>
                    </a:p>
                    <a:p>
                      <a:pPr marL="0" marR="0">
                        <a:lnSpc>
                          <a:spcPct val="100000"/>
                        </a:lnSpc>
                        <a:spcBef>
                          <a:spcPts val="0"/>
                        </a:spcBef>
                        <a:spcAft>
                          <a:spcPts val="0"/>
                        </a:spcAft>
                      </a:pPr>
                      <a:endParaRPr lang="en-US" sz="1200" dirty="0">
                        <a:effectLst/>
                        <a:latin typeface="+mn-lt"/>
                      </a:endParaRPr>
                    </a:p>
                    <a:p>
                      <a:pPr marL="0" marR="0">
                        <a:lnSpc>
                          <a:spcPct val="100000"/>
                        </a:lnSpc>
                        <a:spcBef>
                          <a:spcPts val="0"/>
                        </a:spcBef>
                        <a:spcAft>
                          <a:spcPts val="0"/>
                        </a:spcAft>
                      </a:pPr>
                      <a:r>
                        <a:rPr lang="en-US" sz="1200" b="1" u="sng" dirty="0">
                          <a:effectLst/>
                          <a:latin typeface="+mn-lt"/>
                        </a:rPr>
                        <a:t>Vacant</a:t>
                      </a:r>
                      <a:br>
                        <a:rPr lang="en-US" sz="1200" dirty="0">
                          <a:effectLst/>
                          <a:latin typeface="+mn-lt"/>
                        </a:rPr>
                      </a:br>
                      <a:r>
                        <a:rPr lang="en-US" sz="1200" b="1" dirty="0">
                          <a:effectLst/>
                          <a:latin typeface="+mn-lt"/>
                        </a:rPr>
                        <a:t>Legislative Policy Analyst</a:t>
                      </a:r>
                      <a:br>
                        <a:rPr lang="en-US" sz="1200" dirty="0">
                          <a:effectLst/>
                          <a:latin typeface="+mn-lt"/>
                        </a:rPr>
                      </a:br>
                      <a:r>
                        <a:rPr lang="en-US" sz="1200" dirty="0">
                          <a:effectLst/>
                          <a:latin typeface="+mn-lt"/>
                        </a:rPr>
                        <a:t>Issue areas – Cannabis; economic development; emergency management &amp; cybersecurity; general government; human services &amp; behavioral health; liability; open government; public safety &amp; criminal justice</a:t>
                      </a:r>
                    </a:p>
                    <a:p>
                      <a:pPr marL="0" marR="0">
                        <a:lnSpc>
                          <a:spcPct val="100000"/>
                        </a:lnSpc>
                        <a:spcBef>
                          <a:spcPts val="0"/>
                        </a:spcBef>
                        <a:spcAft>
                          <a:spcPts val="0"/>
                        </a:spcAft>
                      </a:pPr>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effectLst/>
                          <a:latin typeface="+mn-lt"/>
                          <a:hlinkClick r:id="rId8"/>
                        </a:rPr>
                        <a:t>Shannon McClelland</a:t>
                      </a:r>
                      <a:br>
                        <a:rPr lang="en-US" sz="1200" dirty="0">
                          <a:effectLst/>
                          <a:latin typeface="+mn-lt"/>
                        </a:rPr>
                      </a:br>
                      <a:r>
                        <a:rPr lang="en-US" sz="1200" b="1" dirty="0">
                          <a:effectLst/>
                          <a:latin typeface="+mn-lt"/>
                        </a:rPr>
                        <a:t>Legislative Policy Analyst</a:t>
                      </a:r>
                      <a:br>
                        <a:rPr lang="en-US" sz="1200" dirty="0">
                          <a:effectLst/>
                          <a:latin typeface="+mn-lt"/>
                        </a:rPr>
                      </a:br>
                      <a:r>
                        <a:rPr lang="en-US" sz="1200" dirty="0">
                          <a:effectLst/>
                          <a:latin typeface="+mn-lt"/>
                        </a:rPr>
                        <a:t>Issue areas – Building codes; environment &amp; natural resources; housing &amp; homelessness; land use &amp; planning</a:t>
                      </a:r>
                    </a:p>
                    <a:p>
                      <a:pPr marL="0" marR="0">
                        <a:lnSpc>
                          <a:spcPct val="100000"/>
                        </a:lnSpc>
                        <a:spcBef>
                          <a:spcPts val="0"/>
                        </a:spcBef>
                        <a:spcAft>
                          <a:spcPts val="0"/>
                        </a:spcAft>
                      </a:pPr>
                      <a:endParaRPr lang="en-US" sz="1200" dirty="0">
                        <a:effectLst/>
                        <a:latin typeface="+mn-lt"/>
                      </a:endParaRPr>
                    </a:p>
                    <a:p>
                      <a:pPr marL="0" marR="0">
                        <a:lnSpc>
                          <a:spcPct val="100000"/>
                        </a:lnSpc>
                        <a:spcBef>
                          <a:spcPts val="0"/>
                        </a:spcBef>
                        <a:spcAft>
                          <a:spcPts val="0"/>
                        </a:spcAft>
                      </a:pPr>
                      <a:r>
                        <a:rPr lang="en-US" sz="1200" b="1" u="sng" dirty="0">
                          <a:effectLst/>
                          <a:latin typeface="+mn-lt"/>
                          <a:hlinkClick r:id="rId9"/>
                        </a:rPr>
                        <a:t>Sheila Gall</a:t>
                      </a:r>
                      <a:br>
                        <a:rPr lang="en-US" sz="1200" dirty="0">
                          <a:effectLst/>
                          <a:latin typeface="+mn-lt"/>
                        </a:rPr>
                      </a:br>
                      <a:r>
                        <a:rPr lang="en-US" sz="1200" b="1" dirty="0">
                          <a:effectLst/>
                          <a:latin typeface="+mn-lt"/>
                        </a:rPr>
                        <a:t>General Counsel</a:t>
                      </a:r>
                    </a:p>
                    <a:p>
                      <a:pPr marL="0" marR="0">
                        <a:lnSpc>
                          <a:spcPct val="100000"/>
                        </a:lnSpc>
                        <a:spcBef>
                          <a:spcPts val="0"/>
                        </a:spcBef>
                        <a:spcAft>
                          <a:spcPts val="0"/>
                        </a:spcAft>
                      </a:pPr>
                      <a:r>
                        <a:rPr lang="en-US" sz="1200" dirty="0">
                          <a:effectLst/>
                          <a:latin typeface="+mn-lt"/>
                        </a:rPr>
                        <a:t>Issue areas – Municipal finance &amp; taxes</a:t>
                      </a:r>
                    </a:p>
                    <a:p>
                      <a:pPr marL="0" marR="0">
                        <a:lnSpc>
                          <a:spcPct val="100000"/>
                        </a:lnSpc>
                        <a:spcBef>
                          <a:spcPts val="0"/>
                        </a:spcBef>
                        <a:spcAft>
                          <a:spcPts val="0"/>
                        </a:spcAft>
                      </a:pPr>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effectLst/>
                          <a:latin typeface="+mn-lt"/>
                          <a:hlinkClick r:id="rId10"/>
                        </a:rPr>
                        <a:t>Jacob Ewing</a:t>
                      </a:r>
                      <a:br>
                        <a:rPr lang="en-US" sz="1200" dirty="0">
                          <a:effectLst/>
                          <a:latin typeface="+mn-lt"/>
                        </a:rPr>
                      </a:br>
                      <a:r>
                        <a:rPr lang="en-US" sz="1200" b="1" dirty="0">
                          <a:effectLst/>
                          <a:latin typeface="+mn-lt"/>
                        </a:rPr>
                        <a:t>Special Project Coordinator</a:t>
                      </a:r>
                      <a:br>
                        <a:rPr lang="en-US" sz="1200" dirty="0">
                          <a:effectLst/>
                          <a:latin typeface="+mn-lt"/>
                        </a:rPr>
                      </a:br>
                      <a:r>
                        <a:rPr lang="en-US" sz="1200" dirty="0">
                          <a:effectLst/>
                          <a:latin typeface="+mn-lt"/>
                        </a:rPr>
                        <a:t>Issue area – American Rescue Plan Act (ARPA)</a:t>
                      </a:r>
                    </a:p>
                    <a:p>
                      <a:pPr marL="0" marR="0">
                        <a:lnSpc>
                          <a:spcPct val="100000"/>
                        </a:lnSpc>
                        <a:spcBef>
                          <a:spcPts val="0"/>
                        </a:spcBef>
                        <a:spcAft>
                          <a:spcPts val="0"/>
                        </a:spcAft>
                      </a:pPr>
                      <a:br>
                        <a:rPr lang="en-US" sz="1200" dirty="0">
                          <a:effectLst/>
                          <a:latin typeface="+mn-lt"/>
                        </a:rPr>
                      </a:br>
                      <a:endParaRPr lang="en-US" sz="1200" dirty="0">
                        <a:effectLst/>
                        <a:latin typeface="+mn-lt"/>
                        <a:ea typeface="Calibri" panose="020F0502020204030204" pitchFamily="34" charset="0"/>
                        <a:cs typeface="Times New Roman" panose="02020603050405020304" pitchFamily="18" charset="0"/>
                      </a:endParaRPr>
                    </a:p>
                  </a:txBody>
                  <a:tcPr marL="4822" marR="4822" marT="4822" marB="4822">
                    <a:noFill/>
                  </a:tcPr>
                </a:tc>
                <a:extLst>
                  <a:ext uri="{0D108BD9-81ED-4DB2-BD59-A6C34878D82A}">
                    <a16:rowId xmlns:a16="http://schemas.microsoft.com/office/drawing/2014/main" val="2851155407"/>
                  </a:ext>
                </a:extLst>
              </a:tr>
            </a:tbl>
          </a:graphicData>
        </a:graphic>
      </p:graphicFrame>
    </p:spTree>
    <p:extLst>
      <p:ext uri="{BB962C8B-B14F-4D97-AF65-F5344CB8AC3E}">
        <p14:creationId xmlns:p14="http://schemas.microsoft.com/office/powerpoint/2010/main" val="1476287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F6D0-BF89-427E-AFB1-3209834742A4}"/>
              </a:ext>
            </a:extLst>
          </p:cNvPr>
          <p:cNvSpPr>
            <a:spLocks noGrp="1"/>
          </p:cNvSpPr>
          <p:nvPr>
            <p:ph type="title"/>
          </p:nvPr>
        </p:nvSpPr>
        <p:spPr/>
        <p:txBody>
          <a:bodyPr/>
          <a:lstStyle/>
          <a:p>
            <a:r>
              <a:rPr lang="en-US" dirty="0"/>
              <a:t>Session overview</a:t>
            </a:r>
          </a:p>
        </p:txBody>
      </p:sp>
      <p:graphicFrame>
        <p:nvGraphicFramePr>
          <p:cNvPr id="4" name="Content Placeholder 6">
            <a:extLst>
              <a:ext uri="{FF2B5EF4-FFF2-40B4-BE49-F238E27FC236}">
                <a16:creationId xmlns:a16="http://schemas.microsoft.com/office/drawing/2014/main" id="{23EE441C-8F9F-4DA6-8829-18E94314F78C}"/>
              </a:ext>
            </a:extLst>
          </p:cNvPr>
          <p:cNvGraphicFramePr>
            <a:graphicFrameLocks noGrp="1"/>
          </p:cNvGraphicFramePr>
          <p:nvPr>
            <p:ph idx="1"/>
            <p:extLst>
              <p:ext uri="{D42A27DB-BD31-4B8C-83A1-F6EECF244321}">
                <p14:modId xmlns:p14="http://schemas.microsoft.com/office/powerpoint/2010/main" val="666812802"/>
              </p:ext>
            </p:extLst>
          </p:nvPr>
        </p:nvGraphicFramePr>
        <p:xfrm>
          <a:off x="838200" y="1598978"/>
          <a:ext cx="10515600" cy="325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015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9B1048-00AB-4D29-A4E8-CA68587C1855}"/>
              </a:ext>
            </a:extLst>
          </p:cNvPr>
          <p:cNvPicPr>
            <a:picLocks noChangeAspect="1"/>
          </p:cNvPicPr>
          <p:nvPr/>
        </p:nvPicPr>
        <p:blipFill>
          <a:blip r:embed="rId2"/>
          <a:stretch>
            <a:fillRect/>
          </a:stretch>
        </p:blipFill>
        <p:spPr>
          <a:xfrm>
            <a:off x="843453" y="456854"/>
            <a:ext cx="5000031" cy="5571067"/>
          </a:xfrm>
          <a:prstGeom prst="rect">
            <a:avLst/>
          </a:prstGeom>
        </p:spPr>
      </p:pic>
      <p:pic>
        <p:nvPicPr>
          <p:cNvPr id="4" name="Picture 3">
            <a:extLst>
              <a:ext uri="{FF2B5EF4-FFF2-40B4-BE49-F238E27FC236}">
                <a16:creationId xmlns:a16="http://schemas.microsoft.com/office/drawing/2014/main" id="{95914001-E526-4B89-A770-A627506FF269}"/>
              </a:ext>
            </a:extLst>
          </p:cNvPr>
          <p:cNvPicPr>
            <a:picLocks noChangeAspect="1"/>
          </p:cNvPicPr>
          <p:nvPr/>
        </p:nvPicPr>
        <p:blipFill rotWithShape="1">
          <a:blip r:embed="rId3"/>
          <a:srcRect t="6074"/>
          <a:stretch/>
        </p:blipFill>
        <p:spPr>
          <a:xfrm>
            <a:off x="6348518" y="275252"/>
            <a:ext cx="5264889" cy="5934269"/>
          </a:xfrm>
          <a:prstGeom prst="rect">
            <a:avLst/>
          </a:prstGeom>
        </p:spPr>
      </p:pic>
    </p:spTree>
    <p:extLst>
      <p:ext uri="{BB962C8B-B14F-4D97-AF65-F5344CB8AC3E}">
        <p14:creationId xmlns:p14="http://schemas.microsoft.com/office/powerpoint/2010/main" val="253837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B9BB0-C41A-4147-AFE6-0F76B0F2CBF5}"/>
              </a:ext>
            </a:extLst>
          </p:cNvPr>
          <p:cNvSpPr>
            <a:spLocks noGrp="1"/>
          </p:cNvSpPr>
          <p:nvPr>
            <p:ph type="title"/>
          </p:nvPr>
        </p:nvSpPr>
        <p:spPr>
          <a:xfrm>
            <a:off x="839788" y="457200"/>
            <a:ext cx="9479110" cy="762000"/>
          </a:xfrm>
        </p:spPr>
        <p:txBody>
          <a:bodyPr>
            <a:normAutofit/>
          </a:bodyPr>
          <a:lstStyle/>
          <a:p>
            <a:r>
              <a:rPr lang="en-US" sz="4400" b="1" dirty="0">
                <a:solidFill>
                  <a:schemeClr val="accent2"/>
                </a:solidFill>
              </a:rPr>
              <a:t>C</a:t>
            </a:r>
            <a:r>
              <a:rPr lang="en-US" sz="4400" dirty="0"/>
              <a:t>ities’ Supplemental Budget Priorities</a:t>
            </a:r>
          </a:p>
        </p:txBody>
      </p:sp>
      <p:sp>
        <p:nvSpPr>
          <p:cNvPr id="3" name="Content Placeholder 2">
            <a:extLst>
              <a:ext uri="{FF2B5EF4-FFF2-40B4-BE49-F238E27FC236}">
                <a16:creationId xmlns:a16="http://schemas.microsoft.com/office/drawing/2014/main" id="{83B6E5C1-11DA-4ED8-998D-D20F2DFB5760}"/>
              </a:ext>
            </a:extLst>
          </p:cNvPr>
          <p:cNvSpPr>
            <a:spLocks noGrp="1"/>
          </p:cNvSpPr>
          <p:nvPr>
            <p:ph idx="1"/>
          </p:nvPr>
        </p:nvSpPr>
        <p:spPr>
          <a:xfrm>
            <a:off x="839788" y="1433690"/>
            <a:ext cx="9479110" cy="5113866"/>
          </a:xfrm>
        </p:spPr>
        <p:txBody>
          <a:bodyPr>
            <a:normAutofit fontScale="62500" lnSpcReduction="20000"/>
          </a:bodyPr>
          <a:lstStyle/>
          <a:p>
            <a:pPr algn="l">
              <a:buFont typeface="Arial" panose="020B0604020202020204" pitchFamily="34" charset="0"/>
              <a:buChar char="•"/>
            </a:pPr>
            <a:r>
              <a:rPr lang="en-US" b="0" i="0" dirty="0">
                <a:solidFill>
                  <a:srgbClr val="000000"/>
                </a:solidFill>
                <a:effectLst/>
              </a:rPr>
              <a:t>Fund the Public Works Assistance Account to address local basic infrastructure needs.</a:t>
            </a:r>
          </a:p>
          <a:p>
            <a:pPr algn="l">
              <a:buFont typeface="Arial" panose="020B0604020202020204" pitchFamily="34" charset="0"/>
              <a:buChar char="•"/>
            </a:pPr>
            <a:r>
              <a:rPr lang="en-US" b="0" i="0" dirty="0">
                <a:solidFill>
                  <a:srgbClr val="000000"/>
                </a:solidFill>
                <a:effectLst/>
              </a:rPr>
              <a:t>Fund cities in response to the </a:t>
            </a:r>
            <a:r>
              <a:rPr lang="en-US" b="0" i="1" dirty="0">
                <a:solidFill>
                  <a:srgbClr val="000000"/>
                </a:solidFill>
                <a:effectLst/>
              </a:rPr>
              <a:t>Blake</a:t>
            </a:r>
            <a:r>
              <a:rPr lang="en-US" b="0" i="0" dirty="0">
                <a:solidFill>
                  <a:srgbClr val="000000"/>
                </a:solidFill>
                <a:effectLst/>
              </a:rPr>
              <a:t> decision to address impacts in municipal courts and the need for additional diversion options.</a:t>
            </a:r>
          </a:p>
          <a:p>
            <a:pPr algn="l">
              <a:buFont typeface="Arial" panose="020B0604020202020204" pitchFamily="34" charset="0"/>
              <a:buChar char="•"/>
            </a:pPr>
            <a:r>
              <a:rPr lang="en-US" b="0" i="0">
                <a:solidFill>
                  <a:srgbClr val="000000"/>
                </a:solidFill>
                <a:effectLst/>
              </a:rPr>
              <a:t>Provide the Criminal Justice Training Commission funds to invest in law enforcement training needs.</a:t>
            </a:r>
          </a:p>
          <a:p>
            <a:pPr algn="l">
              <a:buFont typeface="Arial" panose="020B0604020202020204" pitchFamily="34" charset="0"/>
              <a:buChar char="•"/>
            </a:pPr>
            <a:r>
              <a:rPr lang="en-US" b="0" i="0" dirty="0">
                <a:solidFill>
                  <a:srgbClr val="000000"/>
                </a:solidFill>
                <a:effectLst/>
              </a:rPr>
              <a:t>Invest in funding need to support planning and Growth Management Act requirements.</a:t>
            </a:r>
          </a:p>
          <a:p>
            <a:pPr algn="l">
              <a:buFont typeface="Arial" panose="020B0604020202020204" pitchFamily="34" charset="0"/>
              <a:buChar char="•"/>
            </a:pPr>
            <a:r>
              <a:rPr lang="en-US" b="0" i="0" dirty="0">
                <a:solidFill>
                  <a:srgbClr val="000000"/>
                </a:solidFill>
                <a:effectLst/>
              </a:rPr>
              <a:t>Dedicate $100 million to provide utility assistance for residents impacted by the pandemic.</a:t>
            </a:r>
          </a:p>
          <a:p>
            <a:pPr algn="l">
              <a:buFont typeface="Arial" panose="020B0604020202020204" pitchFamily="34" charset="0"/>
              <a:buChar char="•"/>
            </a:pPr>
            <a:r>
              <a:rPr lang="en-US" b="0" i="0" dirty="0">
                <a:solidFill>
                  <a:srgbClr val="000000"/>
                </a:solidFill>
                <a:effectLst/>
              </a:rPr>
              <a:t>Support funds to repair or replace locally owned fish blocking culverts.</a:t>
            </a:r>
          </a:p>
          <a:p>
            <a:pPr algn="l">
              <a:buFont typeface="Arial" panose="020B0604020202020204" pitchFamily="34" charset="0"/>
              <a:buChar char="•"/>
            </a:pPr>
            <a:r>
              <a:rPr lang="en-US" b="0" i="0" dirty="0">
                <a:solidFill>
                  <a:srgbClr val="000000"/>
                </a:solidFill>
                <a:effectLst/>
              </a:rPr>
              <a:t>Invest in city transportation needs, particularly for preservation and maintenance.</a:t>
            </a:r>
          </a:p>
          <a:p>
            <a:pPr algn="l">
              <a:buFont typeface="Arial" panose="020B0604020202020204" pitchFamily="34" charset="0"/>
              <a:buChar char="•"/>
            </a:pPr>
            <a:r>
              <a:rPr lang="en-US" b="0" i="0" dirty="0">
                <a:solidFill>
                  <a:srgbClr val="000000"/>
                </a:solidFill>
                <a:effectLst/>
              </a:rPr>
              <a:t>Dedicate funding for rapid acquisition of affordable housing and other homeless support services.</a:t>
            </a:r>
          </a:p>
          <a:p>
            <a:pPr algn="l">
              <a:buFont typeface="Arial" panose="020B0604020202020204" pitchFamily="34" charset="0"/>
              <a:buChar char="•"/>
            </a:pPr>
            <a:r>
              <a:rPr lang="en-US" b="0" i="0" dirty="0">
                <a:solidFill>
                  <a:srgbClr val="000000"/>
                </a:solidFill>
                <a:effectLst/>
              </a:rPr>
              <a:t>Appropriate dedicated funds to the Local Records Grant Program to assist with public records management.</a:t>
            </a:r>
          </a:p>
          <a:p>
            <a:r>
              <a:rPr lang="en-US" dirty="0"/>
              <a:t>Fund any PERS 1 Pension COLA’s without impacting local government pension rates.</a:t>
            </a:r>
          </a:p>
        </p:txBody>
      </p:sp>
    </p:spTree>
    <p:extLst>
      <p:ext uri="{BB962C8B-B14F-4D97-AF65-F5344CB8AC3E}">
        <p14:creationId xmlns:p14="http://schemas.microsoft.com/office/powerpoint/2010/main" val="698469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A213A-67E4-4F0A-A5AA-398974FD9C2B}"/>
              </a:ext>
            </a:extLst>
          </p:cNvPr>
          <p:cNvSpPr>
            <a:spLocks noGrp="1"/>
          </p:cNvSpPr>
          <p:nvPr>
            <p:ph type="title"/>
          </p:nvPr>
        </p:nvSpPr>
        <p:spPr>
          <a:xfrm>
            <a:off x="839788" y="457199"/>
            <a:ext cx="9479110" cy="923731"/>
          </a:xfrm>
        </p:spPr>
        <p:txBody>
          <a:bodyPr>
            <a:normAutofit/>
          </a:bodyPr>
          <a:lstStyle/>
          <a:p>
            <a:r>
              <a:rPr lang="en-US" sz="4400"/>
              <a:t>2022 Supplemental Budget Outcomes</a:t>
            </a:r>
          </a:p>
        </p:txBody>
      </p:sp>
      <p:graphicFrame>
        <p:nvGraphicFramePr>
          <p:cNvPr id="4" name="Content Placeholder 3">
            <a:extLst>
              <a:ext uri="{FF2B5EF4-FFF2-40B4-BE49-F238E27FC236}">
                <a16:creationId xmlns:a16="http://schemas.microsoft.com/office/drawing/2014/main" id="{77C43F69-1F01-42E9-8C57-2E91567F8835}"/>
              </a:ext>
            </a:extLst>
          </p:cNvPr>
          <p:cNvGraphicFramePr>
            <a:graphicFrameLocks noGrp="1"/>
          </p:cNvGraphicFramePr>
          <p:nvPr>
            <p:ph idx="1"/>
            <p:extLst>
              <p:ext uri="{D42A27DB-BD31-4B8C-83A1-F6EECF244321}">
                <p14:modId xmlns:p14="http://schemas.microsoft.com/office/powerpoint/2010/main" val="2198083488"/>
              </p:ext>
            </p:extLst>
          </p:nvPr>
        </p:nvGraphicFramePr>
        <p:xfrm>
          <a:off x="839788" y="1287624"/>
          <a:ext cx="9478962" cy="5309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8270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50B3-C70E-474A-BB94-2C5E3EAA6B4C}"/>
              </a:ext>
            </a:extLst>
          </p:cNvPr>
          <p:cNvSpPr>
            <a:spLocks noGrp="1"/>
          </p:cNvSpPr>
          <p:nvPr>
            <p:ph type="title"/>
          </p:nvPr>
        </p:nvSpPr>
        <p:spPr/>
        <p:txBody>
          <a:bodyPr/>
          <a:lstStyle/>
          <a:p>
            <a:r>
              <a:rPr lang="en-US" dirty="0" err="1"/>
              <a:t>Hous</a:t>
            </a:r>
            <a:r>
              <a:rPr lang="en-US" b="1" dirty="0" err="1">
                <a:solidFill>
                  <a:schemeClr val="accent2"/>
                </a:solidFill>
              </a:rPr>
              <a:t>I</a:t>
            </a:r>
            <a:r>
              <a:rPr lang="en-US" dirty="0" err="1"/>
              <a:t>ng</a:t>
            </a:r>
            <a:r>
              <a:rPr lang="en-US" dirty="0"/>
              <a:t> &amp; Homelessness</a:t>
            </a:r>
          </a:p>
        </p:txBody>
      </p:sp>
      <p:sp>
        <p:nvSpPr>
          <p:cNvPr id="3" name="Content Placeholder 2">
            <a:extLst>
              <a:ext uri="{FF2B5EF4-FFF2-40B4-BE49-F238E27FC236}">
                <a16:creationId xmlns:a16="http://schemas.microsoft.com/office/drawing/2014/main" id="{8B4CC9E0-B6F0-4E01-A980-DC79EBDDF663}"/>
              </a:ext>
            </a:extLst>
          </p:cNvPr>
          <p:cNvSpPr>
            <a:spLocks noGrp="1"/>
          </p:cNvSpPr>
          <p:nvPr>
            <p:ph idx="1"/>
          </p:nvPr>
        </p:nvSpPr>
        <p:spPr>
          <a:xfrm>
            <a:off x="838200" y="1535723"/>
            <a:ext cx="10978662" cy="3521646"/>
          </a:xfrm>
        </p:spPr>
        <p:txBody>
          <a:bodyPr>
            <a:normAutofit fontScale="92500" lnSpcReduction="20000"/>
          </a:bodyPr>
          <a:lstStyle/>
          <a:p>
            <a:pPr marL="0" indent="0">
              <a:buNone/>
            </a:pPr>
            <a:r>
              <a:rPr lang="en-US" sz="2400" b="1">
                <a:solidFill>
                  <a:schemeClr val="accent6"/>
                </a:solidFill>
                <a:ea typeface="+mn-lt"/>
                <a:cs typeface="+mn-lt"/>
              </a:rPr>
              <a:t>Passed:</a:t>
            </a:r>
          </a:p>
          <a:p>
            <a:r>
              <a:rPr lang="en-US" sz="2400" b="1">
                <a:ea typeface="+mn-lt"/>
                <a:cs typeface="+mn-lt"/>
              </a:rPr>
              <a:t>HB 1643</a:t>
            </a:r>
            <a:r>
              <a:rPr lang="en-US" sz="2400">
                <a:ea typeface="+mn-lt"/>
                <a:cs typeface="+mn-lt"/>
              </a:rPr>
              <a:t> – </a:t>
            </a:r>
            <a:r>
              <a:rPr lang="en-US" sz="2400">
                <a:effectLst/>
                <a:ea typeface="Calibri" panose="020F0502020204030204" pitchFamily="34" charset="0"/>
                <a:cs typeface="Times New Roman" panose="02020603050405020304" pitchFamily="18" charset="0"/>
              </a:rPr>
              <a:t>REET exemption for affordable housing sold to public entities or non-profits.</a:t>
            </a:r>
          </a:p>
          <a:p>
            <a:r>
              <a:rPr lang="en-US" sz="2400" b="1">
                <a:ea typeface="Calibri" panose="020F0502020204030204" pitchFamily="34" charset="0"/>
                <a:cs typeface="Times New Roman" panose="02020603050405020304" pitchFamily="18" charset="0"/>
              </a:rPr>
              <a:t>HB 1866 </a:t>
            </a:r>
            <a:r>
              <a:rPr lang="en-US" sz="2400">
                <a:ea typeface="Calibri" panose="020F0502020204030204" pitchFamily="34" charset="0"/>
                <a:cs typeface="Times New Roman" panose="02020603050405020304" pitchFamily="18" charset="0"/>
              </a:rPr>
              <a:t>– </a:t>
            </a:r>
            <a:r>
              <a:rPr lang="en-US" sz="2400">
                <a:effectLst/>
                <a:ea typeface="Calibri" panose="020F0502020204030204" pitchFamily="34" charset="0"/>
                <a:cs typeface="Times New Roman" panose="02020603050405020304" pitchFamily="18" charset="0"/>
              </a:rPr>
              <a:t>Creating the Apple Health and Homes Act.</a:t>
            </a:r>
          </a:p>
          <a:p>
            <a:r>
              <a:rPr lang="en-US" sz="2400" b="1">
                <a:ea typeface="+mn-lt"/>
                <a:cs typeface="Times New Roman" panose="02020603050405020304" pitchFamily="18" charset="0"/>
              </a:rPr>
              <a:t>HB 2001 </a:t>
            </a:r>
            <a:r>
              <a:rPr lang="en-US" sz="2400">
                <a:ea typeface="+mn-lt"/>
                <a:cs typeface="Times New Roman" panose="02020603050405020304" pitchFamily="18" charset="0"/>
              </a:rPr>
              <a:t>– </a:t>
            </a:r>
            <a:r>
              <a:rPr lang="en-US" sz="2400">
                <a:effectLst/>
                <a:ea typeface="Calibri" panose="020F0502020204030204" pitchFamily="34" charset="0"/>
                <a:cs typeface="Times New Roman" panose="02020603050405020304" pitchFamily="18" charset="0"/>
              </a:rPr>
              <a:t>Adds tiny home communities to affordable housing incentive program.</a:t>
            </a:r>
          </a:p>
          <a:p>
            <a:r>
              <a:rPr lang="en-US" sz="2400" b="1">
                <a:ea typeface="+mn-lt"/>
                <a:cs typeface="Times New Roman" panose="02020603050405020304" pitchFamily="18" charset="0"/>
              </a:rPr>
              <a:t>HB 2061 </a:t>
            </a:r>
            <a:r>
              <a:rPr lang="en-US" sz="2400">
                <a:ea typeface="+mn-lt"/>
                <a:cs typeface="Times New Roman" panose="02020603050405020304" pitchFamily="18" charset="0"/>
              </a:rPr>
              <a:t>–</a:t>
            </a:r>
            <a:r>
              <a:rPr lang="en-US" sz="2400" b="1">
                <a:ea typeface="+mn-lt"/>
                <a:cs typeface="Times New Roman" panose="02020603050405020304" pitchFamily="18" charset="0"/>
              </a:rPr>
              <a:t> </a:t>
            </a:r>
            <a:r>
              <a:rPr lang="en-US" sz="2400">
                <a:effectLst/>
                <a:ea typeface="Calibri" panose="020F0502020204030204" pitchFamily="34" charset="0"/>
                <a:cs typeface="Times New Roman" panose="02020603050405020304" pitchFamily="18" charset="0"/>
              </a:rPr>
              <a:t>Adds permanently affordable housing to the definition of “public improvements”   	        under Community Revitalization Financing Act.</a:t>
            </a:r>
          </a:p>
          <a:p>
            <a:r>
              <a:rPr lang="en-US" sz="2400" b="1">
                <a:ea typeface="+mn-lt"/>
                <a:cs typeface="+mn-lt"/>
              </a:rPr>
              <a:t>SB 5818</a:t>
            </a:r>
            <a:r>
              <a:rPr lang="en-US" sz="2400">
                <a:ea typeface="+mn-lt"/>
                <a:cs typeface="+mn-lt"/>
              </a:rPr>
              <a:t> – </a:t>
            </a:r>
            <a:r>
              <a:rPr lang="en-US" sz="2400">
                <a:effectLst/>
                <a:ea typeface="Calibri" panose="020F0502020204030204" pitchFamily="34" charset="0"/>
                <a:cs typeface="Times New Roman" panose="02020603050405020304" pitchFamily="18" charset="0"/>
              </a:rPr>
              <a:t>SEPA appeal protections and expanded exemptions for certain housing-related   	        actions.</a:t>
            </a:r>
          </a:p>
          <a:p>
            <a:r>
              <a:rPr lang="en-US" sz="2400" b="1">
                <a:ea typeface="+mn-lt"/>
                <a:cs typeface="+mn-lt"/>
              </a:rPr>
              <a:t>SB 5868</a:t>
            </a:r>
            <a:r>
              <a:rPr lang="en-US" sz="2400">
                <a:ea typeface="+mn-lt"/>
                <a:cs typeface="+mn-lt"/>
              </a:rPr>
              <a:t> – </a:t>
            </a:r>
            <a:r>
              <a:rPr lang="en-US" sz="2400">
                <a:effectLst/>
                <a:ea typeface="Calibri" panose="020F0502020204030204" pitchFamily="34" charset="0"/>
                <a:cs typeface="Times New Roman" panose="02020603050405020304" pitchFamily="18" charset="0"/>
              </a:rPr>
              <a:t>Expands </a:t>
            </a:r>
            <a:r>
              <a:rPr lang="en-US" sz="2400">
                <a:effectLst/>
                <a:ea typeface="Calibri" panose="020F0502020204030204" pitchFamily="34" charset="0"/>
              </a:rPr>
              <a:t>use of </a:t>
            </a:r>
            <a:r>
              <a:rPr lang="en-US" sz="2400">
                <a:solidFill>
                  <a:srgbClr val="000000"/>
                </a:solidFill>
                <a:effectLst/>
                <a:ea typeface="Calibri" panose="020F0502020204030204" pitchFamily="34" charset="0"/>
              </a:rPr>
              <a:t>rural counties public facilities sales and use tax to include   	  	        affordable workforce housing infrastructure or facilities.</a:t>
            </a:r>
            <a:endParaRPr lang="en-US" sz="2400" b="1">
              <a:ea typeface="+mn-lt"/>
              <a:cs typeface="+mn-lt"/>
            </a:endParaRPr>
          </a:p>
          <a:p>
            <a:endParaRPr lang="en-US" sz="2400" b="1">
              <a:solidFill>
                <a:srgbClr val="C00000"/>
              </a:solidFill>
              <a:ea typeface="+mn-lt"/>
              <a:cs typeface="+mn-lt"/>
            </a:endParaRPr>
          </a:p>
          <a:p>
            <a:pPr marL="0" indent="0">
              <a:buNone/>
            </a:pPr>
            <a:endParaRPr lang="en-US" b="1">
              <a:solidFill>
                <a:schemeClr val="accent6"/>
              </a:solidFill>
              <a:ea typeface="+mn-lt"/>
              <a:cs typeface="+mn-lt"/>
            </a:endParaRPr>
          </a:p>
          <a:p>
            <a:pPr marL="0" indent="0">
              <a:buNone/>
            </a:pPr>
            <a:endParaRPr lang="en-US"/>
          </a:p>
        </p:txBody>
      </p:sp>
    </p:spTree>
    <p:extLst>
      <p:ext uri="{BB962C8B-B14F-4D97-AF65-F5344CB8AC3E}">
        <p14:creationId xmlns:p14="http://schemas.microsoft.com/office/powerpoint/2010/main" val="371808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C36D2-50C8-46B0-B978-02E7F5CDA3A5}"/>
              </a:ext>
            </a:extLst>
          </p:cNvPr>
          <p:cNvSpPr>
            <a:spLocks noGrp="1"/>
          </p:cNvSpPr>
          <p:nvPr>
            <p:ph type="title"/>
          </p:nvPr>
        </p:nvSpPr>
        <p:spPr/>
        <p:txBody>
          <a:bodyPr/>
          <a:lstStyle/>
          <a:p>
            <a:r>
              <a:rPr lang="en-US"/>
              <a:t>Housing &amp; Homelessness</a:t>
            </a:r>
          </a:p>
        </p:txBody>
      </p:sp>
      <p:sp>
        <p:nvSpPr>
          <p:cNvPr id="3" name="Content Placeholder 2">
            <a:extLst>
              <a:ext uri="{FF2B5EF4-FFF2-40B4-BE49-F238E27FC236}">
                <a16:creationId xmlns:a16="http://schemas.microsoft.com/office/drawing/2014/main" id="{9F509129-B838-4103-9B30-722A8493B233}"/>
              </a:ext>
            </a:extLst>
          </p:cNvPr>
          <p:cNvSpPr>
            <a:spLocks noGrp="1"/>
          </p:cNvSpPr>
          <p:nvPr>
            <p:ph idx="1"/>
          </p:nvPr>
        </p:nvSpPr>
        <p:spPr>
          <a:xfrm>
            <a:off x="838199" y="1463487"/>
            <a:ext cx="10931769" cy="3618876"/>
          </a:xfrm>
        </p:spPr>
        <p:txBody>
          <a:bodyPr>
            <a:normAutofit/>
          </a:bodyPr>
          <a:lstStyle/>
          <a:p>
            <a:pPr marL="0" indent="0">
              <a:buNone/>
            </a:pPr>
            <a:r>
              <a:rPr lang="en-US" sz="2400" b="1">
                <a:solidFill>
                  <a:srgbClr val="C00000"/>
                </a:solidFill>
                <a:ea typeface="+mn-lt"/>
                <a:cs typeface="+mn-lt"/>
              </a:rPr>
              <a:t>Did not pass:</a:t>
            </a:r>
          </a:p>
          <a:p>
            <a:r>
              <a:rPr lang="en-US" sz="2400" b="1"/>
              <a:t>HB 1782/SB 5670 </a:t>
            </a:r>
            <a:r>
              <a:rPr lang="en-US" sz="2400"/>
              <a:t>– Middle housing mandate.</a:t>
            </a:r>
          </a:p>
          <a:p>
            <a:r>
              <a:rPr lang="en-US" sz="2400" b="1"/>
              <a:t>HB 1337, HB 1660, HB 1711 </a:t>
            </a:r>
            <a:r>
              <a:rPr lang="en-US" sz="2400"/>
              <a:t>– Accessory dwelling units (ADUs).</a:t>
            </a:r>
          </a:p>
          <a:p>
            <a:r>
              <a:rPr lang="en-US" sz="2400" b="1">
                <a:cs typeface="Times New Roman" panose="02020603050405020304" pitchFamily="18" charset="0"/>
              </a:rPr>
              <a:t>HB 1981 </a:t>
            </a:r>
            <a:r>
              <a:rPr lang="en-US" sz="2400">
                <a:cs typeface="Times New Roman" panose="02020603050405020304" pitchFamily="18" charset="0"/>
              </a:rPr>
              <a:t>– </a:t>
            </a:r>
            <a:r>
              <a:rPr lang="en-US" sz="2400">
                <a:effectLst/>
                <a:ea typeface="Calibri" panose="020F0502020204030204" pitchFamily="34" charset="0"/>
                <a:cs typeface="Times New Roman" panose="02020603050405020304" pitchFamily="18" charset="0"/>
              </a:rPr>
              <a:t>GMA planning omnibus bill focused on middle housing.</a:t>
            </a:r>
            <a:endParaRPr lang="en-US" sz="2400"/>
          </a:p>
          <a:p>
            <a:r>
              <a:rPr lang="en-US" sz="2400" b="1"/>
              <a:t>SB 5428 </a:t>
            </a:r>
            <a:r>
              <a:rPr lang="en-US" sz="2400"/>
              <a:t>– </a:t>
            </a:r>
            <a:r>
              <a:rPr lang="en-US" sz="2400">
                <a:effectLst/>
                <a:ea typeface="Calibri" panose="020F0502020204030204" pitchFamily="34" charset="0"/>
                <a:cs typeface="Times New Roman" panose="02020603050405020304" pitchFamily="18" charset="0"/>
              </a:rPr>
              <a:t>SEPA exemption for temporary shelter sites.</a:t>
            </a:r>
          </a:p>
          <a:p>
            <a:r>
              <a:rPr lang="en-US" sz="2400" b="1">
                <a:cs typeface="Times New Roman" panose="02020603050405020304" pitchFamily="18" charset="0"/>
              </a:rPr>
              <a:t>SB 5662 </a:t>
            </a:r>
            <a:r>
              <a:rPr lang="en-US" sz="2400">
                <a:cs typeface="Times New Roman" panose="02020603050405020304" pitchFamily="18" charset="0"/>
              </a:rPr>
              <a:t>– </a:t>
            </a:r>
            <a:r>
              <a:rPr lang="en-US" sz="2400">
                <a:effectLst/>
                <a:ea typeface="Calibri" panose="020F0502020204030204" pitchFamily="34" charset="0"/>
                <a:cs typeface="Times New Roman" panose="02020603050405020304" pitchFamily="18" charset="0"/>
              </a:rPr>
              <a:t>Intergovernmental coordination to address transitioning persons camped  	         on state rights-of-way to housing.</a:t>
            </a:r>
            <a:endParaRPr lang="en-US" sz="2400"/>
          </a:p>
        </p:txBody>
      </p:sp>
    </p:spTree>
    <p:extLst>
      <p:ext uri="{BB962C8B-B14F-4D97-AF65-F5344CB8AC3E}">
        <p14:creationId xmlns:p14="http://schemas.microsoft.com/office/powerpoint/2010/main" val="251332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00DD-92FA-4EB6-A468-AF1161896825}"/>
              </a:ext>
            </a:extLst>
          </p:cNvPr>
          <p:cNvSpPr>
            <a:spLocks noGrp="1"/>
          </p:cNvSpPr>
          <p:nvPr>
            <p:ph type="title"/>
          </p:nvPr>
        </p:nvSpPr>
        <p:spPr>
          <a:xfrm>
            <a:off x="911085" y="365126"/>
            <a:ext cx="10479157" cy="807692"/>
          </a:xfrm>
        </p:spPr>
        <p:txBody>
          <a:bodyPr/>
          <a:lstStyle/>
          <a:p>
            <a:r>
              <a:rPr lang="en-US"/>
              <a:t>Public Safety</a:t>
            </a:r>
          </a:p>
        </p:txBody>
      </p:sp>
      <p:sp>
        <p:nvSpPr>
          <p:cNvPr id="3" name="Content Placeholder 2">
            <a:extLst>
              <a:ext uri="{FF2B5EF4-FFF2-40B4-BE49-F238E27FC236}">
                <a16:creationId xmlns:a16="http://schemas.microsoft.com/office/drawing/2014/main" id="{5483C05F-32EC-43B1-AB75-7018FB0FAAD2}"/>
              </a:ext>
            </a:extLst>
          </p:cNvPr>
          <p:cNvSpPr>
            <a:spLocks noGrp="1"/>
          </p:cNvSpPr>
          <p:nvPr>
            <p:ph idx="1"/>
          </p:nvPr>
        </p:nvSpPr>
        <p:spPr>
          <a:xfrm>
            <a:off x="908200" y="1206626"/>
            <a:ext cx="10747382" cy="3800291"/>
          </a:xfrm>
        </p:spPr>
        <p:txBody>
          <a:bodyPr vert="horz" lIns="91440" tIns="45720" rIns="91440" bIns="45720" rtlCol="0" anchor="t">
            <a:normAutofit/>
          </a:bodyPr>
          <a:lstStyle/>
          <a:p>
            <a:pPr marL="0" indent="0">
              <a:buNone/>
            </a:pPr>
            <a:r>
              <a:rPr lang="en-US" sz="2400" b="1">
                <a:solidFill>
                  <a:schemeClr val="accent6"/>
                </a:solidFill>
              </a:rPr>
              <a:t>Passed:</a:t>
            </a:r>
            <a:endParaRPr lang="en-US" sz="2400" b="1">
              <a:solidFill>
                <a:schemeClr val="accent6"/>
              </a:solidFill>
              <a:cs typeface="Calibri"/>
            </a:endParaRPr>
          </a:p>
          <a:p>
            <a:r>
              <a:rPr lang="en-US" sz="2400" b="1"/>
              <a:t>HB 1719 </a:t>
            </a:r>
            <a:r>
              <a:rPr lang="en-US" sz="2400"/>
              <a:t>– Clarifies that law enforcement may use rifles, shotguns and any device deploying less than lethal  munitions. “.50 caliber fix”</a:t>
            </a:r>
            <a:endParaRPr lang="en-US" sz="2400">
              <a:cs typeface="Calibri"/>
            </a:endParaRPr>
          </a:p>
          <a:p>
            <a:r>
              <a:rPr lang="en-US" sz="2400" b="1"/>
              <a:t>HB 1735</a:t>
            </a:r>
            <a:r>
              <a:rPr lang="en-US" sz="2400"/>
              <a:t> – Expands authority of law enforcement to use physical force in specific circumstances, such as for community caretaking or transporting for a mental health evaluation. </a:t>
            </a:r>
          </a:p>
          <a:p>
            <a:r>
              <a:rPr lang="en-US" sz="2400" b="1"/>
              <a:t>HB 2037 – </a:t>
            </a:r>
            <a:r>
              <a:rPr lang="en-US" sz="2400"/>
              <a:t>Defines physical force, clarifies law enforcement can use force during an investigative detention AKA a “Terry stop.” </a:t>
            </a:r>
            <a:endParaRPr lang="en-US" sz="2400" b="1"/>
          </a:p>
        </p:txBody>
      </p:sp>
    </p:spTree>
    <p:extLst>
      <p:ext uri="{BB962C8B-B14F-4D97-AF65-F5344CB8AC3E}">
        <p14:creationId xmlns:p14="http://schemas.microsoft.com/office/powerpoint/2010/main" val="3375307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9F76-F98F-4CD2-9274-492D144B2D30}"/>
              </a:ext>
            </a:extLst>
          </p:cNvPr>
          <p:cNvSpPr>
            <a:spLocks noGrp="1"/>
          </p:cNvSpPr>
          <p:nvPr>
            <p:ph type="title"/>
          </p:nvPr>
        </p:nvSpPr>
        <p:spPr>
          <a:xfrm>
            <a:off x="838200" y="327402"/>
            <a:ext cx="10515600" cy="1325563"/>
          </a:xfrm>
        </p:spPr>
        <p:txBody>
          <a:bodyPr/>
          <a:lstStyle/>
          <a:p>
            <a:r>
              <a:rPr lang="en-US" b="1" dirty="0">
                <a:solidFill>
                  <a:schemeClr val="accent2"/>
                </a:solidFill>
              </a:rPr>
              <a:t>T</a:t>
            </a:r>
            <a:r>
              <a:rPr lang="en-US" dirty="0"/>
              <a:t>ransportation</a:t>
            </a:r>
          </a:p>
        </p:txBody>
      </p:sp>
      <p:sp>
        <p:nvSpPr>
          <p:cNvPr id="4" name="Content Placeholder 3">
            <a:extLst>
              <a:ext uri="{FF2B5EF4-FFF2-40B4-BE49-F238E27FC236}">
                <a16:creationId xmlns:a16="http://schemas.microsoft.com/office/drawing/2014/main" id="{8BC3E3F5-B9E8-4D2B-B9AE-A7AB849C15C5}"/>
              </a:ext>
            </a:extLst>
          </p:cNvPr>
          <p:cNvSpPr>
            <a:spLocks noGrp="1"/>
          </p:cNvSpPr>
          <p:nvPr>
            <p:ph idx="1"/>
          </p:nvPr>
        </p:nvSpPr>
        <p:spPr>
          <a:xfrm>
            <a:off x="838200" y="1600154"/>
            <a:ext cx="10515600" cy="4136725"/>
          </a:xfrm>
        </p:spPr>
        <p:txBody>
          <a:bodyPr vert="horz" lIns="91440" tIns="45720" rIns="91440" bIns="45720" rtlCol="0" anchor="t">
            <a:normAutofit fontScale="92500" lnSpcReduction="20000"/>
          </a:bodyPr>
          <a:lstStyle/>
          <a:p>
            <a:pPr marL="0" indent="0">
              <a:buNone/>
            </a:pPr>
            <a:r>
              <a:rPr lang="en-US" sz="2400" b="1">
                <a:solidFill>
                  <a:schemeClr val="accent6"/>
                </a:solidFill>
                <a:ea typeface="+mn-lt"/>
                <a:cs typeface="+mn-lt"/>
              </a:rPr>
              <a:t>Passed:</a:t>
            </a:r>
          </a:p>
          <a:p>
            <a:r>
              <a:rPr lang="en-US" sz="2400" b="1"/>
              <a:t>HB 2076 </a:t>
            </a:r>
            <a:r>
              <a:rPr lang="en-US" sz="2400"/>
              <a:t>– Statewide regulations for Transportation Network Companies (TNCs).</a:t>
            </a:r>
            <a:endParaRPr lang="en-US" sz="2400">
              <a:cs typeface="Calibri"/>
            </a:endParaRPr>
          </a:p>
          <a:p>
            <a:r>
              <a:rPr lang="en-US" sz="2400" b="1"/>
              <a:t>SB 5687 </a:t>
            </a:r>
            <a:r>
              <a:rPr lang="en-US" sz="2400"/>
              <a:t>– Permits cities to establish a 20-mph speed limit on non-arterial highways.</a:t>
            </a:r>
            <a:endParaRPr lang="en-US" sz="2400">
              <a:cs typeface="Calibri"/>
            </a:endParaRPr>
          </a:p>
          <a:p>
            <a:pPr marL="0" indent="0">
              <a:buNone/>
            </a:pPr>
            <a:endParaRPr lang="en-US" sz="2400" b="1">
              <a:solidFill>
                <a:srgbClr val="C00000"/>
              </a:solidFill>
              <a:ea typeface="+mn-lt"/>
              <a:cs typeface="+mn-lt"/>
            </a:endParaRPr>
          </a:p>
          <a:p>
            <a:pPr marL="0" indent="0">
              <a:buNone/>
            </a:pPr>
            <a:r>
              <a:rPr lang="en-US" sz="2400" b="1">
                <a:solidFill>
                  <a:srgbClr val="C00000"/>
                </a:solidFill>
                <a:ea typeface="+mn-lt"/>
                <a:cs typeface="+mn-lt"/>
              </a:rPr>
              <a:t>Did not pass:</a:t>
            </a:r>
            <a:endParaRPr lang="en-US" sz="2400" b="1">
              <a:solidFill>
                <a:srgbClr val="C00000"/>
              </a:solidFill>
              <a:cs typeface="Calibri"/>
            </a:endParaRPr>
          </a:p>
          <a:p>
            <a:r>
              <a:rPr lang="en-US" sz="2400" b="1"/>
              <a:t>HB 1595 </a:t>
            </a:r>
            <a:r>
              <a:rPr lang="en-US" sz="2400"/>
              <a:t>– Authorizes cities to install signs on or near bridges to deter jumping.</a:t>
            </a:r>
            <a:endParaRPr lang="en-US" sz="2400">
              <a:cs typeface="Calibri"/>
            </a:endParaRPr>
          </a:p>
          <a:p>
            <a:r>
              <a:rPr lang="en-US" sz="2400" b="1"/>
              <a:t>HB 1605 </a:t>
            </a:r>
            <a:r>
              <a:rPr lang="en-US" sz="2400"/>
              <a:t>– Creates a program to provide for improved safety on roadways to prevent vehicle lane departures*.</a:t>
            </a:r>
            <a:endParaRPr lang="en-US" sz="2400">
              <a:cs typeface="Calibri"/>
            </a:endParaRPr>
          </a:p>
          <a:p>
            <a:r>
              <a:rPr lang="en-US" sz="2400" b="1"/>
              <a:t>SB 5510 </a:t>
            </a:r>
            <a:r>
              <a:rPr lang="en-US" sz="2400"/>
              <a:t>– Allows voters within a Transportation Benefit District (TBD) to reauthorize multiple extensions of a sales and use tax*.</a:t>
            </a:r>
            <a:endParaRPr lang="en-US" sz="2400">
              <a:cs typeface="Calibri"/>
            </a:endParaRPr>
          </a:p>
          <a:p>
            <a:pPr marL="0" indent="0">
              <a:buNone/>
            </a:pPr>
            <a:endParaRPr lang="en-US" sz="2400"/>
          </a:p>
          <a:p>
            <a:pPr marL="0" indent="0">
              <a:buNone/>
            </a:pPr>
            <a:r>
              <a:rPr lang="en-US" sz="2400"/>
              <a:t>*Incorporated into the Move Ahead WA transportation package.</a:t>
            </a:r>
            <a:endParaRPr lang="en-US" sz="2400">
              <a:cs typeface="Calibri"/>
            </a:endParaRPr>
          </a:p>
        </p:txBody>
      </p:sp>
    </p:spTree>
    <p:extLst>
      <p:ext uri="{BB962C8B-B14F-4D97-AF65-F5344CB8AC3E}">
        <p14:creationId xmlns:p14="http://schemas.microsoft.com/office/powerpoint/2010/main" val="2533755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7FCB19CF9F104EA1B5A707AAE049DC" ma:contentTypeVersion="16" ma:contentTypeDescription="Create a new document." ma:contentTypeScope="" ma:versionID="2c9b009454841a6b37b9eed2ad7b8ac8">
  <xsd:schema xmlns:xsd="http://www.w3.org/2001/XMLSchema" xmlns:xs="http://www.w3.org/2001/XMLSchema" xmlns:p="http://schemas.microsoft.com/office/2006/metadata/properties" xmlns:ns2="24f23cd4-b1a9-4e30-8dd2-2f6c75a2a2f9" xmlns:ns3="c46e68ad-16d6-4f1b-8334-527fee253d35" targetNamespace="http://schemas.microsoft.com/office/2006/metadata/properties" ma:root="true" ma:fieldsID="0a32e2ae6d7e88d6c49f169c7373a37d" ns2:_="" ns3:_="">
    <xsd:import namespace="24f23cd4-b1a9-4e30-8dd2-2f6c75a2a2f9"/>
    <xsd:import namespace="c46e68ad-16d6-4f1b-8334-527fee253d3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f23cd4-b1a9-4e30-8dd2-2f6c75a2a2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e812b8c-84c5-4b14-bed7-60c153900de3}" ma:internalName="TaxCatchAll" ma:showField="CatchAllData" ma:web="24f23cd4-b1a9-4e30-8dd2-2f6c75a2a2f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6e68ad-16d6-4f1b-8334-527fee253d3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3ee821b-11c8-484d-bd75-fe806e22ec3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6e68ad-16d6-4f1b-8334-527fee253d35">
      <Terms xmlns="http://schemas.microsoft.com/office/infopath/2007/PartnerControls"/>
    </lcf76f155ced4ddcb4097134ff3c332f>
    <TaxCatchAll xmlns="24f23cd4-b1a9-4e30-8dd2-2f6c75a2a2f9" xsi:nil="true"/>
  </documentManagement>
</p:properties>
</file>

<file path=customXml/itemProps1.xml><?xml version="1.0" encoding="utf-8"?>
<ds:datastoreItem xmlns:ds="http://schemas.openxmlformats.org/officeDocument/2006/customXml" ds:itemID="{FB61623D-F564-4297-A732-95610D7C44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f23cd4-b1a9-4e30-8dd2-2f6c75a2a2f9"/>
    <ds:schemaRef ds:uri="c46e68ad-16d6-4f1b-8334-527fee253d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6EEE09-537D-40F3-BD18-7D4CC0E0F00C}">
  <ds:schemaRefs>
    <ds:schemaRef ds:uri="http://schemas.microsoft.com/sharepoint/v3/contenttype/forms"/>
  </ds:schemaRefs>
</ds:datastoreItem>
</file>

<file path=customXml/itemProps3.xml><?xml version="1.0" encoding="utf-8"?>
<ds:datastoreItem xmlns:ds="http://schemas.openxmlformats.org/officeDocument/2006/customXml" ds:itemID="{E4AB8D10-3A9C-4594-878E-D41ED8C763F9}">
  <ds:schemaRefs>
    <ds:schemaRef ds:uri="24f23cd4-b1a9-4e30-8dd2-2f6c75a2a2f9"/>
    <ds:schemaRef ds:uri="http://purl.org/dc/elements/1.1/"/>
    <ds:schemaRef ds:uri="c46e68ad-16d6-4f1b-8334-527fee253d35"/>
    <ds:schemaRef ds:uri="http://schemas.microsoft.com/office/2006/documentManagement/types"/>
    <ds:schemaRef ds:uri="http://purl.org/dc/term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101</TotalTime>
  <Words>1317</Words>
  <Application>Microsoft Office PowerPoint</Application>
  <PresentationFormat>Widescreen</PresentationFormat>
  <Paragraphs>149</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AWC Legislative Wrap-up 2022</vt:lpstr>
      <vt:lpstr>Session overview</vt:lpstr>
      <vt:lpstr>PowerPoint Presentation</vt:lpstr>
      <vt:lpstr>Cities’ Supplemental Budget Priorities</vt:lpstr>
      <vt:lpstr>2022 Supplemental Budget Outcomes</vt:lpstr>
      <vt:lpstr>HousIng &amp; Homelessness</vt:lpstr>
      <vt:lpstr>Housing &amp; Homelessness</vt:lpstr>
      <vt:lpstr>Public Safety</vt:lpstr>
      <vt:lpstr>Transportation</vt:lpstr>
      <vt:lpstr>Budget &amp; Finance</vt:lpstr>
      <vt:lpstr>Open Government</vt:lpstr>
      <vt:lpstr>General Government</vt:lpstr>
      <vt:lpstr>HR &amp; Labor Relations &amp; Pensions</vt:lpstr>
      <vt:lpstr>Looking ahead to 2023</vt:lpstr>
      <vt:lpstr>PowerPoint Presentation</vt:lpstr>
      <vt:lpstr>Government Relations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Ide</dc:creator>
  <cp:lastModifiedBy>Gabrielle Nicas</cp:lastModifiedBy>
  <cp:revision>3</cp:revision>
  <dcterms:created xsi:type="dcterms:W3CDTF">2019-09-05T21:42:56Z</dcterms:created>
  <dcterms:modified xsi:type="dcterms:W3CDTF">2022-07-13T21:26:50Z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0x010100CA7FCB19CF9F104EA1B5A707AAE049DC</vt:lpwstr>
  </property>
  <property fmtid="{D5CDD505-2E9C-101B-9397-08002B2CF9AE}" pid="3" name="MediaServiceImageTags">
    <vt:lpwstr/>
  </property>
</Properties>
</file>