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266" r:id="rId3"/>
    <p:sldId id="444" r:id="rId4"/>
    <p:sldId id="447" r:id="rId5"/>
    <p:sldId id="445" r:id="rId6"/>
    <p:sldId id="452" r:id="rId7"/>
    <p:sldId id="448" r:id="rId8"/>
    <p:sldId id="453" r:id="rId9"/>
    <p:sldId id="449" r:id="rId10"/>
    <p:sldId id="450" r:id="rId11"/>
    <p:sldId id="339" r:id="rId12"/>
    <p:sldId id="439" r:id="rId13"/>
    <p:sldId id="438" r:id="rId14"/>
    <p:sldId id="442" r:id="rId15"/>
    <p:sldId id="403" r:id="rId16"/>
    <p:sldId id="272" r:id="rId17"/>
    <p:sldId id="327" r:id="rId18"/>
    <p:sldId id="455" r:id="rId19"/>
    <p:sldId id="456" r:id="rId20"/>
    <p:sldId id="457" r:id="rId21"/>
    <p:sldId id="458" r:id="rId22"/>
    <p:sldId id="406" r:id="rId23"/>
    <p:sldId id="441" r:id="rId24"/>
    <p:sldId id="440" r:id="rId25"/>
    <p:sldId id="408" r:id="rId26"/>
    <p:sldId id="411" r:id="rId27"/>
    <p:sldId id="451" r:id="rId28"/>
    <p:sldId id="460" r:id="rId29"/>
    <p:sldId id="462" r:id="rId30"/>
    <p:sldId id="461" r:id="rId31"/>
    <p:sldId id="463" r:id="rId32"/>
    <p:sldId id="269" r:id="rId3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3B3B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86427" autoAdjust="0"/>
  </p:normalViewPr>
  <p:slideViewPr>
    <p:cSldViewPr snapToGrid="0" showGuides="1">
      <p:cViewPr varScale="1">
        <p:scale>
          <a:sx n="57" d="100"/>
          <a:sy n="57" d="100"/>
        </p:scale>
        <p:origin x="324"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1"/>
            <c:bubble3D val="0"/>
            <c:spPr>
              <a:solidFill>
                <a:schemeClr val="accent3"/>
              </a:solidFill>
            </c:spPr>
            <c:extLst>
              <c:ext xmlns:c16="http://schemas.microsoft.com/office/drawing/2014/chart" uri="{C3380CC4-5D6E-409C-BE32-E72D297353CC}">
                <c16:uniqueId val="{00000001-55AE-42C4-AFD9-5749715D730D}"/>
              </c:ext>
            </c:extLst>
          </c:dPt>
          <c:dPt>
            <c:idx val="3"/>
            <c:bubble3D val="0"/>
            <c:spPr>
              <a:solidFill>
                <a:schemeClr val="accent1"/>
              </a:solidFill>
            </c:spPr>
            <c:extLst>
              <c:ext xmlns:c16="http://schemas.microsoft.com/office/drawing/2014/chart" uri="{C3380CC4-5D6E-409C-BE32-E72D297353CC}">
                <c16:uniqueId val="{00000003-55AE-42C4-AFD9-5749715D730D}"/>
              </c:ext>
            </c:extLst>
          </c:dPt>
          <c:dPt>
            <c:idx val="4"/>
            <c:bubble3D val="0"/>
            <c:spPr>
              <a:solidFill>
                <a:schemeClr val="accent1"/>
              </a:solidFill>
              <a:ln>
                <a:solidFill>
                  <a:schemeClr val="accent3"/>
                </a:solidFill>
              </a:ln>
            </c:spPr>
            <c:extLst>
              <c:ext xmlns:c16="http://schemas.microsoft.com/office/drawing/2014/chart" uri="{C3380CC4-5D6E-409C-BE32-E72D297353CC}">
                <c16:uniqueId val="{00000005-55AE-42C4-AFD9-5749715D730D}"/>
              </c:ext>
            </c:extLst>
          </c:dPt>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0.5</c:v>
                </c:pt>
                <c:pt idx="1">
                  <c:v>0.5</c:v>
                </c:pt>
                <c:pt idx="2">
                  <c:v>0.5</c:v>
                </c:pt>
                <c:pt idx="3">
                  <c:v>0.5</c:v>
                </c:pt>
                <c:pt idx="4">
                  <c:v>0.5</c:v>
                </c:pt>
              </c:numCache>
            </c:numRef>
          </c:val>
          <c:extLst>
            <c:ext xmlns:c16="http://schemas.microsoft.com/office/drawing/2014/chart" uri="{C3380CC4-5D6E-409C-BE32-E72D297353CC}">
              <c16:uniqueId val="{00000006-55AE-42C4-AFD9-5749715D730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415DE68D-E78A-496A-9580-0BABE0DC9C53}" type="datetimeFigureOut">
              <a:rPr lang="en-US" smtClean="0"/>
              <a:t>8/11/2021</a:t>
            </a:fld>
            <a:endParaRPr lang="en-US" dirty="0"/>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569558A3-6D8C-40BB-B3F9-802CBA8878C6}" type="slidenum">
              <a:rPr lang="en-US" smtClean="0"/>
              <a:t>‹#›</a:t>
            </a:fld>
            <a:endParaRPr lang="en-US" dirty="0"/>
          </a:p>
        </p:txBody>
      </p:sp>
    </p:spTree>
    <p:extLst>
      <p:ext uri="{BB962C8B-B14F-4D97-AF65-F5344CB8AC3E}">
        <p14:creationId xmlns:p14="http://schemas.microsoft.com/office/powerpoint/2010/main" val="2152128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6B1EB4CC-F85C-4883-8B45-4F64F9F0E492}" type="datetimeFigureOut">
              <a:rPr lang="en-US" smtClean="0"/>
              <a:t>8/11/2021</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82F23CE-42E8-4377-A389-6229A335D29C}" type="slidenum">
              <a:rPr lang="en-US" smtClean="0"/>
              <a:t>‹#›</a:t>
            </a:fld>
            <a:endParaRPr lang="en-US" dirty="0"/>
          </a:p>
        </p:txBody>
      </p:sp>
    </p:spTree>
    <p:extLst>
      <p:ext uri="{BB962C8B-B14F-4D97-AF65-F5344CB8AC3E}">
        <p14:creationId xmlns:p14="http://schemas.microsoft.com/office/powerpoint/2010/main" val="2676323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a:t>
            </a:fld>
            <a:endParaRPr lang="en-US" dirty="0"/>
          </a:p>
        </p:txBody>
      </p:sp>
    </p:spTree>
    <p:extLst>
      <p:ext uri="{BB962C8B-B14F-4D97-AF65-F5344CB8AC3E}">
        <p14:creationId xmlns:p14="http://schemas.microsoft.com/office/powerpoint/2010/main" val="2417875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1426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14</a:t>
            </a:fld>
            <a:endParaRPr lang="en-US" dirty="0"/>
          </a:p>
        </p:txBody>
      </p:sp>
    </p:spTree>
    <p:extLst>
      <p:ext uri="{BB962C8B-B14F-4D97-AF65-F5344CB8AC3E}">
        <p14:creationId xmlns:p14="http://schemas.microsoft.com/office/powerpoint/2010/main" val="2009684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15</a:t>
            </a:fld>
            <a:endParaRPr lang="en-US" dirty="0"/>
          </a:p>
        </p:txBody>
      </p:sp>
    </p:spTree>
    <p:extLst>
      <p:ext uri="{BB962C8B-B14F-4D97-AF65-F5344CB8AC3E}">
        <p14:creationId xmlns:p14="http://schemas.microsoft.com/office/powerpoint/2010/main" val="78954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16</a:t>
            </a:fld>
            <a:endParaRPr lang="en-US" dirty="0"/>
          </a:p>
        </p:txBody>
      </p:sp>
    </p:spTree>
    <p:extLst>
      <p:ext uri="{BB962C8B-B14F-4D97-AF65-F5344CB8AC3E}">
        <p14:creationId xmlns:p14="http://schemas.microsoft.com/office/powerpoint/2010/main" val="2417875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17</a:t>
            </a:fld>
            <a:endParaRPr lang="en-US" dirty="0"/>
          </a:p>
        </p:txBody>
      </p:sp>
    </p:spTree>
    <p:extLst>
      <p:ext uri="{BB962C8B-B14F-4D97-AF65-F5344CB8AC3E}">
        <p14:creationId xmlns:p14="http://schemas.microsoft.com/office/powerpoint/2010/main" val="2417875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18</a:t>
            </a:fld>
            <a:endParaRPr lang="en-US" dirty="0"/>
          </a:p>
        </p:txBody>
      </p:sp>
    </p:spTree>
    <p:extLst>
      <p:ext uri="{BB962C8B-B14F-4D97-AF65-F5344CB8AC3E}">
        <p14:creationId xmlns:p14="http://schemas.microsoft.com/office/powerpoint/2010/main" val="118531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19</a:t>
            </a:fld>
            <a:endParaRPr lang="en-US" dirty="0"/>
          </a:p>
        </p:txBody>
      </p:sp>
    </p:spTree>
    <p:extLst>
      <p:ext uri="{BB962C8B-B14F-4D97-AF65-F5344CB8AC3E}">
        <p14:creationId xmlns:p14="http://schemas.microsoft.com/office/powerpoint/2010/main" val="212046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26</a:t>
            </a:fld>
            <a:endParaRPr lang="en-US" dirty="0"/>
          </a:p>
        </p:txBody>
      </p:sp>
    </p:spTree>
    <p:extLst>
      <p:ext uri="{BB962C8B-B14F-4D97-AF65-F5344CB8AC3E}">
        <p14:creationId xmlns:p14="http://schemas.microsoft.com/office/powerpoint/2010/main" val="2155270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27</a:t>
            </a:fld>
            <a:endParaRPr lang="en-US" dirty="0"/>
          </a:p>
        </p:txBody>
      </p:sp>
    </p:spTree>
    <p:extLst>
      <p:ext uri="{BB962C8B-B14F-4D97-AF65-F5344CB8AC3E}">
        <p14:creationId xmlns:p14="http://schemas.microsoft.com/office/powerpoint/2010/main" val="1133335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28</a:t>
            </a:fld>
            <a:endParaRPr lang="en-US" dirty="0"/>
          </a:p>
        </p:txBody>
      </p:sp>
    </p:spTree>
    <p:extLst>
      <p:ext uri="{BB962C8B-B14F-4D97-AF65-F5344CB8AC3E}">
        <p14:creationId xmlns:p14="http://schemas.microsoft.com/office/powerpoint/2010/main" val="372285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3</a:t>
            </a:fld>
            <a:endParaRPr lang="en-US" dirty="0"/>
          </a:p>
        </p:txBody>
      </p:sp>
    </p:spTree>
    <p:extLst>
      <p:ext uri="{BB962C8B-B14F-4D97-AF65-F5344CB8AC3E}">
        <p14:creationId xmlns:p14="http://schemas.microsoft.com/office/powerpoint/2010/main" val="3572799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29</a:t>
            </a:fld>
            <a:endParaRPr lang="en-US" dirty="0"/>
          </a:p>
        </p:txBody>
      </p:sp>
    </p:spTree>
    <p:extLst>
      <p:ext uri="{BB962C8B-B14F-4D97-AF65-F5344CB8AC3E}">
        <p14:creationId xmlns:p14="http://schemas.microsoft.com/office/powerpoint/2010/main" val="2201021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30</a:t>
            </a:fld>
            <a:endParaRPr lang="en-US" dirty="0"/>
          </a:p>
        </p:txBody>
      </p:sp>
    </p:spTree>
    <p:extLst>
      <p:ext uri="{BB962C8B-B14F-4D97-AF65-F5344CB8AC3E}">
        <p14:creationId xmlns:p14="http://schemas.microsoft.com/office/powerpoint/2010/main" val="1012939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31</a:t>
            </a:fld>
            <a:endParaRPr lang="en-US" dirty="0"/>
          </a:p>
        </p:txBody>
      </p:sp>
    </p:spTree>
    <p:extLst>
      <p:ext uri="{BB962C8B-B14F-4D97-AF65-F5344CB8AC3E}">
        <p14:creationId xmlns:p14="http://schemas.microsoft.com/office/powerpoint/2010/main" val="224377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4</a:t>
            </a:fld>
            <a:endParaRPr lang="en-US" dirty="0"/>
          </a:p>
        </p:txBody>
      </p:sp>
    </p:spTree>
    <p:extLst>
      <p:ext uri="{BB962C8B-B14F-4D97-AF65-F5344CB8AC3E}">
        <p14:creationId xmlns:p14="http://schemas.microsoft.com/office/powerpoint/2010/main" val="230554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5</a:t>
            </a:fld>
            <a:endParaRPr lang="en-US" dirty="0"/>
          </a:p>
        </p:txBody>
      </p:sp>
    </p:spTree>
    <p:extLst>
      <p:ext uri="{BB962C8B-B14F-4D97-AF65-F5344CB8AC3E}">
        <p14:creationId xmlns:p14="http://schemas.microsoft.com/office/powerpoint/2010/main" val="200658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6</a:t>
            </a:fld>
            <a:endParaRPr lang="en-US" dirty="0"/>
          </a:p>
        </p:txBody>
      </p:sp>
    </p:spTree>
    <p:extLst>
      <p:ext uri="{BB962C8B-B14F-4D97-AF65-F5344CB8AC3E}">
        <p14:creationId xmlns:p14="http://schemas.microsoft.com/office/powerpoint/2010/main" val="311956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7</a:t>
            </a:fld>
            <a:endParaRPr lang="en-US" dirty="0"/>
          </a:p>
        </p:txBody>
      </p:sp>
    </p:spTree>
    <p:extLst>
      <p:ext uri="{BB962C8B-B14F-4D97-AF65-F5344CB8AC3E}">
        <p14:creationId xmlns:p14="http://schemas.microsoft.com/office/powerpoint/2010/main" val="2100805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8</a:t>
            </a:fld>
            <a:endParaRPr lang="en-US" dirty="0"/>
          </a:p>
        </p:txBody>
      </p:sp>
    </p:spTree>
    <p:extLst>
      <p:ext uri="{BB962C8B-B14F-4D97-AF65-F5344CB8AC3E}">
        <p14:creationId xmlns:p14="http://schemas.microsoft.com/office/powerpoint/2010/main" val="3963316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9</a:t>
            </a:fld>
            <a:endParaRPr lang="en-US" dirty="0"/>
          </a:p>
        </p:txBody>
      </p:sp>
    </p:spTree>
    <p:extLst>
      <p:ext uri="{BB962C8B-B14F-4D97-AF65-F5344CB8AC3E}">
        <p14:creationId xmlns:p14="http://schemas.microsoft.com/office/powerpoint/2010/main" val="122231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10</a:t>
            </a:fld>
            <a:endParaRPr lang="en-US" dirty="0"/>
          </a:p>
        </p:txBody>
      </p:sp>
    </p:spTree>
    <p:extLst>
      <p:ext uri="{BB962C8B-B14F-4D97-AF65-F5344CB8AC3E}">
        <p14:creationId xmlns:p14="http://schemas.microsoft.com/office/powerpoint/2010/main" val="604113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lor Pho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BE7328F3-5979-48FA-BABA-FA72F12B3429}" type="datetime1">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3526" cy="6858000"/>
          </a:xfrm>
          <a:prstGeom prst="rect">
            <a:avLst/>
          </a:prstGeom>
        </p:spPr>
      </p:pic>
      <p:sp>
        <p:nvSpPr>
          <p:cNvPr id="2" name="Title 1"/>
          <p:cNvSpPr>
            <a:spLocks noGrp="1"/>
          </p:cNvSpPr>
          <p:nvPr>
            <p:ph type="ctrTitle"/>
          </p:nvPr>
        </p:nvSpPr>
        <p:spPr>
          <a:xfrm>
            <a:off x="762000" y="2001838"/>
            <a:ext cx="10955338" cy="1528750"/>
          </a:xfrm>
        </p:spPr>
        <p:txBody>
          <a:bodyPr anchor="b"/>
          <a:lstStyle>
            <a:lvl1pPr algn="l">
              <a:defRPr sz="3500" b="0">
                <a:solidFill>
                  <a:schemeClr val="bg1"/>
                </a:solidFill>
              </a:defRPr>
            </a:lvl1pPr>
          </a:lstStyle>
          <a:p>
            <a:endParaRPr lang="en-US"/>
          </a:p>
        </p:txBody>
      </p:sp>
      <p:sp>
        <p:nvSpPr>
          <p:cNvPr id="3" name="Subtitle 2"/>
          <p:cNvSpPr>
            <a:spLocks noGrp="1"/>
          </p:cNvSpPr>
          <p:nvPr>
            <p:ph type="subTitle" idx="1"/>
          </p:nvPr>
        </p:nvSpPr>
        <p:spPr>
          <a:xfrm>
            <a:off x="762000" y="3987609"/>
            <a:ext cx="10955338" cy="660018"/>
          </a:xfrm>
        </p:spPr>
        <p:txBody>
          <a:bodyPr/>
          <a:lstStyle>
            <a:lvl1pPr marL="0" indent="0" algn="l">
              <a:buNone/>
              <a:defRPr sz="165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468458"/>
            <a:ext cx="2331835" cy="639832"/>
          </a:xfrm>
          <a:prstGeom prst="rect">
            <a:avLst/>
          </a:prstGeom>
        </p:spPr>
      </p:pic>
      <p:sp>
        <p:nvSpPr>
          <p:cNvPr id="14" name="Text Placeholder 13"/>
          <p:cNvSpPr>
            <a:spLocks noGrp="1"/>
          </p:cNvSpPr>
          <p:nvPr>
            <p:ph type="body" sz="quarter" idx="13"/>
          </p:nvPr>
        </p:nvSpPr>
        <p:spPr>
          <a:xfrm>
            <a:off x="762000"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3467985"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6173971"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7" name="Rectangle 16"/>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473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818B1B99-9163-4BFE-872C-505F485C940A}" type="datetime1">
              <a:rPr lang="en-US" smtClean="0"/>
              <a:t>8/11/2021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16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3">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606467FC-F611-471C-BFAD-2472179C77AD}" type="datetime1">
              <a:rPr lang="en-US" smtClean="0"/>
              <a:t>8/11/2021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87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4">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13CC9D81-3DA6-47ED-BCDD-150D9DCBFEFE}" type="datetime1">
              <a:rPr lang="en-US" smtClean="0"/>
              <a:t>8/11/2021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459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B2D965B7-2755-45E4-A093-EA163B6976B7}" type="datetime1">
              <a:rPr lang="en-US" smtClean="0"/>
              <a:t>8/11/2021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5" y="0"/>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550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55F4B513-33F3-4F5D-B9F6-98D47529E0C4}" type="datetime1">
              <a:rPr lang="en-US" smtClean="0"/>
              <a:t>8/11/2021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959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3">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C5A7AD1-20F1-4642-B77E-2CB93404F6AF}" type="datetime1">
              <a:rPr lang="en-US" smtClean="0"/>
              <a:t>8/11/2021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7160"/>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881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4">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F055F96D-E603-47FC-A22B-8E94A298CFCF}" type="datetime1">
              <a:rPr lang="en-US" smtClean="0"/>
              <a:t>8/11/2021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5" y="-84632"/>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971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uotone Pho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0827A77B-39A8-41A5-9F5D-6D50EF8BFEF2}" type="datetime1">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ctrTitle"/>
          </p:nvPr>
        </p:nvSpPr>
        <p:spPr>
          <a:xfrm>
            <a:off x="762000" y="2001838"/>
            <a:ext cx="10955338" cy="1528750"/>
          </a:xfrm>
        </p:spPr>
        <p:txBody>
          <a:bodyPr anchor="b"/>
          <a:lstStyle>
            <a:lvl1pPr algn="l">
              <a:defRPr sz="3500" b="0">
                <a:solidFill>
                  <a:schemeClr val="bg1"/>
                </a:solidFill>
              </a:defRPr>
            </a:lvl1pPr>
          </a:lstStyle>
          <a:p>
            <a:endParaRPr lang="en-US"/>
          </a:p>
        </p:txBody>
      </p:sp>
      <p:sp>
        <p:nvSpPr>
          <p:cNvPr id="3" name="Subtitle 2"/>
          <p:cNvSpPr>
            <a:spLocks noGrp="1"/>
          </p:cNvSpPr>
          <p:nvPr>
            <p:ph type="subTitle" idx="1"/>
          </p:nvPr>
        </p:nvSpPr>
        <p:spPr>
          <a:xfrm>
            <a:off x="762000" y="3987609"/>
            <a:ext cx="10955338" cy="660018"/>
          </a:xfrm>
        </p:spPr>
        <p:txBody>
          <a:bodyPr/>
          <a:lstStyle>
            <a:lvl1pPr marL="0" indent="0" algn="l">
              <a:buNone/>
              <a:defRPr sz="165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468458"/>
            <a:ext cx="2331835" cy="639832"/>
          </a:xfrm>
          <a:prstGeom prst="rect">
            <a:avLst/>
          </a:prstGeom>
        </p:spPr>
      </p:pic>
      <p:sp>
        <p:nvSpPr>
          <p:cNvPr id="14" name="Text Placeholder 13"/>
          <p:cNvSpPr>
            <a:spLocks noGrp="1"/>
          </p:cNvSpPr>
          <p:nvPr>
            <p:ph type="body" sz="quarter" idx="13"/>
          </p:nvPr>
        </p:nvSpPr>
        <p:spPr>
          <a:xfrm>
            <a:off x="762000"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3467985"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6173971"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7" name="Rectangle 16"/>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204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F785B-071C-4F0F-8D67-4F6EEF4B99DB}" type="datetime1">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E832A9-06FC-46C7-8616-F00A64A610D6}" type="slidenum">
              <a:rPr lang="en-US" smtClean="0"/>
              <a:t>‹#›</a:t>
            </a:fld>
            <a:endParaRPr lang="en-US" dirty="0"/>
          </a:p>
        </p:txBody>
      </p:sp>
    </p:spTree>
    <p:extLst>
      <p:ext uri="{BB962C8B-B14F-4D97-AF65-F5344CB8AC3E}">
        <p14:creationId xmlns:p14="http://schemas.microsoft.com/office/powerpoint/2010/main" val="338313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416289"/>
            <a:ext cx="5105634"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834" y="1416290"/>
            <a:ext cx="5028966"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2D59C1-E9F8-4971-BF46-5EB3CB7650CF}" type="datetime1">
              <a:rPr lang="en-US" smtClean="0"/>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10696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2001" y="1533167"/>
            <a:ext cx="36576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0D36D6-8D67-4A8E-BE3C-96239A85CB46}" type="datetime1">
              <a:rPr lang="en-US" smtClean="0"/>
              <a:t>8/11/2021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6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2001" y="1533167"/>
            <a:ext cx="36576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5CE353-2457-4516-ADCC-A3C58E05FC99}" type="datetime1">
              <a:rPr lang="en-US" smtClean="0"/>
              <a:t>8/11/2021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
        <p:nvSpPr>
          <p:cNvPr id="3" name="Picture Placeholder 2"/>
          <p:cNvSpPr>
            <a:spLocks noGrp="1"/>
          </p:cNvSpPr>
          <p:nvPr>
            <p:ph type="pic" sz="quarter" idx="13" hasCustomPrompt="1"/>
          </p:nvPr>
        </p:nvSpPr>
        <p:spPr>
          <a:xfrm>
            <a:off x="6180138" y="1691296"/>
            <a:ext cx="5253037" cy="3479192"/>
          </a:xfrm>
        </p:spPr>
        <p:txBody>
          <a:bodyPr/>
          <a:lstStyle>
            <a:lvl1pPr algn="ctr">
              <a:defRPr b="0"/>
            </a:lvl1pPr>
          </a:lstStyle>
          <a:p>
            <a:r>
              <a:rPr lang="en-US" dirty="0"/>
              <a:t>Click icon to add photo</a:t>
            </a:r>
          </a:p>
        </p:txBody>
      </p:sp>
    </p:spTree>
    <p:extLst>
      <p:ext uri="{BB962C8B-B14F-4D97-AF65-F5344CB8AC3E}">
        <p14:creationId xmlns:p14="http://schemas.microsoft.com/office/powerpoint/2010/main" val="387009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4E183B-2C0D-4519-AD7F-145C4C7202B6}" type="datetime1">
              <a:rPr lang="en-US" smtClean="0"/>
              <a:t>8/11/2021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161861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283E0-344E-4D67-B470-EE11165844A3}" type="datetime1">
              <a:rPr lang="en-US" smtClean="0"/>
              <a:t>8/11/2021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51441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4A0E530-9FD5-4E4B-9267-590922F8E2A7}" type="datetime1">
              <a:rPr lang="en-US" smtClean="0"/>
              <a:t>8/11/2021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3526"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108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057277"/>
            <a:ext cx="12192000" cy="58007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0" y="128588"/>
            <a:ext cx="10955338" cy="928688"/>
          </a:xfrm>
          <a:prstGeom prst="rect">
            <a:avLst/>
          </a:prstGeom>
        </p:spPr>
        <p:txBody>
          <a:bodyPr vert="horz" lIns="0" tIns="0" rIns="0" bIns="0" rtlCol="0" anchor="ctr">
            <a:noAutofit/>
          </a:bodyPr>
          <a:lstStyle/>
          <a:p>
            <a:r>
              <a:rPr lang="en-US"/>
              <a:t>Content Slide Title</a:t>
            </a:r>
          </a:p>
        </p:txBody>
      </p:sp>
      <p:sp>
        <p:nvSpPr>
          <p:cNvPr id="3" name="Text Placeholder 2"/>
          <p:cNvSpPr>
            <a:spLocks noGrp="1"/>
          </p:cNvSpPr>
          <p:nvPr>
            <p:ph type="body" idx="1"/>
          </p:nvPr>
        </p:nvSpPr>
        <p:spPr>
          <a:xfrm>
            <a:off x="762000" y="1424764"/>
            <a:ext cx="10955338" cy="428852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55142" y="6212403"/>
            <a:ext cx="1681716" cy="365125"/>
          </a:xfrm>
          <a:prstGeom prst="rect">
            <a:avLst/>
          </a:prstGeom>
        </p:spPr>
        <p:txBody>
          <a:bodyPr vert="horz" lIns="91440" tIns="45720" rIns="91440" bIns="45720" rtlCol="0" anchor="ctr">
            <a:noAutofit/>
          </a:bodyPr>
          <a:lstStyle>
            <a:lvl1pPr algn="ctr">
              <a:defRPr sz="1200">
                <a:solidFill>
                  <a:srgbClr val="B3B3B3"/>
                </a:solidFill>
              </a:defRPr>
            </a:lvl1pPr>
          </a:lstStyle>
          <a:p>
            <a:fld id="{6F2AB903-1846-4D75-8C19-5F4E1AD9F360}" type="datetime1">
              <a:rPr lang="en-US" smtClean="0"/>
              <a:t>8/11/2021</a:t>
            </a:fld>
            <a:endParaRPr lang="en-US" dirty="0"/>
          </a:p>
        </p:txBody>
      </p:sp>
      <p:sp>
        <p:nvSpPr>
          <p:cNvPr id="5" name="Footer Placeholder 4"/>
          <p:cNvSpPr>
            <a:spLocks noGrp="1"/>
          </p:cNvSpPr>
          <p:nvPr>
            <p:ph type="ftr" sz="quarter" idx="3"/>
          </p:nvPr>
        </p:nvSpPr>
        <p:spPr>
          <a:xfrm>
            <a:off x="8080743" y="6212403"/>
            <a:ext cx="3163187" cy="365125"/>
          </a:xfrm>
          <a:prstGeom prst="rect">
            <a:avLst/>
          </a:prstGeom>
        </p:spPr>
        <p:txBody>
          <a:bodyPr vert="horz" lIns="91440" tIns="45720" rIns="91440" bIns="45720" rtlCol="0" anchor="ctr">
            <a:noAutofit/>
          </a:bodyPr>
          <a:lstStyle>
            <a:lvl1pPr algn="r">
              <a:defRPr sz="1200">
                <a:solidFill>
                  <a:srgbClr val="B3B3B3"/>
                </a:solidFill>
              </a:defRPr>
            </a:lvl1pPr>
          </a:lstStyle>
          <a:p>
            <a:endParaRPr lang="en-US" dirty="0"/>
          </a:p>
        </p:txBody>
      </p:sp>
      <p:sp>
        <p:nvSpPr>
          <p:cNvPr id="6" name="Slide Number Placeholder 5"/>
          <p:cNvSpPr>
            <a:spLocks noGrp="1"/>
          </p:cNvSpPr>
          <p:nvPr>
            <p:ph type="sldNum" sz="quarter" idx="4"/>
          </p:nvPr>
        </p:nvSpPr>
        <p:spPr>
          <a:xfrm>
            <a:off x="11405191" y="6212403"/>
            <a:ext cx="430619" cy="365125"/>
          </a:xfrm>
          <a:prstGeom prst="rect">
            <a:avLst/>
          </a:prstGeom>
        </p:spPr>
        <p:txBody>
          <a:bodyPr vert="horz" lIns="91440" tIns="45720" rIns="91440" bIns="45720" rtlCol="0" anchor="ctr">
            <a:noAutofit/>
          </a:bodyPr>
          <a:lstStyle>
            <a:lvl1pPr algn="r">
              <a:defRPr sz="1200">
                <a:solidFill>
                  <a:srgbClr val="B3B3B3"/>
                </a:solidFill>
              </a:defRPr>
            </a:lvl1pPr>
          </a:lstStyle>
          <a:p>
            <a:fld id="{2664C292-C6B9-47C4-B12E-51016A90E5C9}" type="slidenum">
              <a:rPr lang="en-US" smtClean="0"/>
              <a:pPr/>
              <a:t>‹#›</a:t>
            </a:fld>
            <a:endParaRPr lang="en-US" dirty="0"/>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2000" y="6142687"/>
            <a:ext cx="1233465" cy="338451"/>
          </a:xfrm>
          <a:prstGeom prst="rect">
            <a:avLst/>
          </a:prstGeom>
        </p:spPr>
      </p:pic>
    </p:spTree>
    <p:extLst>
      <p:ext uri="{BB962C8B-B14F-4D97-AF65-F5344CB8AC3E}">
        <p14:creationId xmlns:p14="http://schemas.microsoft.com/office/powerpoint/2010/main" val="1122839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0" r:id="rId3"/>
    <p:sldLayoutId id="2147483652" r:id="rId4"/>
    <p:sldLayoutId id="2147483653" r:id="rId5"/>
    <p:sldLayoutId id="2147483659" r:id="rId6"/>
    <p:sldLayoutId id="2147483654" r:id="rId7"/>
    <p:sldLayoutId id="2147483655" r:id="rId8"/>
    <p:sldLayoutId id="2147483651" r:id="rId9"/>
    <p:sldLayoutId id="2147483661" r:id="rId10"/>
    <p:sldLayoutId id="2147483662" r:id="rId11"/>
    <p:sldLayoutId id="2147483663" r:id="rId12"/>
    <p:sldLayoutId id="2147483664" r:id="rId13"/>
    <p:sldLayoutId id="2147483665" r:id="rId14"/>
    <p:sldLayoutId id="2147483666" r:id="rId15"/>
    <p:sldLayoutId id="214748366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accent4"/>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2pPr>
      <a:lvl3pPr marL="155575" indent="-155575" algn="l" defTabSz="914400" rtl="0" eaLnBrk="1" latinLnBrk="0" hangingPunct="1">
        <a:lnSpc>
          <a:spcPct val="90000"/>
        </a:lnSpc>
        <a:spcBef>
          <a:spcPts val="500"/>
        </a:spcBef>
        <a:buFont typeface="Arial" panose="020B0604020202020204" pitchFamily="34" charset="0"/>
        <a:buChar char="•"/>
        <a:defRPr sz="2200" kern="1200">
          <a:solidFill>
            <a:schemeClr val="accent3"/>
          </a:solidFill>
          <a:latin typeface="+mn-lt"/>
          <a:ea typeface="+mn-ea"/>
          <a:cs typeface="+mn-cs"/>
        </a:defRPr>
      </a:lvl3pPr>
      <a:lvl4pPr marL="666750" indent="-3683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866775" indent="-1651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4" userDrawn="1">
          <p15:clr>
            <a:srgbClr val="F26B43"/>
          </p15:clr>
        </p15:guide>
        <p15:guide id="2" pos="3840" userDrawn="1">
          <p15:clr>
            <a:srgbClr val="F26B43"/>
          </p15:clr>
        </p15:guide>
        <p15:guide id="3" pos="480" userDrawn="1">
          <p15:clr>
            <a:srgbClr val="F26B43"/>
          </p15:clr>
        </p15:guide>
        <p15:guide id="4" pos="73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psfoa.org/meetinghandouts.html"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pacificalawgroup.com/wp-content/uploads/2021/05/Washington-Legislative-Updates-2021-5-11-21.pd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lawfilesext.leg.wa.gov/biennium/2021-22/Pdf/Bills/Session%20Laws/House/1189-S.SL.pdf#page=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pacificalawgroup.com/wp-content/uploads/2021/05/Social-and-Municipal-Bonds-ESG-Disclosure-5-24-21.pdf"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pacificalawgroup.com/wp-content/uploads/2021/05/Social-Justice-Muni-Bonds-Activist-Investing-4815-1135-9948-v.1.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Stacey.Lewis@pacificalawgroup.com" TargetMode="External"/><Relationship Id="rId2" Type="http://schemas.openxmlformats.org/officeDocument/2006/relationships/hyperlink" Target="mailto:Deanna.Gregory@pacificalawgroup.com" TargetMode="Externa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hyperlink" Target="http://www.pacificalawgroup.com/" TargetMode="External"/><Relationship Id="rId4" Type="http://schemas.openxmlformats.org/officeDocument/2006/relationships/hyperlink" Target="mailto:Alison.Benge@pacificalawgroup.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9655" y="3186400"/>
            <a:ext cx="10955338" cy="1722483"/>
          </a:xfrm>
        </p:spPr>
        <p:txBody>
          <a:bodyPr/>
          <a:lstStyle/>
          <a:p>
            <a:r>
              <a:rPr lang="en-US" sz="3600" dirty="0"/>
              <a:t>Puget Sound Finance Officers Association</a:t>
            </a:r>
            <a:br>
              <a:rPr lang="en-US" sz="3600" dirty="0"/>
            </a:br>
            <a:r>
              <a:rPr lang="en-US" sz="3600" dirty="0"/>
              <a:t>Municipal Finance Primer</a:t>
            </a:r>
            <a:endParaRPr lang="en-US" sz="2400" i="1" dirty="0"/>
          </a:p>
        </p:txBody>
      </p:sp>
      <p:sp>
        <p:nvSpPr>
          <p:cNvPr id="5" name="Text Placeholder 4"/>
          <p:cNvSpPr>
            <a:spLocks noGrp="1"/>
          </p:cNvSpPr>
          <p:nvPr>
            <p:ph type="body" sz="quarter" idx="13"/>
          </p:nvPr>
        </p:nvSpPr>
        <p:spPr>
          <a:xfrm>
            <a:off x="762000" y="5486400"/>
            <a:ext cx="4909226" cy="866273"/>
          </a:xfrm>
        </p:spPr>
        <p:txBody>
          <a:bodyPr/>
          <a:lstStyle/>
          <a:p>
            <a:pPr marL="342900" indent="-342900">
              <a:lnSpc>
                <a:spcPct val="100000"/>
              </a:lnSpc>
              <a:defRPr/>
            </a:pPr>
            <a:r>
              <a:rPr lang="en-US" sz="1400" dirty="0">
                <a:solidFill>
                  <a:prstClr val="white"/>
                </a:solidFill>
              </a:rPr>
              <a:t>Deanna Gregory and Toby Tobler</a:t>
            </a:r>
          </a:p>
          <a:p>
            <a:pPr marL="342900" indent="-342900">
              <a:lnSpc>
                <a:spcPct val="100000"/>
              </a:lnSpc>
              <a:defRPr/>
            </a:pPr>
            <a:r>
              <a:rPr lang="en-US" sz="1400" dirty="0">
                <a:solidFill>
                  <a:prstClr val="white"/>
                </a:solidFill>
              </a:rPr>
              <a:t>Pacifica Law Group LLP</a:t>
            </a:r>
          </a:p>
          <a:p>
            <a:pPr marL="342900" indent="-342900">
              <a:lnSpc>
                <a:spcPct val="100000"/>
              </a:lnSpc>
              <a:defRPr/>
            </a:pPr>
            <a:endParaRPr lang="en-US" sz="1400" dirty="0">
              <a:solidFill>
                <a:prstClr val="white"/>
              </a:solidFill>
            </a:endParaRPr>
          </a:p>
          <a:p>
            <a:pPr marL="342900" indent="-342900">
              <a:spcBef>
                <a:spcPct val="20000"/>
              </a:spcBef>
              <a:spcAft>
                <a:spcPts val="400"/>
              </a:spcAft>
              <a:defRPr/>
            </a:pPr>
            <a:r>
              <a:rPr lang="en-US" sz="1400" dirty="0">
                <a:solidFill>
                  <a:prstClr val="white"/>
                </a:solidFill>
              </a:rPr>
              <a:t>August  11, 2021</a:t>
            </a:r>
          </a:p>
          <a:p>
            <a:endParaRPr lang="en-US" dirty="0"/>
          </a:p>
        </p:txBody>
      </p:sp>
    </p:spTree>
    <p:extLst>
      <p:ext uri="{BB962C8B-B14F-4D97-AF65-F5344CB8AC3E}">
        <p14:creationId xmlns:p14="http://schemas.microsoft.com/office/powerpoint/2010/main" val="31386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Revenue Obligations: Key Features</a:t>
            </a:r>
          </a:p>
        </p:txBody>
      </p:sp>
      <p:sp>
        <p:nvSpPr>
          <p:cNvPr id="4" name="Slide Number Placeholder 3"/>
          <p:cNvSpPr>
            <a:spLocks noGrp="1"/>
          </p:cNvSpPr>
          <p:nvPr>
            <p:ph type="sldNum" sz="quarter" idx="12"/>
          </p:nvPr>
        </p:nvSpPr>
        <p:spPr/>
        <p:txBody>
          <a:bodyPr/>
          <a:lstStyle/>
          <a:p>
            <a:fld id="{13E832A9-06FC-46C7-8616-F00A64A610D6}" type="slidenum">
              <a:rPr lang="en-US" smtClean="0"/>
              <a:t>10</a:t>
            </a:fld>
            <a:endParaRPr lang="en-US" dirty="0"/>
          </a:p>
        </p:txBody>
      </p:sp>
      <p:sp>
        <p:nvSpPr>
          <p:cNvPr id="3" name="Content Placeholder 2"/>
          <p:cNvSpPr>
            <a:spLocks noGrp="1"/>
          </p:cNvSpPr>
          <p:nvPr>
            <p:ph idx="1"/>
          </p:nvPr>
        </p:nvSpPr>
        <p:spPr>
          <a:xfrm>
            <a:off x="762000" y="1057276"/>
            <a:ext cx="10955338" cy="4656009"/>
          </a:xfrm>
        </p:spPr>
        <p:txBody>
          <a:bodyPr/>
          <a:lstStyle/>
          <a:p>
            <a:pPr lvl="0">
              <a:lnSpc>
                <a:spcPct val="100000"/>
              </a:lnSpc>
              <a:spcBef>
                <a:spcPts val="600"/>
              </a:spcBef>
            </a:pPr>
            <a:r>
              <a:rPr lang="en-US" sz="1600" dirty="0"/>
              <a:t>Enterprise fund obligations</a:t>
            </a:r>
          </a:p>
          <a:p>
            <a:pPr marL="565150" lvl="2" indent="-285750">
              <a:lnSpc>
                <a:spcPct val="100000"/>
              </a:lnSpc>
              <a:spcBef>
                <a:spcPts val="600"/>
              </a:spcBef>
            </a:pPr>
            <a:r>
              <a:rPr lang="en-US" sz="1600" dirty="0">
                <a:solidFill>
                  <a:schemeClr val="tx2"/>
                </a:solidFill>
              </a:rPr>
              <a:t>Water</a:t>
            </a:r>
          </a:p>
          <a:p>
            <a:pPr marL="565150" lvl="2" indent="-285750">
              <a:lnSpc>
                <a:spcPct val="100000"/>
              </a:lnSpc>
              <a:spcBef>
                <a:spcPts val="600"/>
              </a:spcBef>
            </a:pPr>
            <a:r>
              <a:rPr lang="en-US" sz="1600" dirty="0">
                <a:solidFill>
                  <a:schemeClr val="tx2"/>
                </a:solidFill>
              </a:rPr>
              <a:t>Sewer/wastewater</a:t>
            </a:r>
          </a:p>
          <a:p>
            <a:pPr marL="565150" lvl="2" indent="-285750">
              <a:lnSpc>
                <a:spcPct val="100000"/>
              </a:lnSpc>
              <a:spcBef>
                <a:spcPts val="600"/>
              </a:spcBef>
            </a:pPr>
            <a:r>
              <a:rPr lang="en-US" sz="1600" dirty="0">
                <a:solidFill>
                  <a:schemeClr val="tx2"/>
                </a:solidFill>
              </a:rPr>
              <a:t>Stormwater</a:t>
            </a:r>
          </a:p>
          <a:p>
            <a:pPr marL="565150" lvl="2" indent="-285750">
              <a:lnSpc>
                <a:spcPct val="100000"/>
              </a:lnSpc>
              <a:spcBef>
                <a:spcPts val="600"/>
              </a:spcBef>
            </a:pPr>
            <a:r>
              <a:rPr lang="en-US" sz="1600" dirty="0">
                <a:solidFill>
                  <a:schemeClr val="tx2"/>
                </a:solidFill>
              </a:rPr>
              <a:t>Electric </a:t>
            </a:r>
          </a:p>
          <a:p>
            <a:pPr marL="565150" lvl="2" indent="-285750">
              <a:lnSpc>
                <a:spcPct val="100000"/>
              </a:lnSpc>
              <a:spcBef>
                <a:spcPts val="600"/>
              </a:spcBef>
            </a:pPr>
            <a:r>
              <a:rPr lang="en-US" sz="1600" dirty="0">
                <a:solidFill>
                  <a:schemeClr val="tx2"/>
                </a:solidFill>
              </a:rPr>
              <a:t>Other revenue-producing assets</a:t>
            </a:r>
          </a:p>
          <a:p>
            <a:pPr lvl="0">
              <a:lnSpc>
                <a:spcPct val="100000"/>
              </a:lnSpc>
              <a:spcBef>
                <a:spcPts val="600"/>
              </a:spcBef>
            </a:pPr>
            <a:r>
              <a:rPr lang="en-US" sz="1600" b="0" dirty="0"/>
              <a:t>Can combine utilities for borrowing purposes</a:t>
            </a:r>
          </a:p>
          <a:p>
            <a:pPr lvl="0">
              <a:lnSpc>
                <a:spcPct val="100000"/>
              </a:lnSpc>
              <a:spcBef>
                <a:spcPts val="600"/>
              </a:spcBef>
            </a:pPr>
            <a:r>
              <a:rPr lang="en-US" sz="1600" b="0" dirty="0"/>
              <a:t>Pledge of net income of the enterprise</a:t>
            </a:r>
          </a:p>
          <a:p>
            <a:pPr lvl="0">
              <a:lnSpc>
                <a:spcPct val="100000"/>
              </a:lnSpc>
              <a:spcBef>
                <a:spcPts val="600"/>
              </a:spcBef>
            </a:pPr>
            <a:r>
              <a:rPr lang="en-US" sz="1600" b="0" dirty="0"/>
              <a:t>Bond owners have a statutory lien on net revenues</a:t>
            </a:r>
          </a:p>
          <a:p>
            <a:pPr lvl="0">
              <a:lnSpc>
                <a:spcPct val="100000"/>
              </a:lnSpc>
              <a:spcBef>
                <a:spcPts val="600"/>
              </a:spcBef>
            </a:pPr>
            <a:r>
              <a:rPr lang="en-US" sz="1600" b="0" dirty="0"/>
              <a:t>Parity lien protected through:</a:t>
            </a:r>
          </a:p>
          <a:p>
            <a:pPr marL="565150" lvl="2" indent="-285750">
              <a:lnSpc>
                <a:spcPct val="100000"/>
              </a:lnSpc>
              <a:spcBef>
                <a:spcPts val="600"/>
              </a:spcBef>
            </a:pPr>
            <a:r>
              <a:rPr lang="en-US" sz="1600" dirty="0">
                <a:solidFill>
                  <a:schemeClr val="tx2"/>
                </a:solidFill>
              </a:rPr>
              <a:t>Rate covenant (1.2x or 1.25x or…)</a:t>
            </a:r>
          </a:p>
          <a:p>
            <a:pPr marL="565150" lvl="2" indent="-285750">
              <a:lnSpc>
                <a:spcPct val="100000"/>
              </a:lnSpc>
              <a:spcBef>
                <a:spcPts val="600"/>
              </a:spcBef>
            </a:pPr>
            <a:r>
              <a:rPr lang="en-US" sz="1600" dirty="0">
                <a:solidFill>
                  <a:schemeClr val="tx2"/>
                </a:solidFill>
              </a:rPr>
              <a:t>Reserve fund requirement (if any)</a:t>
            </a:r>
          </a:p>
          <a:p>
            <a:pPr marL="565150" lvl="2" indent="-285750">
              <a:lnSpc>
                <a:spcPct val="100000"/>
              </a:lnSpc>
              <a:spcBef>
                <a:spcPts val="600"/>
              </a:spcBef>
            </a:pPr>
            <a:r>
              <a:rPr lang="en-US" sz="1600" dirty="0">
                <a:solidFill>
                  <a:schemeClr val="tx2"/>
                </a:solidFill>
              </a:rPr>
              <a:t>Additional bonds test</a:t>
            </a:r>
          </a:p>
          <a:p>
            <a:pPr marL="565150" lvl="2" indent="-285750">
              <a:lnSpc>
                <a:spcPct val="100000"/>
              </a:lnSpc>
              <a:spcBef>
                <a:spcPts val="600"/>
              </a:spcBef>
            </a:pPr>
            <a:r>
              <a:rPr lang="en-US" sz="1600" dirty="0">
                <a:solidFill>
                  <a:schemeClr val="tx2"/>
                </a:solidFill>
              </a:rPr>
              <a:t>Other covenants</a:t>
            </a:r>
          </a:p>
          <a:p>
            <a:endParaRPr lang="en-US" dirty="0"/>
          </a:p>
        </p:txBody>
      </p:sp>
      <p:sp>
        <p:nvSpPr>
          <p:cNvPr id="5" name="TextBox 4"/>
          <p:cNvSpPr txBox="1"/>
          <p:nvPr/>
        </p:nvSpPr>
        <p:spPr>
          <a:xfrm>
            <a:off x="7315200" y="5713285"/>
            <a:ext cx="2954421" cy="320431"/>
          </a:xfrm>
          <a:prstGeom prst="rect">
            <a:avLst/>
          </a:prstGeom>
          <a:noFill/>
        </p:spPr>
        <p:txBody>
          <a:bodyPr wrap="none" lIns="0" tIns="0" rIns="0" bIns="0" rtlCol="0">
            <a:noAutofit/>
          </a:bodyPr>
          <a:lstStyle/>
          <a:p>
            <a:r>
              <a:rPr lang="en-US" sz="2200" i="1" dirty="0" err="1">
                <a:solidFill>
                  <a:schemeClr val="tx2"/>
                </a:solidFill>
              </a:rPr>
              <a:t>CPE</a:t>
            </a:r>
            <a:r>
              <a:rPr lang="en-US" sz="2200" i="1" dirty="0">
                <a:solidFill>
                  <a:schemeClr val="tx2"/>
                </a:solidFill>
              </a:rPr>
              <a:t> Code # 2</a:t>
            </a:r>
          </a:p>
        </p:txBody>
      </p:sp>
    </p:spTree>
    <p:extLst>
      <p:ext uri="{BB962C8B-B14F-4D97-AF65-F5344CB8AC3E}">
        <p14:creationId xmlns:p14="http://schemas.microsoft.com/office/powerpoint/2010/main" val="236349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Other Legal Considerations:</a:t>
            </a:r>
            <a:br>
              <a:rPr lang="en-US" sz="3200" dirty="0"/>
            </a:br>
            <a:r>
              <a:rPr lang="en-US" sz="3200" dirty="0"/>
              <a:t>Federal Tax Requirements – Overview </a:t>
            </a:r>
          </a:p>
        </p:txBody>
      </p:sp>
      <p:sp>
        <p:nvSpPr>
          <p:cNvPr id="5" name="Content Placeholder 4"/>
          <p:cNvSpPr>
            <a:spLocks noGrp="1"/>
          </p:cNvSpPr>
          <p:nvPr>
            <p:ph idx="1"/>
          </p:nvPr>
        </p:nvSpPr>
        <p:spPr/>
        <p:txBody>
          <a:bodyPr>
            <a:normAutofit/>
          </a:bodyPr>
          <a:lstStyle/>
          <a:p>
            <a:r>
              <a:rPr lang="en-US" sz="1600" dirty="0"/>
              <a:t>Internal Revenue Code and regulations govern:</a:t>
            </a:r>
          </a:p>
          <a:p>
            <a:pPr marL="498475" lvl="2" indent="-342900"/>
            <a:r>
              <a:rPr lang="en-US" sz="1600" dirty="0">
                <a:solidFill>
                  <a:schemeClr val="tx2"/>
                </a:solidFill>
              </a:rPr>
              <a:t>How Tax-Exempt Bond Proceeds Can be Spent</a:t>
            </a:r>
          </a:p>
          <a:p>
            <a:pPr marL="498475" lvl="2" indent="-342900"/>
            <a:r>
              <a:rPr lang="en-US" sz="1600" dirty="0">
                <a:solidFill>
                  <a:schemeClr val="tx2"/>
                </a:solidFill>
              </a:rPr>
              <a:t>Use of Financed Assets</a:t>
            </a:r>
          </a:p>
          <a:p>
            <a:pPr marL="498475" lvl="2" indent="-342900"/>
            <a:r>
              <a:rPr lang="en-US" sz="1600" dirty="0">
                <a:solidFill>
                  <a:schemeClr val="tx2"/>
                </a:solidFill>
              </a:rPr>
              <a:t>The Investment and Arbitrage of Bond Proceeds</a:t>
            </a:r>
          </a:p>
          <a:p>
            <a:r>
              <a:rPr lang="en-US" sz="1600" b="0" dirty="0"/>
              <a:t>Set expectations at closing:</a:t>
            </a:r>
          </a:p>
          <a:p>
            <a:pPr marL="498475" lvl="2" indent="-342900"/>
            <a:r>
              <a:rPr lang="en-US" sz="1600" dirty="0">
                <a:solidFill>
                  <a:schemeClr val="tx2"/>
                </a:solidFill>
              </a:rPr>
              <a:t>Tax Certificate </a:t>
            </a:r>
          </a:p>
          <a:p>
            <a:pPr marL="498475" lvl="2" indent="-342900"/>
            <a:r>
              <a:rPr lang="en-US" sz="1600" dirty="0">
                <a:solidFill>
                  <a:schemeClr val="tx2"/>
                </a:solidFill>
              </a:rPr>
              <a:t>Form 8038-G </a:t>
            </a:r>
          </a:p>
          <a:p>
            <a:pPr marL="342900" lvl="1" indent="-342900"/>
            <a:r>
              <a:rPr lang="en-US" sz="1600" dirty="0"/>
              <a:t>Monitor for changes:</a:t>
            </a:r>
          </a:p>
          <a:p>
            <a:pPr marL="498475" lvl="2" indent="-342900"/>
            <a:r>
              <a:rPr lang="en-US" sz="1600" dirty="0">
                <a:solidFill>
                  <a:schemeClr val="tx2"/>
                </a:solidFill>
              </a:rPr>
              <a:t>Post-Issuance Compliance Policy</a:t>
            </a:r>
          </a:p>
          <a:p>
            <a:pPr marL="498475" lvl="2" indent="-342900"/>
            <a:r>
              <a:rPr lang="en-US" sz="1600" dirty="0">
                <a:solidFill>
                  <a:schemeClr val="tx2"/>
                </a:solidFill>
              </a:rPr>
              <a:t>Records retention</a:t>
            </a:r>
          </a:p>
          <a:p>
            <a:pPr marL="498475" lvl="2" indent="-342900"/>
            <a:r>
              <a:rPr lang="en-US" sz="1600" dirty="0">
                <a:solidFill>
                  <a:schemeClr val="tx2"/>
                </a:solidFill>
              </a:rPr>
              <a:t>Tracking private and other use</a:t>
            </a:r>
          </a:p>
          <a:p>
            <a:pPr marL="342900" lvl="1" indent="-342900"/>
            <a:endParaRPr lang="en-US" dirty="0"/>
          </a:p>
          <a:p>
            <a:endParaRPr lang="en-US" dirty="0"/>
          </a:p>
        </p:txBody>
      </p:sp>
      <p:sp>
        <p:nvSpPr>
          <p:cNvPr id="2" name="Slide Number Placeholder 1"/>
          <p:cNvSpPr>
            <a:spLocks noGrp="1"/>
          </p:cNvSpPr>
          <p:nvPr>
            <p:ph type="sldNum" sz="quarter" idx="12"/>
          </p:nvPr>
        </p:nvSpPr>
        <p:spPr/>
        <p:txBody>
          <a:bodyPr/>
          <a:lstStyle/>
          <a:p>
            <a:fld id="{13E832A9-06FC-46C7-8616-F00A64A610D6}" type="slidenum">
              <a:rPr lang="en-US" smtClean="0"/>
              <a:t>11</a:t>
            </a:fld>
            <a:endParaRPr lang="en-US" dirty="0"/>
          </a:p>
        </p:txBody>
      </p:sp>
      <p:pic>
        <p:nvPicPr>
          <p:cNvPr id="3" name="Picture 2"/>
          <p:cNvPicPr>
            <a:picLocks noChangeAspect="1"/>
          </p:cNvPicPr>
          <p:nvPr/>
        </p:nvPicPr>
        <p:blipFill>
          <a:blip r:embed="rId2"/>
          <a:stretch>
            <a:fillRect/>
          </a:stretch>
        </p:blipFill>
        <p:spPr>
          <a:xfrm>
            <a:off x="6700284" y="3721062"/>
            <a:ext cx="4293781" cy="1683357"/>
          </a:xfrm>
          <a:prstGeom prst="rect">
            <a:avLst/>
          </a:prstGeom>
        </p:spPr>
      </p:pic>
    </p:spTree>
    <p:extLst>
      <p:ext uri="{BB962C8B-B14F-4D97-AF65-F5344CB8AC3E}">
        <p14:creationId xmlns:p14="http://schemas.microsoft.com/office/powerpoint/2010/main" val="194653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Other Legal Considerations:</a:t>
            </a:r>
            <a:br>
              <a:rPr lang="en-US" sz="3200" dirty="0"/>
            </a:br>
            <a:r>
              <a:rPr lang="en-US" sz="3200" dirty="0"/>
              <a:t>Federal Tax Requirements – Overview </a:t>
            </a:r>
          </a:p>
        </p:txBody>
      </p:sp>
      <p:sp>
        <p:nvSpPr>
          <p:cNvPr id="5" name="Content Placeholder 4"/>
          <p:cNvSpPr>
            <a:spLocks noGrp="1"/>
          </p:cNvSpPr>
          <p:nvPr>
            <p:ph idx="1"/>
          </p:nvPr>
        </p:nvSpPr>
        <p:spPr/>
        <p:txBody>
          <a:bodyPr>
            <a:normAutofit/>
          </a:bodyPr>
          <a:lstStyle/>
          <a:p>
            <a:pPr>
              <a:spcBef>
                <a:spcPts val="600"/>
              </a:spcBef>
            </a:pPr>
            <a:r>
              <a:rPr lang="en-US" sz="1600" dirty="0"/>
              <a:t>Bonds can be issued on a tax-exempt basis</a:t>
            </a:r>
          </a:p>
          <a:p>
            <a:pPr>
              <a:spcBef>
                <a:spcPts val="600"/>
              </a:spcBef>
            </a:pPr>
            <a:r>
              <a:rPr lang="en-US" sz="1600" b="0" dirty="0"/>
              <a:t>Requirements applicable to use of facilities, and investment of proceeds</a:t>
            </a:r>
          </a:p>
          <a:p>
            <a:pPr>
              <a:spcBef>
                <a:spcPts val="600"/>
              </a:spcBef>
            </a:pPr>
            <a:r>
              <a:rPr lang="en-US" sz="1600" b="0" dirty="0"/>
              <a:t>Governmental tax-exempt financing</a:t>
            </a:r>
          </a:p>
          <a:p>
            <a:pPr lvl="1">
              <a:spcBef>
                <a:spcPts val="600"/>
              </a:spcBef>
            </a:pPr>
            <a:r>
              <a:rPr lang="en-US" sz="1600" dirty="0"/>
              <a:t>Private use limited over life of bond issue</a:t>
            </a:r>
          </a:p>
          <a:p>
            <a:pPr marL="747713" lvl="2" indent="-282575">
              <a:spcBef>
                <a:spcPts val="600"/>
              </a:spcBef>
            </a:pPr>
            <a:r>
              <a:rPr lang="en-US" sz="1600" dirty="0">
                <a:solidFill>
                  <a:schemeClr val="tx2"/>
                </a:solidFill>
              </a:rPr>
              <a:t>No more than 10% “Private Business Use”</a:t>
            </a:r>
          </a:p>
          <a:p>
            <a:pPr marL="747713" lvl="2" indent="-282575">
              <a:spcBef>
                <a:spcPts val="600"/>
              </a:spcBef>
            </a:pPr>
            <a:r>
              <a:rPr lang="en-US" sz="1600" dirty="0">
                <a:solidFill>
                  <a:schemeClr val="tx2"/>
                </a:solidFill>
              </a:rPr>
              <a:t>“Private Business Use” means use (directly or indirectly) of a financed facility in a trade or business carried on by any person</a:t>
            </a:r>
          </a:p>
          <a:p>
            <a:pPr>
              <a:spcBef>
                <a:spcPts val="600"/>
              </a:spcBef>
            </a:pPr>
            <a:r>
              <a:rPr lang="en-US" sz="1600" b="0" dirty="0"/>
              <a:t>Reasonable expectation to spend proceeds within 3 years of date of issuance</a:t>
            </a:r>
          </a:p>
          <a:p>
            <a:pPr>
              <a:spcBef>
                <a:spcPts val="600"/>
              </a:spcBef>
            </a:pPr>
            <a:r>
              <a:rPr lang="en-US" sz="1600" b="0" dirty="0"/>
              <a:t>Limitations on reimbursement for prior expenditures</a:t>
            </a:r>
          </a:p>
          <a:p>
            <a:pPr>
              <a:spcBef>
                <a:spcPts val="600"/>
              </a:spcBef>
            </a:pPr>
            <a:r>
              <a:rPr lang="en-US" sz="1600" b="0" dirty="0"/>
              <a:t>Reporting, documentation requirements different than state law public document retention laws</a:t>
            </a:r>
          </a:p>
          <a:p>
            <a:pPr>
              <a:spcBef>
                <a:spcPts val="600"/>
              </a:spcBef>
            </a:pPr>
            <a:r>
              <a:rPr lang="en-US" sz="1600" b="0" dirty="0"/>
              <a:t>Post issuance compliance obligations</a:t>
            </a:r>
          </a:p>
          <a:p>
            <a:pPr marL="342900" lvl="1" indent="-342900"/>
            <a:endParaRPr lang="en-US" dirty="0"/>
          </a:p>
          <a:p>
            <a:endParaRPr lang="en-US" dirty="0"/>
          </a:p>
        </p:txBody>
      </p:sp>
      <p:sp>
        <p:nvSpPr>
          <p:cNvPr id="2" name="Slide Number Placeholder 1"/>
          <p:cNvSpPr>
            <a:spLocks noGrp="1"/>
          </p:cNvSpPr>
          <p:nvPr>
            <p:ph type="sldNum" sz="quarter" idx="12"/>
          </p:nvPr>
        </p:nvSpPr>
        <p:spPr/>
        <p:txBody>
          <a:bodyPr/>
          <a:lstStyle/>
          <a:p>
            <a:fld id="{13E832A9-06FC-46C7-8616-F00A64A610D6}" type="slidenum">
              <a:rPr lang="en-US" smtClean="0"/>
              <a:t>12</a:t>
            </a:fld>
            <a:endParaRPr lang="en-US" dirty="0"/>
          </a:p>
        </p:txBody>
      </p:sp>
    </p:spTree>
    <p:extLst>
      <p:ext uri="{BB962C8B-B14F-4D97-AF65-F5344CB8AC3E}">
        <p14:creationId xmlns:p14="http://schemas.microsoft.com/office/powerpoint/2010/main" val="277356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prstGeom prst="rect">
            <a:avLst/>
          </a:prstGeom>
        </p:spPr>
        <p:txBody>
          <a:bodyPr/>
          <a:lstStyle/>
          <a:p>
            <a:r>
              <a:rPr lang="en-US" sz="3200" dirty="0">
                <a:ea typeface="ＭＳ Ｐゴシック" pitchFamily="34" charset="-128"/>
              </a:rPr>
              <a:t>Practice Tips</a:t>
            </a:r>
          </a:p>
        </p:txBody>
      </p:sp>
      <p:sp>
        <p:nvSpPr>
          <p:cNvPr id="27651" name="Content Placeholder 2"/>
          <p:cNvSpPr>
            <a:spLocks noGrp="1"/>
          </p:cNvSpPr>
          <p:nvPr>
            <p:ph idx="1"/>
          </p:nvPr>
        </p:nvSpPr>
        <p:spPr>
          <a:xfrm>
            <a:off x="762000" y="1413164"/>
            <a:ext cx="10944606" cy="4319440"/>
          </a:xfrm>
        </p:spPr>
        <p:txBody>
          <a:bodyPr>
            <a:normAutofit/>
          </a:bodyPr>
          <a:lstStyle/>
          <a:p>
            <a:pPr marL="0" indent="0">
              <a:buNone/>
            </a:pPr>
            <a:r>
              <a:rPr lang="en-US" sz="1600" dirty="0">
                <a:ea typeface="ＭＳ Ｐゴシック" pitchFamily="34" charset="-128"/>
              </a:rPr>
              <a:t>Prior to issuance:</a:t>
            </a:r>
          </a:p>
          <a:p>
            <a:pPr marL="914400" lvl="2" indent="-349250"/>
            <a:r>
              <a:rPr lang="en-US" sz="1600" b="0" dirty="0">
                <a:solidFill>
                  <a:schemeClr val="tx2"/>
                </a:solidFill>
                <a:ea typeface="ＭＳ Ｐゴシック" pitchFamily="34" charset="-128"/>
              </a:rPr>
              <a:t> Review potential projects</a:t>
            </a:r>
          </a:p>
          <a:p>
            <a:pPr marL="1662113" lvl="3" indent="-349250"/>
            <a:r>
              <a:rPr lang="en-US" sz="1600" b="0" dirty="0">
                <a:solidFill>
                  <a:schemeClr val="tx2"/>
                </a:solidFill>
                <a:ea typeface="ＭＳ Ｐゴシック" pitchFamily="34" charset="-128"/>
              </a:rPr>
              <a:t>Existing and planned contracts for private use</a:t>
            </a:r>
          </a:p>
          <a:p>
            <a:pPr marL="1662113" lvl="3" indent="-349250"/>
            <a:r>
              <a:rPr lang="en-US" sz="1600" b="0" dirty="0">
                <a:solidFill>
                  <a:schemeClr val="tx2"/>
                </a:solidFill>
                <a:ea typeface="ＭＳ Ｐゴシック" pitchFamily="34" charset="-128"/>
              </a:rPr>
              <a:t>Avoid bond-financing projects that are primarily for the benefit of a private user</a:t>
            </a:r>
          </a:p>
          <a:p>
            <a:pPr marL="914400" lvl="2" indent="-349250"/>
            <a:r>
              <a:rPr lang="en-US" sz="1600" b="0" dirty="0">
                <a:solidFill>
                  <a:schemeClr val="tx2"/>
                </a:solidFill>
                <a:ea typeface="ＭＳ Ｐゴシック" pitchFamily="34" charset="-128"/>
              </a:rPr>
              <a:t> Plan for sources and uses </a:t>
            </a:r>
          </a:p>
          <a:p>
            <a:pPr marL="298450" lvl="3" indent="0">
              <a:buNone/>
            </a:pPr>
            <a:endParaRPr lang="en-US" sz="1900" b="0" dirty="0">
              <a:solidFill>
                <a:schemeClr val="tx2"/>
              </a:solidFill>
              <a:ea typeface="ＭＳ Ｐゴシック" pitchFamily="34" charset="-128"/>
            </a:endParaRPr>
          </a:p>
          <a:p>
            <a:pPr marL="0" indent="0">
              <a:buNone/>
            </a:pPr>
            <a:r>
              <a:rPr lang="en-US" dirty="0">
                <a:ea typeface="ＭＳ Ｐゴシック" pitchFamily="34" charset="-128"/>
              </a:rPr>
              <a:t>	</a:t>
            </a:r>
          </a:p>
        </p:txBody>
      </p:sp>
      <p:sp>
        <p:nvSpPr>
          <p:cNvPr id="2" name="Slide Number Placeholder 1"/>
          <p:cNvSpPr>
            <a:spLocks noGrp="1"/>
          </p:cNvSpPr>
          <p:nvPr>
            <p:ph type="sldNum" sz="quarter" idx="12"/>
          </p:nvPr>
        </p:nvSpPr>
        <p:spPr/>
        <p:txBody>
          <a:bodyPr/>
          <a:lstStyle/>
          <a:p>
            <a:fld id="{13E832A9-06FC-46C7-8616-F00A64A610D6}" type="slidenum">
              <a:rPr lang="en-US" smtClean="0"/>
              <a:t>13</a:t>
            </a:fld>
            <a:endParaRPr lang="en-US" dirty="0"/>
          </a:p>
        </p:txBody>
      </p:sp>
    </p:spTree>
    <p:extLst>
      <p:ext uri="{BB962C8B-B14F-4D97-AF65-F5344CB8AC3E}">
        <p14:creationId xmlns:p14="http://schemas.microsoft.com/office/powerpoint/2010/main" val="3296314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Additional Legal Requirements: </a:t>
            </a:r>
            <a:br>
              <a:rPr lang="en-US" sz="3200" dirty="0"/>
            </a:br>
            <a:r>
              <a:rPr lang="en-US" sz="3200" dirty="0"/>
              <a:t>Federal Securities Laws</a:t>
            </a:r>
          </a:p>
        </p:txBody>
      </p:sp>
      <p:sp>
        <p:nvSpPr>
          <p:cNvPr id="3" name="Content Placeholder 2"/>
          <p:cNvSpPr>
            <a:spLocks noGrp="1"/>
          </p:cNvSpPr>
          <p:nvPr>
            <p:ph idx="1"/>
          </p:nvPr>
        </p:nvSpPr>
        <p:spPr>
          <a:xfrm>
            <a:off x="762000" y="1479665"/>
            <a:ext cx="10955338" cy="4240708"/>
          </a:xfrm>
        </p:spPr>
        <p:txBody>
          <a:bodyPr/>
          <a:lstStyle/>
          <a:p>
            <a:r>
              <a:rPr lang="en-US" sz="1600" dirty="0"/>
              <a:t>Municipal bonds are exempt from registration</a:t>
            </a:r>
          </a:p>
          <a:p>
            <a:pPr marL="498475" lvl="2" indent="-342900"/>
            <a:r>
              <a:rPr lang="en-US" sz="1600" dirty="0">
                <a:solidFill>
                  <a:schemeClr val="tx2"/>
                </a:solidFill>
                <a:ea typeface="ＭＳ Ｐゴシック" pitchFamily="34" charset="-128"/>
              </a:rPr>
              <a:t>Tower Amendment; Securities Exchange Act of 1934</a:t>
            </a:r>
          </a:p>
          <a:p>
            <a:pPr marL="1009650" lvl="3" indent="-342900"/>
            <a:r>
              <a:rPr lang="en-US" sz="1600" dirty="0">
                <a:solidFill>
                  <a:schemeClr val="tx2"/>
                </a:solidFill>
                <a:ea typeface="ＭＳ Ｐゴシック" pitchFamily="34" charset="-128"/>
              </a:rPr>
              <a:t>Limited SEC/MSRB regulatory or rulemaking authority</a:t>
            </a:r>
            <a:endParaRPr lang="en-US" sz="1600" dirty="0">
              <a:solidFill>
                <a:schemeClr val="tx2"/>
              </a:solidFill>
            </a:endParaRPr>
          </a:p>
          <a:p>
            <a:pPr marL="342900" lvl="1" indent="-342900"/>
            <a:r>
              <a:rPr lang="en-US" sz="1600" b="1" dirty="0">
                <a:solidFill>
                  <a:schemeClr val="tx2"/>
                </a:solidFill>
              </a:rPr>
              <a:t>Subject to antifraud laws</a:t>
            </a:r>
          </a:p>
          <a:p>
            <a:pPr marL="498475" lvl="2" indent="-342900"/>
            <a:r>
              <a:rPr lang="en-US" sz="1600" dirty="0">
                <a:solidFill>
                  <a:schemeClr val="tx2"/>
                </a:solidFill>
              </a:rPr>
              <a:t>Apply when issuers “speak to the market”</a:t>
            </a:r>
          </a:p>
        </p:txBody>
      </p:sp>
      <p:sp>
        <p:nvSpPr>
          <p:cNvPr id="4" name="Slide Number Placeholder 3"/>
          <p:cNvSpPr>
            <a:spLocks noGrp="1"/>
          </p:cNvSpPr>
          <p:nvPr>
            <p:ph type="sldNum" sz="quarter" idx="12"/>
          </p:nvPr>
        </p:nvSpPr>
        <p:spPr/>
        <p:txBody>
          <a:bodyPr/>
          <a:lstStyle/>
          <a:p>
            <a:fld id="{13E832A9-06FC-46C7-8616-F00A64A610D6}" type="slidenum">
              <a:rPr lang="en-US" smtClean="0"/>
              <a:t>14</a:t>
            </a:fld>
            <a:endParaRPr lang="en-US" dirty="0"/>
          </a:p>
        </p:txBody>
      </p:sp>
      <p:pic>
        <p:nvPicPr>
          <p:cNvPr id="5" name="Picture 4"/>
          <p:cNvPicPr>
            <a:picLocks noChangeAspect="1"/>
          </p:cNvPicPr>
          <p:nvPr/>
        </p:nvPicPr>
        <p:blipFill>
          <a:blip r:embed="rId3"/>
          <a:stretch>
            <a:fillRect/>
          </a:stretch>
        </p:blipFill>
        <p:spPr>
          <a:xfrm>
            <a:off x="7438361" y="2740541"/>
            <a:ext cx="2598774" cy="2598774"/>
          </a:xfrm>
          <a:prstGeom prst="rect">
            <a:avLst/>
          </a:prstGeom>
        </p:spPr>
      </p:pic>
    </p:spTree>
    <p:extLst>
      <p:ext uri="{BB962C8B-B14F-4D97-AF65-F5344CB8AC3E}">
        <p14:creationId xmlns:p14="http://schemas.microsoft.com/office/powerpoint/2010/main" val="103202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Federal Securities Laws</a:t>
            </a:r>
          </a:p>
        </p:txBody>
      </p:sp>
      <p:sp>
        <p:nvSpPr>
          <p:cNvPr id="3" name="Content Placeholder 2"/>
          <p:cNvSpPr>
            <a:spLocks noGrp="1"/>
          </p:cNvSpPr>
          <p:nvPr>
            <p:ph idx="1"/>
          </p:nvPr>
        </p:nvSpPr>
        <p:spPr>
          <a:xfrm>
            <a:off x="762000" y="1446415"/>
            <a:ext cx="10955338" cy="4273958"/>
          </a:xfrm>
        </p:spPr>
        <p:txBody>
          <a:bodyPr/>
          <a:lstStyle/>
          <a:p>
            <a:r>
              <a:rPr lang="en-US" sz="1600" dirty="0"/>
              <a:t>Relevant Documents (“Speaking to the Market”)</a:t>
            </a:r>
          </a:p>
          <a:p>
            <a:pPr marL="498475" lvl="2" indent="-342900"/>
            <a:r>
              <a:rPr lang="en-US" sz="1600" dirty="0">
                <a:solidFill>
                  <a:schemeClr val="tx2"/>
                </a:solidFill>
              </a:rPr>
              <a:t>Initial Disclosure</a:t>
            </a:r>
          </a:p>
          <a:p>
            <a:pPr marL="1009650" lvl="3" indent="-342900"/>
            <a:r>
              <a:rPr lang="en-US" sz="1600" dirty="0">
                <a:solidFill>
                  <a:schemeClr val="tx2"/>
                </a:solidFill>
              </a:rPr>
              <a:t>Preliminary Official Statement and Final Official Statement</a:t>
            </a:r>
          </a:p>
          <a:p>
            <a:pPr marL="498475" lvl="2" indent="-342900"/>
            <a:r>
              <a:rPr lang="en-US" sz="1600" dirty="0">
                <a:solidFill>
                  <a:schemeClr val="tx2"/>
                </a:solidFill>
              </a:rPr>
              <a:t>Other Types of Disclosure </a:t>
            </a:r>
          </a:p>
          <a:p>
            <a:pPr marL="1009650" lvl="3" indent="-342900"/>
            <a:r>
              <a:rPr lang="en-US" sz="1600" dirty="0">
                <a:solidFill>
                  <a:schemeClr val="tx2"/>
                </a:solidFill>
              </a:rPr>
              <a:t>Ongoing Disclosure Undertaking under SEC Rule 15c2-12</a:t>
            </a:r>
          </a:p>
          <a:p>
            <a:pPr marL="1209675" lvl="4" indent="-342900"/>
            <a:r>
              <a:rPr lang="en-US" sz="1600" dirty="0">
                <a:solidFill>
                  <a:schemeClr val="tx2"/>
                </a:solidFill>
              </a:rPr>
              <a:t>Issuer’s contractual undertaking to provide annual financial information and operating data and notice of certain listed events within </a:t>
            </a:r>
            <a:r>
              <a:rPr lang="en-US" sz="1600" i="1" dirty="0">
                <a:solidFill>
                  <a:schemeClr val="tx2"/>
                </a:solidFill>
              </a:rPr>
              <a:t>10 business days of the occurrence </a:t>
            </a:r>
          </a:p>
          <a:p>
            <a:pPr marL="1009650" lvl="3" indent="-342900"/>
            <a:r>
              <a:rPr lang="en-US" sz="1600" dirty="0">
                <a:solidFill>
                  <a:schemeClr val="tx2"/>
                </a:solidFill>
              </a:rPr>
              <a:t>Voluntary disclosure</a:t>
            </a:r>
          </a:p>
          <a:p>
            <a:pPr marL="1209675" lvl="4" indent="-342900"/>
            <a:r>
              <a:rPr lang="en-US" sz="1600" dirty="0">
                <a:solidFill>
                  <a:schemeClr val="tx2"/>
                </a:solidFill>
              </a:rPr>
              <a:t>Information intended (or reasonably expected) to be accessible to and relied upon by investors</a:t>
            </a:r>
          </a:p>
          <a:p>
            <a:pPr marL="1946275" lvl="5" indent="-342900"/>
            <a:r>
              <a:rPr lang="en-US" sz="1600" dirty="0">
                <a:solidFill>
                  <a:schemeClr val="tx2"/>
                </a:solidFill>
              </a:rPr>
              <a:t>Voluntary postings to EMMA (emma.msrb.org)</a:t>
            </a:r>
          </a:p>
          <a:p>
            <a:pPr marL="1946275" lvl="5" indent="-342900"/>
            <a:r>
              <a:rPr lang="en-US" sz="1600" dirty="0">
                <a:solidFill>
                  <a:schemeClr val="tx2"/>
                </a:solidFill>
              </a:rPr>
              <a:t>Website (e.g investor relations page)</a:t>
            </a:r>
          </a:p>
          <a:p>
            <a:pPr marL="1946275" lvl="5" indent="-342900"/>
            <a:r>
              <a:rPr lang="en-US" sz="1600" dirty="0">
                <a:solidFill>
                  <a:schemeClr val="tx2"/>
                </a:solidFill>
              </a:rPr>
              <a:t>Social media</a:t>
            </a:r>
          </a:p>
          <a:p>
            <a:pPr marL="1946275" lvl="5" indent="-342900"/>
            <a:r>
              <a:rPr lang="en-US" sz="1600" dirty="0">
                <a:solidFill>
                  <a:schemeClr val="tx2"/>
                </a:solidFill>
              </a:rPr>
              <a:t>Press releases, other public statements</a:t>
            </a:r>
          </a:p>
          <a:p>
            <a:pPr marL="1009650" lvl="3" indent="-342900"/>
            <a:endParaRPr lang="en-US" sz="1600" dirty="0"/>
          </a:p>
        </p:txBody>
      </p:sp>
      <p:sp>
        <p:nvSpPr>
          <p:cNvPr id="4" name="Slide Number Placeholder 3"/>
          <p:cNvSpPr>
            <a:spLocks noGrp="1"/>
          </p:cNvSpPr>
          <p:nvPr>
            <p:ph type="sldNum" sz="quarter" idx="12"/>
          </p:nvPr>
        </p:nvSpPr>
        <p:spPr/>
        <p:txBody>
          <a:bodyPr/>
          <a:lstStyle/>
          <a:p>
            <a:fld id="{13E832A9-06FC-46C7-8616-F00A64A610D6}" type="slidenum">
              <a:rPr lang="en-US" smtClean="0"/>
              <a:t>15</a:t>
            </a:fld>
            <a:endParaRPr lang="en-US" dirty="0"/>
          </a:p>
        </p:txBody>
      </p:sp>
      <p:pic>
        <p:nvPicPr>
          <p:cNvPr id="5" name="Picture 4"/>
          <p:cNvPicPr>
            <a:picLocks noChangeAspect="1"/>
          </p:cNvPicPr>
          <p:nvPr/>
        </p:nvPicPr>
        <p:blipFill>
          <a:blip r:embed="rId3"/>
          <a:stretch>
            <a:fillRect/>
          </a:stretch>
        </p:blipFill>
        <p:spPr>
          <a:xfrm>
            <a:off x="7573439" y="275989"/>
            <a:ext cx="3765068" cy="2340851"/>
          </a:xfrm>
          <a:prstGeom prst="rect">
            <a:avLst/>
          </a:prstGeom>
        </p:spPr>
      </p:pic>
    </p:spTree>
    <p:extLst>
      <p:ext uri="{BB962C8B-B14F-4D97-AF65-F5344CB8AC3E}">
        <p14:creationId xmlns:p14="http://schemas.microsoft.com/office/powerpoint/2010/main" val="152633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Municipal Bonds; Antifraud Laws</a:t>
            </a:r>
          </a:p>
        </p:txBody>
      </p:sp>
      <p:sp>
        <p:nvSpPr>
          <p:cNvPr id="3" name="Content Placeholder 2"/>
          <p:cNvSpPr>
            <a:spLocks noGrp="1"/>
          </p:cNvSpPr>
          <p:nvPr>
            <p:ph idx="1"/>
          </p:nvPr>
        </p:nvSpPr>
        <p:spPr>
          <a:xfrm>
            <a:off x="762000" y="1197033"/>
            <a:ext cx="10955338" cy="4523340"/>
          </a:xfrm>
        </p:spPr>
        <p:txBody>
          <a:bodyPr/>
          <a:lstStyle/>
          <a:p>
            <a:pPr>
              <a:spcBef>
                <a:spcPts val="600"/>
              </a:spcBef>
            </a:pPr>
            <a:r>
              <a:rPr lang="en-US" sz="1600" dirty="0"/>
              <a:t>Basic rule </a:t>
            </a:r>
          </a:p>
          <a:p>
            <a:r>
              <a:rPr lang="en-US" sz="1600" dirty="0"/>
              <a:t>Rule 10b-5 and Section 17(a) of the Securities Act</a:t>
            </a:r>
          </a:p>
          <a:p>
            <a:pPr marL="635000" lvl="1" indent="-285750">
              <a:buFont typeface="Arial" panose="020B0604020202020204" pitchFamily="34" charset="0"/>
              <a:buChar char="•"/>
            </a:pPr>
            <a:r>
              <a:rPr lang="en-US" sz="1600" dirty="0"/>
              <a:t>It shall be unlawful for any person…to make</a:t>
            </a:r>
          </a:p>
          <a:p>
            <a:pPr marL="1146175" lvl="3" indent="-285750"/>
            <a:r>
              <a:rPr lang="en-US" sz="1600" dirty="0">
                <a:solidFill>
                  <a:schemeClr val="tx2"/>
                </a:solidFill>
              </a:rPr>
              <a:t>any untrue statement of a material fact or </a:t>
            </a:r>
          </a:p>
          <a:p>
            <a:pPr marL="1146175" lvl="3" indent="-285750"/>
            <a:r>
              <a:rPr lang="en-US" sz="1600" dirty="0">
                <a:solidFill>
                  <a:schemeClr val="tx2"/>
                </a:solidFill>
              </a:rPr>
              <a:t>to omit to state a material fact necessary in order to make the statements made, in the light of the circumstances under which they were made, not misleading, </a:t>
            </a:r>
          </a:p>
          <a:p>
            <a:pPr marL="1146175" lvl="3" indent="-285750"/>
            <a:r>
              <a:rPr lang="en-US" sz="1600" dirty="0">
                <a:solidFill>
                  <a:schemeClr val="tx2"/>
                </a:solidFill>
              </a:rPr>
              <a:t>in connection with the purchase or sale of any security.</a:t>
            </a:r>
          </a:p>
          <a:p>
            <a:pPr marL="635000" lvl="1" indent="-285750">
              <a:spcBef>
                <a:spcPts val="600"/>
              </a:spcBef>
              <a:buFont typeface="Arial" panose="020B0604020202020204" pitchFamily="34" charset="0"/>
              <a:buChar char="•"/>
            </a:pPr>
            <a:r>
              <a:rPr lang="en-US" sz="1600" dirty="0"/>
              <a:t>Case law defines materiality</a:t>
            </a:r>
          </a:p>
          <a:p>
            <a:pPr marL="1146175" lvl="3" indent="-285750">
              <a:spcBef>
                <a:spcPts val="600"/>
              </a:spcBef>
            </a:pPr>
            <a:r>
              <a:rPr lang="en-US" sz="1600" dirty="0">
                <a:solidFill>
                  <a:schemeClr val="tx2"/>
                </a:solidFill>
              </a:rPr>
              <a:t>There must be a substantial likelihood that a fact "would have been viewed by the reasonable investor as having significantly altered the 'total mix' of information made available”</a:t>
            </a:r>
          </a:p>
          <a:p>
            <a:pPr marL="635000" lvl="1" indent="-285750">
              <a:spcBef>
                <a:spcPts val="600"/>
              </a:spcBef>
              <a:buFont typeface="Arial" panose="020B0604020202020204" pitchFamily="34" charset="0"/>
              <a:buChar char="•"/>
            </a:pPr>
            <a:r>
              <a:rPr lang="en-US" sz="1600" i="1" dirty="0"/>
              <a:t>In sum all communications to investors must be true, accurate and complete</a:t>
            </a:r>
          </a:p>
          <a:p>
            <a:pPr>
              <a:spcBef>
                <a:spcPts val="600"/>
              </a:spcBef>
            </a:pPr>
            <a:r>
              <a:rPr lang="en-US" sz="1600" dirty="0"/>
              <a:t>Ongoing disclosure responsibilities</a:t>
            </a:r>
          </a:p>
          <a:p>
            <a:pPr marL="635000" lvl="1" indent="-285750">
              <a:spcBef>
                <a:spcPts val="600"/>
              </a:spcBef>
            </a:pPr>
            <a:r>
              <a:rPr lang="en-US" sz="1600" dirty="0"/>
              <a:t>Policies and procedures</a:t>
            </a:r>
          </a:p>
          <a:p>
            <a:endParaRPr lang="en-US" b="0" dirty="0"/>
          </a:p>
        </p:txBody>
      </p:sp>
      <p:sp>
        <p:nvSpPr>
          <p:cNvPr id="4" name="Slide Number Placeholder 3"/>
          <p:cNvSpPr>
            <a:spLocks noGrp="1"/>
          </p:cNvSpPr>
          <p:nvPr>
            <p:ph type="sldNum" sz="quarter" idx="12"/>
          </p:nvPr>
        </p:nvSpPr>
        <p:spPr/>
        <p:txBody>
          <a:bodyPr/>
          <a:lstStyle/>
          <a:p>
            <a:fld id="{13E832A9-06FC-46C7-8616-F00A64A610D6}" type="slidenum">
              <a:rPr lang="en-US" smtClean="0"/>
              <a:t>16</a:t>
            </a:fld>
            <a:endParaRPr lang="en-US" dirty="0"/>
          </a:p>
        </p:txBody>
      </p:sp>
    </p:spTree>
    <p:extLst>
      <p:ext uri="{BB962C8B-B14F-4D97-AF65-F5344CB8AC3E}">
        <p14:creationId xmlns:p14="http://schemas.microsoft.com/office/powerpoint/2010/main" val="155649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dirty="0"/>
            </a:br>
            <a:r>
              <a:rPr lang="en-US" sz="3200" dirty="0"/>
              <a:t>Putting the Lessons to Work</a:t>
            </a:r>
            <a:br>
              <a:rPr lang="en-US" dirty="0">
                <a:solidFill>
                  <a:prstClr val="black"/>
                </a:solidFill>
              </a:rPr>
            </a:br>
            <a:endParaRPr lang="en-US" dirty="0"/>
          </a:p>
        </p:txBody>
      </p:sp>
      <p:sp>
        <p:nvSpPr>
          <p:cNvPr id="3" name="Content Placeholder 2"/>
          <p:cNvSpPr>
            <a:spLocks noGrp="1"/>
          </p:cNvSpPr>
          <p:nvPr>
            <p:ph idx="1"/>
          </p:nvPr>
        </p:nvSpPr>
        <p:spPr>
          <a:xfrm>
            <a:off x="637309" y="1172085"/>
            <a:ext cx="10955339" cy="4288521"/>
          </a:xfrm>
        </p:spPr>
        <p:txBody>
          <a:bodyPr/>
          <a:lstStyle/>
          <a:p>
            <a:pPr marL="109728" lvl="0">
              <a:lnSpc>
                <a:spcPct val="100000"/>
              </a:lnSpc>
              <a:spcBef>
                <a:spcPts val="400"/>
              </a:spcBef>
              <a:buClr>
                <a:srgbClr val="0F6FC6"/>
              </a:buClr>
              <a:buSzPct val="68000"/>
            </a:pPr>
            <a:r>
              <a:rPr lang="en-US" sz="1600" dirty="0"/>
              <a:t>Best practices </a:t>
            </a:r>
          </a:p>
          <a:p>
            <a:pPr marL="678942" lvl="1" indent="-285750">
              <a:lnSpc>
                <a:spcPct val="100000"/>
              </a:lnSpc>
              <a:spcBef>
                <a:spcPts val="324"/>
              </a:spcBef>
              <a:buClr>
                <a:srgbClr val="0F6FC6"/>
              </a:buClr>
              <a:buFont typeface="Arial" panose="020B0604020202020204" pitchFamily="34" charset="0"/>
              <a:buChar char="•"/>
            </a:pPr>
            <a:r>
              <a:rPr lang="en-US" sz="1600" dirty="0"/>
              <a:t>Follow disclosure procedures to ensure accurate, complete, timely initial and ongoing disclosure</a:t>
            </a:r>
          </a:p>
          <a:p>
            <a:pPr marL="678942" lvl="1" indent="-285750">
              <a:lnSpc>
                <a:spcPct val="100000"/>
              </a:lnSpc>
              <a:spcBef>
                <a:spcPts val="324"/>
              </a:spcBef>
              <a:buClr>
                <a:srgbClr val="0F6FC6"/>
              </a:buClr>
              <a:buFont typeface="Arial" panose="020B0604020202020204" pitchFamily="34" charset="0"/>
              <a:buChar char="•"/>
            </a:pPr>
            <a:r>
              <a:rPr lang="en-US" sz="1600" dirty="0"/>
              <a:t>Procedural considerations:</a:t>
            </a:r>
          </a:p>
          <a:p>
            <a:pPr marL="916686" lvl="2" indent="-285750">
              <a:lnSpc>
                <a:spcPct val="100000"/>
              </a:lnSpc>
              <a:spcBef>
                <a:spcPts val="350"/>
              </a:spcBef>
              <a:buClr>
                <a:srgbClr val="009DD9"/>
              </a:buClr>
              <a:buSzPct val="100000"/>
              <a:buFontTx/>
              <a:buChar char="-"/>
            </a:pPr>
            <a:r>
              <a:rPr lang="en-US" sz="1600" dirty="0">
                <a:solidFill>
                  <a:schemeClr val="tx2"/>
                </a:solidFill>
                <a:ea typeface="ＭＳ Ｐゴシック" pitchFamily="34" charset="-128"/>
              </a:rPr>
              <a:t>Identify responsible individuals</a:t>
            </a:r>
          </a:p>
          <a:p>
            <a:pPr marL="916686" lvl="2" indent="-285750">
              <a:lnSpc>
                <a:spcPct val="100000"/>
              </a:lnSpc>
              <a:spcBef>
                <a:spcPts val="350"/>
              </a:spcBef>
              <a:buClr>
                <a:srgbClr val="009DD9"/>
              </a:buClr>
              <a:buSzPct val="100000"/>
              <a:buFontTx/>
              <a:buChar char="-"/>
            </a:pPr>
            <a:r>
              <a:rPr lang="en-US" sz="1600" dirty="0">
                <a:solidFill>
                  <a:schemeClr val="tx2"/>
                </a:solidFill>
                <a:ea typeface="ＭＳ Ｐゴシック" pitchFamily="34" charset="-128"/>
              </a:rPr>
              <a:t>Outline and follow process for preparing, reviewing and approving disclosure</a:t>
            </a:r>
          </a:p>
          <a:p>
            <a:pPr marL="916686" lvl="2" indent="-285750">
              <a:lnSpc>
                <a:spcPct val="100000"/>
              </a:lnSpc>
              <a:spcBef>
                <a:spcPts val="350"/>
              </a:spcBef>
              <a:buClr>
                <a:srgbClr val="009DD9"/>
              </a:buClr>
              <a:buSzPct val="100000"/>
              <a:buFontTx/>
              <a:buChar char="-"/>
            </a:pPr>
            <a:r>
              <a:rPr lang="en-US" sz="1600" dirty="0">
                <a:solidFill>
                  <a:schemeClr val="tx2"/>
                </a:solidFill>
                <a:ea typeface="ＭＳ Ｐゴシック" pitchFamily="34" charset="-128"/>
              </a:rPr>
              <a:t>Raise awareness level among participants and decision makers re level of disclosure required in a financing through </a:t>
            </a:r>
            <a:r>
              <a:rPr lang="en-US" sz="1600" u="sng" dirty="0">
                <a:solidFill>
                  <a:schemeClr val="tx2"/>
                </a:solidFill>
                <a:ea typeface="ＭＳ Ｐゴシック" pitchFamily="34" charset="-128"/>
              </a:rPr>
              <a:t>periodic training</a:t>
            </a:r>
          </a:p>
          <a:p>
            <a:pPr marL="678942" lvl="1" indent="-285750">
              <a:lnSpc>
                <a:spcPct val="100000"/>
              </a:lnSpc>
              <a:spcBef>
                <a:spcPts val="324"/>
              </a:spcBef>
              <a:buClr>
                <a:srgbClr val="0F6FC6"/>
              </a:buClr>
              <a:buFont typeface="Arial" panose="020B0604020202020204" pitchFamily="34" charset="0"/>
              <a:buChar char="•"/>
            </a:pPr>
            <a:r>
              <a:rPr lang="en-US" sz="1600" dirty="0"/>
              <a:t>Other considerations:</a:t>
            </a:r>
          </a:p>
          <a:p>
            <a:pPr marL="916686" lvl="2" indent="-285750">
              <a:lnSpc>
                <a:spcPct val="100000"/>
              </a:lnSpc>
              <a:spcBef>
                <a:spcPts val="350"/>
              </a:spcBef>
              <a:buClr>
                <a:srgbClr val="009DD9"/>
              </a:buClr>
              <a:buSzPct val="100000"/>
              <a:buFontTx/>
              <a:buChar char="-"/>
            </a:pPr>
            <a:r>
              <a:rPr lang="en-US" sz="1600" dirty="0">
                <a:solidFill>
                  <a:schemeClr val="tx2"/>
                </a:solidFill>
                <a:ea typeface="ＭＳ Ｐゴシック" pitchFamily="34" charset="-128"/>
              </a:rPr>
              <a:t>Resolve or disclose material risks</a:t>
            </a:r>
          </a:p>
          <a:p>
            <a:pPr marL="916686" lvl="2" indent="-285750">
              <a:lnSpc>
                <a:spcPct val="100000"/>
              </a:lnSpc>
              <a:spcBef>
                <a:spcPts val="350"/>
              </a:spcBef>
              <a:buClr>
                <a:srgbClr val="009DD9"/>
              </a:buClr>
              <a:buSzPct val="100000"/>
              <a:buFontTx/>
              <a:buChar char="-"/>
            </a:pPr>
            <a:r>
              <a:rPr lang="en-US" sz="1600" dirty="0">
                <a:solidFill>
                  <a:schemeClr val="tx2"/>
                </a:solidFill>
                <a:ea typeface="ＭＳ Ｐゴシック" pitchFamily="34" charset="-128"/>
              </a:rPr>
              <a:t>Involve appropriate decision makers</a:t>
            </a:r>
            <a:endParaRPr lang="en-US" sz="1600" dirty="0">
              <a:solidFill>
                <a:schemeClr val="tx2"/>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17</a:t>
            </a:fld>
            <a:endParaRPr lang="en-US" dirty="0"/>
          </a:p>
        </p:txBody>
      </p:sp>
      <p:sp>
        <p:nvSpPr>
          <p:cNvPr id="5" name="TextBox 4"/>
          <p:cNvSpPr txBox="1"/>
          <p:nvPr/>
        </p:nvSpPr>
        <p:spPr>
          <a:xfrm>
            <a:off x="7315200" y="5713285"/>
            <a:ext cx="2954421" cy="320431"/>
          </a:xfrm>
          <a:prstGeom prst="rect">
            <a:avLst/>
          </a:prstGeom>
          <a:noFill/>
        </p:spPr>
        <p:txBody>
          <a:bodyPr wrap="none" lIns="0" tIns="0" rIns="0" bIns="0" rtlCol="0">
            <a:noAutofit/>
          </a:bodyPr>
          <a:lstStyle/>
          <a:p>
            <a:r>
              <a:rPr lang="en-US" sz="2200" i="1" dirty="0" err="1">
                <a:solidFill>
                  <a:schemeClr val="tx2"/>
                </a:solidFill>
              </a:rPr>
              <a:t>CPE</a:t>
            </a:r>
            <a:r>
              <a:rPr lang="en-US" sz="2200" i="1" dirty="0">
                <a:solidFill>
                  <a:schemeClr val="tx2"/>
                </a:solidFill>
              </a:rPr>
              <a:t> Code # 3</a:t>
            </a:r>
          </a:p>
        </p:txBody>
      </p:sp>
    </p:spTree>
    <p:extLst>
      <p:ext uri="{BB962C8B-B14F-4D97-AF65-F5344CB8AC3E}">
        <p14:creationId xmlns:p14="http://schemas.microsoft.com/office/powerpoint/2010/main" val="101676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Participants</a:t>
            </a:r>
          </a:p>
        </p:txBody>
      </p:sp>
      <p:sp>
        <p:nvSpPr>
          <p:cNvPr id="4" name="Slide Number Placeholder 3"/>
          <p:cNvSpPr>
            <a:spLocks noGrp="1"/>
          </p:cNvSpPr>
          <p:nvPr>
            <p:ph type="sldNum" sz="quarter" idx="12"/>
          </p:nvPr>
        </p:nvSpPr>
        <p:spPr/>
        <p:txBody>
          <a:bodyPr/>
          <a:lstStyle/>
          <a:p>
            <a:fld id="{13E832A9-06FC-46C7-8616-F00A64A610D6}" type="slidenum">
              <a:rPr lang="en-US" smtClean="0"/>
              <a:t>18</a:t>
            </a:fld>
            <a:endParaRPr lang="en-US" dirty="0"/>
          </a:p>
        </p:txBody>
      </p:sp>
      <p:sp>
        <p:nvSpPr>
          <p:cNvPr id="3" name="Content Placeholder 2"/>
          <p:cNvSpPr>
            <a:spLocks noGrp="1"/>
          </p:cNvSpPr>
          <p:nvPr>
            <p:ph idx="1"/>
          </p:nvPr>
        </p:nvSpPr>
        <p:spPr>
          <a:xfrm>
            <a:off x="762000" y="1057276"/>
            <a:ext cx="5196840" cy="4840604"/>
          </a:xfrm>
        </p:spPr>
        <p:txBody>
          <a:bodyPr/>
          <a:lstStyle/>
          <a:p>
            <a:pPr>
              <a:lnSpc>
                <a:spcPct val="100000"/>
              </a:lnSpc>
              <a:spcBef>
                <a:spcPts val="600"/>
              </a:spcBef>
              <a:spcAft>
                <a:spcPts val="0"/>
              </a:spcAft>
            </a:pPr>
            <a:r>
              <a:rPr lang="en-US" sz="1600" dirty="0"/>
              <a:t>Key participants</a:t>
            </a:r>
          </a:p>
          <a:p>
            <a:pPr marL="681038" lvl="1" indent="-285750">
              <a:lnSpc>
                <a:spcPct val="100000"/>
              </a:lnSpc>
              <a:spcBef>
                <a:spcPts val="600"/>
              </a:spcBef>
              <a:spcAft>
                <a:spcPts val="0"/>
              </a:spcAft>
              <a:buFont typeface="Arial" panose="020B0604020202020204" pitchFamily="34" charset="0"/>
              <a:buChar char="•"/>
            </a:pPr>
            <a:r>
              <a:rPr lang="en-US" sz="1600" dirty="0"/>
              <a:t>Issuer staff, city/county attorney/general counsel</a:t>
            </a:r>
          </a:p>
          <a:p>
            <a:pPr marL="681038" lvl="1" indent="-285750">
              <a:lnSpc>
                <a:spcPct val="100000"/>
              </a:lnSpc>
              <a:spcBef>
                <a:spcPts val="600"/>
              </a:spcBef>
              <a:spcAft>
                <a:spcPts val="0"/>
              </a:spcAft>
              <a:buFont typeface="Arial" panose="020B0604020202020204" pitchFamily="34" charset="0"/>
              <a:buChar char="•"/>
            </a:pPr>
            <a:r>
              <a:rPr lang="en-US" sz="1600" dirty="0"/>
              <a:t>Bond counsel/tax counsel (represents the issuer)</a:t>
            </a:r>
          </a:p>
          <a:p>
            <a:pPr marL="681038" lvl="1" indent="-285750">
              <a:lnSpc>
                <a:spcPct val="100000"/>
              </a:lnSpc>
              <a:spcBef>
                <a:spcPts val="600"/>
              </a:spcBef>
              <a:spcAft>
                <a:spcPts val="0"/>
              </a:spcAft>
              <a:buFont typeface="Arial" panose="020B0604020202020204" pitchFamily="34" charset="0"/>
              <a:buChar char="•"/>
            </a:pPr>
            <a:r>
              <a:rPr lang="en-US" sz="1600" dirty="0"/>
              <a:t>Disclosure counsel, if any (may be Bond counsel; represents the issuer) </a:t>
            </a:r>
          </a:p>
          <a:p>
            <a:pPr marL="681038" lvl="1" indent="-285750">
              <a:lnSpc>
                <a:spcPct val="100000"/>
              </a:lnSpc>
              <a:spcBef>
                <a:spcPts val="600"/>
              </a:spcBef>
              <a:spcAft>
                <a:spcPts val="0"/>
              </a:spcAft>
              <a:buFont typeface="Arial" panose="020B0604020202020204" pitchFamily="34" charset="0"/>
              <a:buChar char="•"/>
            </a:pPr>
            <a:r>
              <a:rPr lang="en-US" sz="1600" dirty="0"/>
              <a:t>Municipal Advisor (fiduciary responsibility to issuer)</a:t>
            </a:r>
          </a:p>
          <a:p>
            <a:pPr lvl="1">
              <a:lnSpc>
                <a:spcPct val="100000"/>
              </a:lnSpc>
              <a:spcBef>
                <a:spcPts val="600"/>
              </a:spcBef>
              <a:spcAft>
                <a:spcPts val="0"/>
              </a:spcAft>
            </a:pPr>
            <a:r>
              <a:rPr lang="en-US" sz="1600" b="1" dirty="0"/>
              <a:t>Purchaser of the debt</a:t>
            </a:r>
          </a:p>
          <a:p>
            <a:pPr marL="681038" lvl="2" indent="-285750">
              <a:lnSpc>
                <a:spcPct val="100000"/>
              </a:lnSpc>
              <a:spcBef>
                <a:spcPts val="600"/>
              </a:spcBef>
            </a:pPr>
            <a:r>
              <a:rPr lang="en-US" sz="1600" dirty="0">
                <a:solidFill>
                  <a:schemeClr val="tx2"/>
                </a:solidFill>
              </a:rPr>
              <a:t>Underwriter – purchaser in a publicly sold transaction </a:t>
            </a:r>
          </a:p>
          <a:p>
            <a:pPr marL="681038" lvl="2" indent="-285750">
              <a:lnSpc>
                <a:spcPct val="100000"/>
              </a:lnSpc>
              <a:spcBef>
                <a:spcPts val="600"/>
              </a:spcBef>
            </a:pPr>
            <a:r>
              <a:rPr lang="en-US" sz="1600" dirty="0">
                <a:solidFill>
                  <a:schemeClr val="tx2"/>
                </a:solidFill>
              </a:rPr>
              <a:t>Lender/bank – purchaser in a loan context</a:t>
            </a:r>
          </a:p>
          <a:p>
            <a:pPr marL="681038" lvl="2" indent="-285750">
              <a:lnSpc>
                <a:spcPct val="100000"/>
              </a:lnSpc>
              <a:spcBef>
                <a:spcPts val="600"/>
              </a:spcBef>
            </a:pPr>
            <a:r>
              <a:rPr lang="en-US" sz="1600" dirty="0">
                <a:solidFill>
                  <a:schemeClr val="tx2"/>
                </a:solidFill>
              </a:rPr>
              <a:t>Underwriter/Lender’s counsel, if any, represents underwriter/lender</a:t>
            </a:r>
          </a:p>
          <a:p>
            <a:endParaRPr lang="en-US" sz="2000" dirty="0"/>
          </a:p>
        </p:txBody>
      </p:sp>
      <p:sp>
        <p:nvSpPr>
          <p:cNvPr id="5" name="Content Placeholder 2"/>
          <p:cNvSpPr txBox="1">
            <a:spLocks/>
          </p:cNvSpPr>
          <p:nvPr/>
        </p:nvSpPr>
        <p:spPr>
          <a:xfrm>
            <a:off x="6568440" y="1057276"/>
            <a:ext cx="5267370" cy="515512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2pPr>
            <a:lvl3pPr marL="155575" indent="-155575" algn="l" defTabSz="914400" rtl="0" eaLnBrk="1" latinLnBrk="0" hangingPunct="1">
              <a:lnSpc>
                <a:spcPct val="90000"/>
              </a:lnSpc>
              <a:spcBef>
                <a:spcPts val="500"/>
              </a:spcBef>
              <a:buFont typeface="Arial" panose="020B0604020202020204" pitchFamily="34" charset="0"/>
              <a:buChar char="•"/>
              <a:defRPr sz="2200" kern="1200">
                <a:solidFill>
                  <a:schemeClr val="accent3"/>
                </a:solidFill>
                <a:latin typeface="+mn-lt"/>
                <a:ea typeface="+mn-ea"/>
                <a:cs typeface="+mn-cs"/>
              </a:defRPr>
            </a:lvl3pPr>
            <a:lvl4pPr marL="666750" indent="-3683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866775" indent="-1651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600" dirty="0"/>
              <a:t>Other team members may include</a:t>
            </a:r>
          </a:p>
          <a:p>
            <a:pPr marL="681038" lvl="1" indent="-285750">
              <a:lnSpc>
                <a:spcPct val="100000"/>
              </a:lnSpc>
              <a:spcBef>
                <a:spcPts val="600"/>
              </a:spcBef>
              <a:buFont typeface="Arial" panose="020B0604020202020204" pitchFamily="34" charset="0"/>
              <a:buChar char="•"/>
            </a:pPr>
            <a:r>
              <a:rPr lang="en-US" sz="1600" dirty="0"/>
              <a:t>Placement agent (for private placement or limited offering)</a:t>
            </a:r>
          </a:p>
          <a:p>
            <a:pPr marL="681038" lvl="1" indent="-285750">
              <a:lnSpc>
                <a:spcPct val="100000"/>
              </a:lnSpc>
              <a:spcBef>
                <a:spcPts val="600"/>
              </a:spcBef>
              <a:buFont typeface="Arial" panose="020B0604020202020204" pitchFamily="34" charset="0"/>
              <a:buChar char="•"/>
            </a:pPr>
            <a:r>
              <a:rPr lang="en-US" sz="1600" dirty="0"/>
              <a:t>Bond Registrar/Paying Agent (typically state fiscal agent)</a:t>
            </a:r>
          </a:p>
          <a:p>
            <a:pPr marL="681038" lvl="1" indent="-285750">
              <a:lnSpc>
                <a:spcPct val="100000"/>
              </a:lnSpc>
              <a:spcBef>
                <a:spcPts val="600"/>
              </a:spcBef>
              <a:buFont typeface="Arial" panose="020B0604020202020204" pitchFamily="34" charset="0"/>
              <a:buChar char="•"/>
            </a:pPr>
            <a:r>
              <a:rPr lang="en-US" sz="1600" dirty="0"/>
              <a:t>County (as treasurer of special purpose districts)</a:t>
            </a:r>
          </a:p>
          <a:p>
            <a:pPr marL="681038" lvl="1" indent="-285750">
              <a:lnSpc>
                <a:spcPct val="100000"/>
              </a:lnSpc>
              <a:spcBef>
                <a:spcPts val="600"/>
              </a:spcBef>
              <a:buFont typeface="Arial" panose="020B0604020202020204" pitchFamily="34" charset="0"/>
              <a:buChar char="•"/>
            </a:pPr>
            <a:r>
              <a:rPr lang="en-US" sz="1600" dirty="0"/>
              <a:t>Verification Agent / Escrow Agent (for refundings)</a:t>
            </a:r>
          </a:p>
          <a:p>
            <a:pPr marL="681038" lvl="1" indent="-285750">
              <a:lnSpc>
                <a:spcPct val="100000"/>
              </a:lnSpc>
              <a:spcBef>
                <a:spcPts val="600"/>
              </a:spcBef>
              <a:buFont typeface="Arial" panose="020B0604020202020204" pitchFamily="34" charset="0"/>
              <a:buChar char="•"/>
            </a:pPr>
            <a:r>
              <a:rPr lang="en-US" sz="1600" dirty="0"/>
              <a:t>Rating agency (for rated bonds)</a:t>
            </a:r>
          </a:p>
          <a:p>
            <a:pPr marL="681038" lvl="1" indent="-285750">
              <a:lnSpc>
                <a:spcPct val="100000"/>
              </a:lnSpc>
              <a:spcBef>
                <a:spcPts val="600"/>
              </a:spcBef>
              <a:buFont typeface="Arial" panose="020B0604020202020204" pitchFamily="34" charset="0"/>
              <a:buChar char="•"/>
            </a:pPr>
            <a:r>
              <a:rPr lang="en-US" sz="1600" dirty="0"/>
              <a:t>Bond insurer (for insured bonds)</a:t>
            </a:r>
          </a:p>
          <a:p>
            <a:pPr marL="681038" lvl="1" indent="-285750">
              <a:lnSpc>
                <a:spcPct val="100000"/>
              </a:lnSpc>
              <a:spcBef>
                <a:spcPts val="600"/>
              </a:spcBef>
              <a:buFont typeface="Arial" panose="020B0604020202020204" pitchFamily="34" charset="0"/>
              <a:buChar char="•"/>
            </a:pPr>
            <a:r>
              <a:rPr lang="en-US" sz="1600" dirty="0"/>
              <a:t>The Depository Trust Company (DTC) for uncertificated bonds</a:t>
            </a:r>
          </a:p>
          <a:p>
            <a:endParaRPr lang="en-US" sz="2000" dirty="0"/>
          </a:p>
        </p:txBody>
      </p:sp>
    </p:spTree>
    <p:extLst>
      <p:ext uri="{BB962C8B-B14F-4D97-AF65-F5344CB8AC3E}">
        <p14:creationId xmlns:p14="http://schemas.microsoft.com/office/powerpoint/2010/main" val="40155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dirty="0"/>
            </a:br>
            <a:r>
              <a:rPr lang="en-US" sz="3200" dirty="0"/>
              <a:t>Bond Issuance Process</a:t>
            </a:r>
            <a:br>
              <a:rPr lang="en-US" dirty="0">
                <a:solidFill>
                  <a:prstClr val="black"/>
                </a:solidFill>
              </a:rPr>
            </a:br>
            <a:endParaRPr lang="en-US" dirty="0"/>
          </a:p>
        </p:txBody>
      </p:sp>
      <p:sp>
        <p:nvSpPr>
          <p:cNvPr id="3" name="Content Placeholder 2"/>
          <p:cNvSpPr>
            <a:spLocks noGrp="1"/>
          </p:cNvSpPr>
          <p:nvPr>
            <p:ph idx="1"/>
          </p:nvPr>
        </p:nvSpPr>
        <p:spPr>
          <a:xfrm>
            <a:off x="762000" y="1172085"/>
            <a:ext cx="10830648" cy="4893435"/>
          </a:xfrm>
        </p:spPr>
        <p:txBody>
          <a:bodyPr/>
          <a:lstStyle/>
          <a:p>
            <a:pPr>
              <a:spcBef>
                <a:spcPts val="0"/>
              </a:spcBef>
            </a:pPr>
            <a:r>
              <a:rPr lang="en-US" sz="1400" dirty="0">
                <a:cs typeface="Arial" panose="020B0604020202020204" pitchFamily="34" charset="0"/>
              </a:rPr>
              <a:t>Document Development</a:t>
            </a:r>
          </a:p>
          <a:p>
            <a:pPr marL="628650" lvl="1" indent="-285750">
              <a:spcBef>
                <a:spcPts val="0"/>
              </a:spcBef>
              <a:buFont typeface="Arial" panose="020B0604020202020204" pitchFamily="34" charset="0"/>
              <a:buChar char="•"/>
            </a:pPr>
            <a:r>
              <a:rPr lang="en-US" sz="1400" dirty="0">
                <a:cs typeface="Arial" panose="020B0604020202020204" pitchFamily="34" charset="0"/>
              </a:rPr>
              <a:t>Bond authorization</a:t>
            </a:r>
          </a:p>
          <a:p>
            <a:pPr marL="1295400" lvl="3" indent="-285750">
              <a:spcBef>
                <a:spcPts val="0"/>
              </a:spcBef>
            </a:pPr>
            <a:r>
              <a:rPr lang="en-US" sz="1400" dirty="0">
                <a:solidFill>
                  <a:schemeClr val="tx2"/>
                </a:solidFill>
                <a:cs typeface="Arial" panose="020B0604020202020204" pitchFamily="34" charset="0"/>
              </a:rPr>
              <a:t>Bond ordinance or resolution</a:t>
            </a:r>
          </a:p>
          <a:p>
            <a:pPr marL="1295400" lvl="3" indent="-285750">
              <a:spcBef>
                <a:spcPts val="0"/>
              </a:spcBef>
            </a:pPr>
            <a:r>
              <a:rPr lang="en-US" sz="1400" dirty="0">
                <a:solidFill>
                  <a:schemeClr val="tx2"/>
                </a:solidFill>
                <a:cs typeface="Arial" panose="020B0604020202020204" pitchFamily="34" charset="0"/>
              </a:rPr>
              <a:t>May authorize an individual or individuals to approve final terms of sale subject to certain parameters</a:t>
            </a:r>
          </a:p>
          <a:p>
            <a:pPr marL="628650" lvl="1" indent="-285750">
              <a:spcBef>
                <a:spcPts val="0"/>
              </a:spcBef>
              <a:buFont typeface="Arial" panose="020B0604020202020204" pitchFamily="34" charset="0"/>
              <a:buChar char="•"/>
            </a:pPr>
            <a:r>
              <a:rPr lang="en-US" sz="1400" dirty="0">
                <a:cs typeface="Arial" panose="020B0604020202020204" pitchFamily="34" charset="0"/>
              </a:rPr>
              <a:t>Other documents may include </a:t>
            </a:r>
          </a:p>
          <a:p>
            <a:pPr marL="1295400" lvl="3" indent="-285750">
              <a:spcBef>
                <a:spcPts val="0"/>
              </a:spcBef>
            </a:pPr>
            <a:r>
              <a:rPr lang="en-US" sz="1400" dirty="0">
                <a:solidFill>
                  <a:schemeClr val="tx2"/>
                </a:solidFill>
                <a:cs typeface="Arial" panose="020B0604020202020204" pitchFamily="34" charset="0"/>
              </a:rPr>
              <a:t>Ratings presentation </a:t>
            </a:r>
          </a:p>
          <a:p>
            <a:pPr marL="1295400" lvl="3" indent="-285750">
              <a:spcBef>
                <a:spcPts val="0"/>
              </a:spcBef>
            </a:pPr>
            <a:r>
              <a:rPr lang="en-US" sz="1400" dirty="0">
                <a:solidFill>
                  <a:schemeClr val="tx2"/>
                </a:solidFill>
                <a:cs typeface="Arial" panose="020B0604020202020204" pitchFamily="34" charset="0"/>
              </a:rPr>
              <a:t>Preliminary Official Statement and Final Official Statement</a:t>
            </a:r>
          </a:p>
          <a:p>
            <a:pPr marL="1295400" lvl="3" indent="-285750">
              <a:spcBef>
                <a:spcPts val="0"/>
              </a:spcBef>
            </a:pPr>
            <a:r>
              <a:rPr lang="en-US" sz="1400" dirty="0">
                <a:solidFill>
                  <a:schemeClr val="tx2"/>
                </a:solidFill>
                <a:cs typeface="Arial" panose="020B0604020202020204" pitchFamily="34" charset="0"/>
              </a:rPr>
              <a:t>Bond Purchase Agreement or loan documents</a:t>
            </a:r>
          </a:p>
          <a:p>
            <a:pPr marL="1295400" lvl="3" indent="-285750">
              <a:spcBef>
                <a:spcPts val="0"/>
              </a:spcBef>
            </a:pPr>
            <a:r>
              <a:rPr lang="en-US" sz="1400" dirty="0">
                <a:solidFill>
                  <a:schemeClr val="tx2"/>
                </a:solidFill>
                <a:cs typeface="Arial" panose="020B0604020202020204" pitchFamily="34" charset="0"/>
              </a:rPr>
              <a:t>Transcript documents/closing certificates</a:t>
            </a:r>
          </a:p>
          <a:p>
            <a:pPr marL="1295400" lvl="3" indent="-285750">
              <a:spcBef>
                <a:spcPts val="0"/>
              </a:spcBef>
            </a:pPr>
            <a:r>
              <a:rPr lang="en-US" sz="1400" dirty="0">
                <a:solidFill>
                  <a:schemeClr val="tx2"/>
                </a:solidFill>
                <a:cs typeface="Arial" panose="020B0604020202020204" pitchFamily="34" charset="0"/>
              </a:rPr>
              <a:t>Tax documents/IRS Forms</a:t>
            </a:r>
          </a:p>
          <a:p>
            <a:pPr marL="1295400" lvl="3" indent="-285750">
              <a:spcBef>
                <a:spcPts val="0"/>
              </a:spcBef>
            </a:pPr>
            <a:r>
              <a:rPr lang="en-US" sz="1400" dirty="0">
                <a:solidFill>
                  <a:schemeClr val="tx2"/>
                </a:solidFill>
                <a:cs typeface="Arial" panose="020B0604020202020204" pitchFamily="34" charset="0"/>
              </a:rPr>
              <a:t>Escrow or Refunding Agreement</a:t>
            </a:r>
          </a:p>
          <a:p>
            <a:pPr marL="1295400" lvl="3" indent="-285750">
              <a:spcBef>
                <a:spcPts val="0"/>
              </a:spcBef>
            </a:pPr>
            <a:r>
              <a:rPr lang="en-US" sz="1400" dirty="0">
                <a:solidFill>
                  <a:schemeClr val="tx2"/>
                </a:solidFill>
                <a:cs typeface="Arial" panose="020B0604020202020204" pitchFamily="34" charset="0"/>
              </a:rPr>
              <a:t>Legal opinions delivered at closing</a:t>
            </a:r>
          </a:p>
          <a:p>
            <a:pPr marL="3175" lvl="1" indent="-3175">
              <a:spcBef>
                <a:spcPts val="0"/>
              </a:spcBef>
            </a:pPr>
            <a:endParaRPr lang="en-US" sz="1400" b="1" dirty="0">
              <a:cs typeface="Arial" panose="020B0604020202020204" pitchFamily="34" charset="0"/>
            </a:endParaRPr>
          </a:p>
          <a:p>
            <a:pPr marL="3175" lvl="1" indent="-3175">
              <a:spcBef>
                <a:spcPts val="0"/>
              </a:spcBef>
            </a:pPr>
            <a:r>
              <a:rPr lang="en-US" sz="1400" b="1" dirty="0">
                <a:cs typeface="Arial" panose="020B0604020202020204" pitchFamily="34" charset="0"/>
              </a:rPr>
              <a:t>Other Steps</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Legislative authority of issuer authorizes sale of bonds</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Other notices/approvals are obtained, if needed</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Apply for and receive credit rating (if rated bonds)</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Document review calls (walk through terms, covenants, security provisions/discuss disclosure)</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Due diligence call</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Publish “deemed final” Preliminary Official Statement (POS)</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Price bonds and sign Bond Purchase Agreement or award sale to bidder</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Publish final Official Statement</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Parties sign closing, tax and other related certificates and certificates</a:t>
            </a:r>
          </a:p>
          <a:p>
            <a:pPr marL="625475" indent="-285750">
              <a:lnSpc>
                <a:spcPct val="100000"/>
              </a:lnSpc>
              <a:spcBef>
                <a:spcPts val="0"/>
              </a:spcBef>
              <a:buFont typeface="Arial" panose="020B0604020202020204" pitchFamily="34" charset="0"/>
              <a:buChar char="•"/>
            </a:pPr>
            <a:r>
              <a:rPr lang="en-US" sz="1400" b="0" dirty="0">
                <a:cs typeface="Arial" panose="020B0604020202020204" pitchFamily="34" charset="0"/>
              </a:rPr>
              <a:t>Closing (bond and funds are delivered, opinions and certificates are released)</a:t>
            </a:r>
          </a:p>
          <a:p>
            <a:pPr marL="377190" lvl="1" indent="-285750">
              <a:spcBef>
                <a:spcPts val="0"/>
              </a:spcBef>
            </a:pPr>
            <a:endParaRPr lang="en-US" sz="1600" dirty="0">
              <a:cs typeface="Arial" panose="020B0604020202020204" pitchFamily="34" charset="0"/>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19</a:t>
            </a:fld>
            <a:endParaRPr lang="en-US" dirty="0"/>
          </a:p>
        </p:txBody>
      </p:sp>
    </p:spTree>
    <p:extLst>
      <p:ext uri="{BB962C8B-B14F-4D97-AF65-F5344CB8AC3E}">
        <p14:creationId xmlns:p14="http://schemas.microsoft.com/office/powerpoint/2010/main" val="238884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Overview of Session</a:t>
            </a:r>
          </a:p>
        </p:txBody>
      </p:sp>
      <p:sp>
        <p:nvSpPr>
          <p:cNvPr id="3" name="Content Placeholder 2"/>
          <p:cNvSpPr>
            <a:spLocks noGrp="1"/>
          </p:cNvSpPr>
          <p:nvPr>
            <p:ph idx="1"/>
          </p:nvPr>
        </p:nvSpPr>
        <p:spPr>
          <a:xfrm>
            <a:off x="762000" y="1145136"/>
            <a:ext cx="10955338" cy="4854012"/>
          </a:xfrm>
        </p:spPr>
        <p:txBody>
          <a:bodyPr/>
          <a:lstStyle/>
          <a:p>
            <a:r>
              <a:rPr lang="en-US" sz="1600" dirty="0"/>
              <a:t>Introduction</a:t>
            </a:r>
          </a:p>
          <a:p>
            <a:r>
              <a:rPr lang="en-US" sz="1600" dirty="0"/>
              <a:t>Overview of Municipal Debt</a:t>
            </a:r>
          </a:p>
          <a:p>
            <a:pPr marL="498475" lvl="2" indent="-342900"/>
            <a:r>
              <a:rPr lang="en-US" sz="1600" b="0" dirty="0">
                <a:solidFill>
                  <a:schemeClr val="tx2"/>
                </a:solidFill>
              </a:rPr>
              <a:t>Why issue debt?</a:t>
            </a:r>
          </a:p>
          <a:p>
            <a:pPr marL="498475" lvl="2" indent="-342900"/>
            <a:r>
              <a:rPr lang="en-US" sz="1600" dirty="0">
                <a:solidFill>
                  <a:schemeClr val="tx2"/>
                </a:solidFill>
              </a:rPr>
              <a:t>Revenue options for financing capital projects</a:t>
            </a:r>
          </a:p>
          <a:p>
            <a:pPr marL="1009650" lvl="3" indent="-342900"/>
            <a:r>
              <a:rPr lang="en-US" sz="1600" b="0" dirty="0">
                <a:solidFill>
                  <a:schemeClr val="tx2"/>
                </a:solidFill>
              </a:rPr>
              <a:t>Key considerations</a:t>
            </a:r>
          </a:p>
          <a:p>
            <a:pPr marL="498475" lvl="2" indent="-342900"/>
            <a:r>
              <a:rPr lang="en-US" sz="1600" dirty="0">
                <a:solidFill>
                  <a:schemeClr val="tx2"/>
                </a:solidFill>
              </a:rPr>
              <a:t>Other legal considerations</a:t>
            </a:r>
          </a:p>
          <a:p>
            <a:pPr marL="498475" lvl="2" indent="-342900"/>
            <a:r>
              <a:rPr lang="en-US" sz="1600" dirty="0">
                <a:solidFill>
                  <a:schemeClr val="tx2"/>
                </a:solidFill>
              </a:rPr>
              <a:t>Roles and responsibilities of key participants</a:t>
            </a:r>
          </a:p>
          <a:p>
            <a:pPr marL="498475" lvl="2" indent="-342900"/>
            <a:r>
              <a:rPr lang="en-US" sz="1600" dirty="0">
                <a:solidFill>
                  <a:schemeClr val="tx2"/>
                </a:solidFill>
              </a:rPr>
              <a:t>Bond issuance process</a:t>
            </a:r>
          </a:p>
          <a:p>
            <a:pPr marL="1009650" lvl="3" indent="-342900"/>
            <a:r>
              <a:rPr lang="en-US" sz="1600" dirty="0">
                <a:solidFill>
                  <a:schemeClr val="tx2"/>
                </a:solidFill>
              </a:rPr>
              <a:t>Documentation </a:t>
            </a:r>
          </a:p>
          <a:p>
            <a:r>
              <a:rPr lang="en-US" sz="1600" dirty="0"/>
              <a:t>After the Bond Issuance</a:t>
            </a:r>
          </a:p>
          <a:p>
            <a:r>
              <a:rPr lang="en-US" sz="1600" dirty="0"/>
              <a:t>Trends and Other Considerations</a:t>
            </a:r>
          </a:p>
          <a:p>
            <a:pPr lvl="1"/>
            <a:r>
              <a:rPr lang="en-US" sz="1600" b="1" dirty="0"/>
              <a:t>Questions?</a:t>
            </a:r>
          </a:p>
        </p:txBody>
      </p:sp>
      <p:sp>
        <p:nvSpPr>
          <p:cNvPr id="4" name="Slide Number Placeholder 3"/>
          <p:cNvSpPr>
            <a:spLocks noGrp="1"/>
          </p:cNvSpPr>
          <p:nvPr>
            <p:ph type="sldNum" sz="quarter" idx="12"/>
          </p:nvPr>
        </p:nvSpPr>
        <p:spPr/>
        <p:txBody>
          <a:bodyPr/>
          <a:lstStyle/>
          <a:p>
            <a:fld id="{13E832A9-06FC-46C7-8616-F00A64A610D6}" type="slidenum">
              <a:rPr lang="en-US" smtClean="0"/>
              <a:t>2</a:t>
            </a:fld>
            <a:endParaRPr lang="en-US" dirty="0"/>
          </a:p>
        </p:txBody>
      </p:sp>
    </p:spTree>
    <p:extLst>
      <p:ext uri="{BB962C8B-B14F-4D97-AF65-F5344CB8AC3E}">
        <p14:creationId xmlns:p14="http://schemas.microsoft.com/office/powerpoint/2010/main" val="326066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After the Bond Issuance</a:t>
            </a:r>
          </a:p>
        </p:txBody>
      </p:sp>
      <p:pic>
        <p:nvPicPr>
          <p:cNvPr id="6" name="Content Placeholder 5"/>
          <p:cNvPicPr>
            <a:picLocks noGrp="1" noChangeAspect="1"/>
          </p:cNvPicPr>
          <p:nvPr>
            <p:ph sz="half" idx="1"/>
          </p:nvPr>
        </p:nvPicPr>
        <p:blipFill>
          <a:blip r:embed="rId2"/>
          <a:stretch>
            <a:fillRect/>
          </a:stretch>
        </p:blipFill>
        <p:spPr>
          <a:xfrm>
            <a:off x="6042177" y="1622182"/>
            <a:ext cx="4143815" cy="4408088"/>
          </a:xfrm>
          <a:prstGeom prst="rect">
            <a:avLst/>
          </a:prstGeom>
        </p:spPr>
      </p:pic>
      <p:sp>
        <p:nvSpPr>
          <p:cNvPr id="5" name="Slide Number Placeholder 4"/>
          <p:cNvSpPr>
            <a:spLocks noGrp="1"/>
          </p:cNvSpPr>
          <p:nvPr>
            <p:ph type="sldNum" sz="quarter" idx="12"/>
          </p:nvPr>
        </p:nvSpPr>
        <p:spPr/>
        <p:txBody>
          <a:bodyPr/>
          <a:lstStyle/>
          <a:p>
            <a:fld id="{2664C292-C6B9-47C4-B12E-51016A90E5C9}" type="slidenum">
              <a:rPr lang="en-US" smtClean="0"/>
              <a:t>20</a:t>
            </a:fld>
            <a:endParaRPr lang="en-US" dirty="0"/>
          </a:p>
        </p:txBody>
      </p:sp>
      <p:pic>
        <p:nvPicPr>
          <p:cNvPr id="7" name="Picture 6"/>
          <p:cNvPicPr>
            <a:picLocks noChangeAspect="1"/>
          </p:cNvPicPr>
          <p:nvPr/>
        </p:nvPicPr>
        <p:blipFill>
          <a:blip r:embed="rId3"/>
          <a:stretch>
            <a:fillRect/>
          </a:stretch>
        </p:blipFill>
        <p:spPr>
          <a:xfrm rot="20943673">
            <a:off x="2296633" y="1852191"/>
            <a:ext cx="3441805" cy="2435077"/>
          </a:xfrm>
          <a:prstGeom prst="rect">
            <a:avLst/>
          </a:prstGeom>
        </p:spPr>
      </p:pic>
    </p:spTree>
    <p:extLst>
      <p:ext uri="{BB962C8B-B14F-4D97-AF65-F5344CB8AC3E}">
        <p14:creationId xmlns:p14="http://schemas.microsoft.com/office/powerpoint/2010/main" val="380115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After the Bond Issuance</a:t>
            </a:r>
          </a:p>
        </p:txBody>
      </p:sp>
      <p:sp>
        <p:nvSpPr>
          <p:cNvPr id="3" name="Content Placeholder 2"/>
          <p:cNvSpPr>
            <a:spLocks noGrp="1"/>
          </p:cNvSpPr>
          <p:nvPr>
            <p:ph sz="half" idx="1"/>
          </p:nvPr>
        </p:nvSpPr>
        <p:spPr>
          <a:xfrm>
            <a:off x="762000" y="1057276"/>
            <a:ext cx="10955338" cy="4738507"/>
          </a:xfrm>
        </p:spPr>
        <p:txBody>
          <a:bodyPr/>
          <a:lstStyle/>
          <a:p>
            <a:pPr>
              <a:lnSpc>
                <a:spcPct val="100000"/>
              </a:lnSpc>
              <a:spcBef>
                <a:spcPts val="0"/>
              </a:spcBef>
            </a:pPr>
            <a:r>
              <a:rPr lang="en-US" sz="1600" b="0" dirty="0">
                <a:ea typeface="ＭＳ Ｐゴシック" pitchFamily="34" charset="-128"/>
              </a:rPr>
              <a:t> </a:t>
            </a:r>
            <a:r>
              <a:rPr lang="en-US" sz="1600" dirty="0">
                <a:ea typeface="ＭＳ Ｐゴシック" pitchFamily="34" charset="-128"/>
              </a:rPr>
              <a:t>Post Issuance:</a:t>
            </a:r>
          </a:p>
          <a:p>
            <a:pPr marL="627063" lvl="2" indent="-393700">
              <a:lnSpc>
                <a:spcPct val="100000"/>
              </a:lnSpc>
              <a:spcBef>
                <a:spcPts val="0"/>
              </a:spcBef>
            </a:pPr>
            <a:r>
              <a:rPr lang="en-US" sz="1600" dirty="0">
                <a:solidFill>
                  <a:schemeClr val="tx2"/>
                </a:solidFill>
                <a:ea typeface="ＭＳ Ｐゴシック" pitchFamily="34" charset="-128"/>
              </a:rPr>
              <a:t> Tax Considerations</a:t>
            </a:r>
          </a:p>
          <a:p>
            <a:pPr marL="1031875" lvl="3" indent="-393700">
              <a:lnSpc>
                <a:spcPct val="100000"/>
              </a:lnSpc>
              <a:spcBef>
                <a:spcPts val="0"/>
              </a:spcBef>
            </a:pPr>
            <a:r>
              <a:rPr lang="en-US" sz="1600" dirty="0">
                <a:solidFill>
                  <a:schemeClr val="tx2"/>
                </a:solidFill>
                <a:ea typeface="ＭＳ Ｐゴシック" pitchFamily="34" charset="-128"/>
              </a:rPr>
              <a:t>Have a Post Issuance Compliance Policy and follow it</a:t>
            </a:r>
          </a:p>
          <a:p>
            <a:pPr marL="1031875" lvl="3" indent="-393700">
              <a:lnSpc>
                <a:spcPct val="100000"/>
              </a:lnSpc>
              <a:spcBef>
                <a:spcPts val="0"/>
              </a:spcBef>
            </a:pPr>
            <a:r>
              <a:rPr lang="en-US" sz="1600" dirty="0">
                <a:solidFill>
                  <a:schemeClr val="tx2"/>
                </a:solidFill>
                <a:ea typeface="ＭＳ Ｐゴシック" pitchFamily="34" charset="-128"/>
              </a:rPr>
              <a:t>Procedural considerations</a:t>
            </a:r>
          </a:p>
          <a:p>
            <a:pPr marL="1484313" lvl="5" indent="-393700">
              <a:lnSpc>
                <a:spcPct val="100000"/>
              </a:lnSpc>
              <a:spcBef>
                <a:spcPts val="0"/>
              </a:spcBef>
            </a:pPr>
            <a:r>
              <a:rPr lang="en-US" sz="1600" dirty="0">
                <a:solidFill>
                  <a:schemeClr val="tx2"/>
                </a:solidFill>
                <a:ea typeface="ＭＳ Ｐゴシック" pitchFamily="34" charset="-128"/>
              </a:rPr>
              <a:t>Watch for unexpected changes in the use of bond proceeds/use of bond financed facilities</a:t>
            </a:r>
          </a:p>
          <a:p>
            <a:pPr marL="1484313" lvl="5" indent="-393700">
              <a:lnSpc>
                <a:spcPct val="100000"/>
              </a:lnSpc>
              <a:spcBef>
                <a:spcPts val="0"/>
              </a:spcBef>
            </a:pPr>
            <a:r>
              <a:rPr lang="en-US" sz="1600" dirty="0">
                <a:solidFill>
                  <a:schemeClr val="tx2"/>
                </a:solidFill>
                <a:ea typeface="ＭＳ Ｐゴシック" pitchFamily="34" charset="-128"/>
              </a:rPr>
              <a:t>Monitor any private use</a:t>
            </a:r>
          </a:p>
          <a:p>
            <a:pPr marL="1484313" lvl="5" indent="-393700">
              <a:lnSpc>
                <a:spcPct val="100000"/>
              </a:lnSpc>
              <a:spcBef>
                <a:spcPts val="0"/>
              </a:spcBef>
            </a:pPr>
            <a:r>
              <a:rPr lang="en-US" sz="1600" dirty="0">
                <a:solidFill>
                  <a:schemeClr val="tx2"/>
                </a:solidFill>
                <a:ea typeface="ＭＳ Ｐゴシック" pitchFamily="34" charset="-128"/>
              </a:rPr>
              <a:t>Vet proposed management or other use contracts and renewals for potential private use</a:t>
            </a:r>
          </a:p>
          <a:p>
            <a:pPr marL="1484313" lvl="5" indent="-393700">
              <a:lnSpc>
                <a:spcPct val="100000"/>
              </a:lnSpc>
              <a:spcBef>
                <a:spcPts val="0"/>
              </a:spcBef>
            </a:pPr>
            <a:r>
              <a:rPr lang="en-US" sz="1600" dirty="0">
                <a:solidFill>
                  <a:schemeClr val="tx2"/>
                </a:solidFill>
                <a:ea typeface="ＭＳ Ｐゴシック" pitchFamily="34" charset="-128"/>
              </a:rPr>
              <a:t>Use “safe harbors” when possible</a:t>
            </a:r>
          </a:p>
          <a:p>
            <a:pPr marL="627063" lvl="5" indent="-393700">
              <a:lnSpc>
                <a:spcPct val="100000"/>
              </a:lnSpc>
              <a:spcBef>
                <a:spcPts val="0"/>
              </a:spcBef>
            </a:pPr>
            <a:r>
              <a:rPr lang="en-US" sz="1600" dirty="0">
                <a:solidFill>
                  <a:schemeClr val="tx2"/>
                </a:solidFill>
                <a:ea typeface="ＭＳ Ｐゴシック" pitchFamily="34" charset="-128"/>
              </a:rPr>
              <a:t>Securities Considerations</a:t>
            </a:r>
          </a:p>
          <a:p>
            <a:pPr marL="1031875" lvl="3" indent="-393700">
              <a:lnSpc>
                <a:spcPct val="100000"/>
              </a:lnSpc>
              <a:spcBef>
                <a:spcPts val="0"/>
              </a:spcBef>
            </a:pPr>
            <a:r>
              <a:rPr lang="en-US" sz="1600" dirty="0">
                <a:solidFill>
                  <a:schemeClr val="tx2"/>
                </a:solidFill>
                <a:ea typeface="ＭＳ Ｐゴシック" pitchFamily="34" charset="-128"/>
              </a:rPr>
              <a:t>Follow disclosure procedures to ensure accurate, complete, timely initial, ongoing and any voluntary disclosure</a:t>
            </a:r>
          </a:p>
          <a:p>
            <a:pPr marL="1031875" lvl="3" indent="-393700">
              <a:lnSpc>
                <a:spcPct val="100000"/>
              </a:lnSpc>
              <a:spcBef>
                <a:spcPts val="0"/>
              </a:spcBef>
            </a:pPr>
            <a:r>
              <a:rPr lang="en-US" sz="1600" dirty="0">
                <a:solidFill>
                  <a:schemeClr val="tx2"/>
                </a:solidFill>
                <a:ea typeface="ＭＳ Ｐゴシック" pitchFamily="34" charset="-128"/>
              </a:rPr>
              <a:t>Procedural considerations</a:t>
            </a:r>
          </a:p>
          <a:p>
            <a:pPr marL="1489075" lvl="4" indent="-393700">
              <a:lnSpc>
                <a:spcPct val="100000"/>
              </a:lnSpc>
              <a:spcBef>
                <a:spcPts val="0"/>
              </a:spcBef>
            </a:pPr>
            <a:r>
              <a:rPr lang="en-US" sz="1600" dirty="0">
                <a:solidFill>
                  <a:schemeClr val="tx2"/>
                </a:solidFill>
                <a:ea typeface="ＭＳ Ｐゴシック" pitchFamily="34" charset="-128"/>
              </a:rPr>
              <a:t>Identify responsible individuals preparing, reviewing and approving ongoing disclosure </a:t>
            </a:r>
          </a:p>
          <a:p>
            <a:pPr marL="1489075" lvl="4" indent="-393700">
              <a:lnSpc>
                <a:spcPct val="100000"/>
              </a:lnSpc>
              <a:spcBef>
                <a:spcPts val="0"/>
              </a:spcBef>
            </a:pPr>
            <a:r>
              <a:rPr lang="en-US" sz="1600" dirty="0">
                <a:solidFill>
                  <a:schemeClr val="tx2"/>
                </a:solidFill>
                <a:ea typeface="ＭＳ Ｐゴシック" pitchFamily="34" charset="-128"/>
              </a:rPr>
              <a:t>Calendar filing deadlines</a:t>
            </a:r>
          </a:p>
          <a:p>
            <a:pPr marL="1489075" lvl="4" indent="-393700">
              <a:lnSpc>
                <a:spcPct val="100000"/>
              </a:lnSpc>
              <a:spcBef>
                <a:spcPts val="0"/>
              </a:spcBef>
            </a:pPr>
            <a:r>
              <a:rPr lang="en-US" sz="1600" dirty="0">
                <a:solidFill>
                  <a:schemeClr val="tx2"/>
                </a:solidFill>
                <a:ea typeface="ＭＳ Ｐゴシック" pitchFamily="34" charset="-128"/>
              </a:rPr>
              <a:t>Website refresh</a:t>
            </a:r>
          </a:p>
          <a:p>
            <a:pPr marL="690563" lvl="2" indent="-457200">
              <a:lnSpc>
                <a:spcPct val="100000"/>
              </a:lnSpc>
              <a:spcBef>
                <a:spcPts val="0"/>
              </a:spcBef>
            </a:pPr>
            <a:r>
              <a:rPr lang="en-US" sz="1600" dirty="0">
                <a:solidFill>
                  <a:schemeClr val="tx2"/>
                </a:solidFill>
                <a:ea typeface="ＭＳ Ｐゴシック" pitchFamily="34" charset="-128"/>
              </a:rPr>
              <a:t>Raise awareness through periodic training</a:t>
            </a:r>
          </a:p>
          <a:p>
            <a:pPr marL="690563" lvl="2" indent="-457200">
              <a:lnSpc>
                <a:spcPct val="100000"/>
              </a:lnSpc>
              <a:spcBef>
                <a:spcPts val="0"/>
              </a:spcBef>
            </a:pPr>
            <a:r>
              <a:rPr lang="en-US" sz="1600" dirty="0">
                <a:solidFill>
                  <a:schemeClr val="tx2"/>
                </a:solidFill>
                <a:ea typeface="ＭＳ Ｐゴシック" pitchFamily="34" charset="-128"/>
              </a:rPr>
              <a:t>Document document document and retain those documents</a:t>
            </a:r>
          </a:p>
          <a:p>
            <a:pPr marL="233363" lvl="2" indent="0">
              <a:lnSpc>
                <a:spcPct val="100000"/>
              </a:lnSpc>
              <a:spcBef>
                <a:spcPts val="0"/>
              </a:spcBef>
              <a:buNone/>
            </a:pPr>
            <a:r>
              <a:rPr lang="en-US" sz="1600" b="1" i="1" dirty="0">
                <a:solidFill>
                  <a:schemeClr val="tx2"/>
                </a:solidFill>
                <a:ea typeface="ＭＳ Ｐゴシック" pitchFamily="34" charset="-128"/>
              </a:rPr>
              <a:t>		</a:t>
            </a:r>
          </a:p>
          <a:p>
            <a:pPr marL="233363" lvl="2" indent="0">
              <a:lnSpc>
                <a:spcPct val="100000"/>
              </a:lnSpc>
              <a:spcBef>
                <a:spcPts val="0"/>
              </a:spcBef>
              <a:buNone/>
            </a:pPr>
            <a:r>
              <a:rPr lang="en-US" sz="1600" b="1" i="1" dirty="0">
                <a:solidFill>
                  <a:schemeClr val="tx2"/>
                </a:solidFill>
                <a:ea typeface="ＭＳ Ｐゴシック" pitchFamily="34" charset="-128"/>
              </a:rPr>
              <a:t>		When in doubt, ask!  </a:t>
            </a:r>
          </a:p>
          <a:p>
            <a:pPr indent="-1439862"/>
            <a:endParaRPr lang="en-US" sz="2000" dirty="0">
              <a:solidFill>
                <a:schemeClr val="tx2"/>
              </a:solidFill>
              <a:ea typeface="ＭＳ Ｐゴシック" pitchFamily="34" charset="-128"/>
            </a:endParaRPr>
          </a:p>
          <a:p>
            <a:endParaRPr lang="en-US" dirty="0"/>
          </a:p>
        </p:txBody>
      </p:sp>
      <p:sp>
        <p:nvSpPr>
          <p:cNvPr id="5" name="Slide Number Placeholder 4"/>
          <p:cNvSpPr>
            <a:spLocks noGrp="1"/>
          </p:cNvSpPr>
          <p:nvPr>
            <p:ph type="sldNum" sz="quarter" idx="12"/>
          </p:nvPr>
        </p:nvSpPr>
        <p:spPr/>
        <p:txBody>
          <a:bodyPr/>
          <a:lstStyle/>
          <a:p>
            <a:fld id="{2664C292-C6B9-47C4-B12E-51016A90E5C9}" type="slidenum">
              <a:rPr lang="en-US" smtClean="0"/>
              <a:t>21</a:t>
            </a:fld>
            <a:endParaRPr lang="en-US" dirty="0"/>
          </a:p>
        </p:txBody>
      </p:sp>
      <p:pic>
        <p:nvPicPr>
          <p:cNvPr id="6" name="Picture 5"/>
          <p:cNvPicPr>
            <a:picLocks noChangeAspect="1"/>
          </p:cNvPicPr>
          <p:nvPr/>
        </p:nvPicPr>
        <p:blipFill>
          <a:blip r:embed="rId2"/>
          <a:stretch>
            <a:fillRect/>
          </a:stretch>
        </p:blipFill>
        <p:spPr>
          <a:xfrm>
            <a:off x="7161246" y="4697727"/>
            <a:ext cx="1562050" cy="1968182"/>
          </a:xfrm>
          <a:prstGeom prst="rect">
            <a:avLst/>
          </a:prstGeom>
        </p:spPr>
      </p:pic>
      <p:pic>
        <p:nvPicPr>
          <p:cNvPr id="7" name="Picture 6"/>
          <p:cNvPicPr>
            <a:picLocks noChangeAspect="1"/>
          </p:cNvPicPr>
          <p:nvPr/>
        </p:nvPicPr>
        <p:blipFill>
          <a:blip r:embed="rId3"/>
          <a:stretch>
            <a:fillRect/>
          </a:stretch>
        </p:blipFill>
        <p:spPr>
          <a:xfrm>
            <a:off x="9286631" y="5139496"/>
            <a:ext cx="1969363" cy="1255469"/>
          </a:xfrm>
          <a:prstGeom prst="rect">
            <a:avLst/>
          </a:prstGeom>
        </p:spPr>
      </p:pic>
    </p:spTree>
    <p:extLst>
      <p:ext uri="{BB962C8B-B14F-4D97-AF65-F5344CB8AC3E}">
        <p14:creationId xmlns:p14="http://schemas.microsoft.com/office/powerpoint/2010/main" val="246140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Ongoing Disclosure - https://emma.msrb.org/Home/Index</a:t>
            </a:r>
          </a:p>
        </p:txBody>
      </p:sp>
      <p:sp>
        <p:nvSpPr>
          <p:cNvPr id="4" name="Content Placeholder 3"/>
          <p:cNvSpPr>
            <a:spLocks noGrp="1"/>
          </p:cNvSpPr>
          <p:nvPr>
            <p:ph sz="half" idx="2"/>
          </p:nvPr>
        </p:nvSpPr>
        <p:spPr/>
        <p:txBody>
          <a:bodyPr/>
          <a:lstStyle/>
          <a:p>
            <a:endParaRPr lang="en-US" sz="1600" dirty="0"/>
          </a:p>
          <a:p>
            <a:endParaRPr lang="en-US" sz="1600" dirty="0"/>
          </a:p>
          <a:p>
            <a:endParaRPr lang="en-US" sz="1600" dirty="0"/>
          </a:p>
        </p:txBody>
      </p:sp>
      <p:sp>
        <p:nvSpPr>
          <p:cNvPr id="5" name="Slide Number Placeholder 4"/>
          <p:cNvSpPr>
            <a:spLocks noGrp="1"/>
          </p:cNvSpPr>
          <p:nvPr>
            <p:ph type="sldNum" sz="quarter" idx="12"/>
          </p:nvPr>
        </p:nvSpPr>
        <p:spPr/>
        <p:txBody>
          <a:bodyPr/>
          <a:lstStyle/>
          <a:p>
            <a:fld id="{2664C292-C6B9-47C4-B12E-51016A90E5C9}" type="slidenum">
              <a:rPr lang="en-US" smtClean="0"/>
              <a:t>22</a:t>
            </a:fld>
            <a:endParaRPr lang="en-US" dirty="0"/>
          </a:p>
        </p:txBody>
      </p:sp>
      <p:pic>
        <p:nvPicPr>
          <p:cNvPr id="9" name="Picture 8"/>
          <p:cNvPicPr>
            <a:picLocks noChangeAspect="1"/>
          </p:cNvPicPr>
          <p:nvPr/>
        </p:nvPicPr>
        <p:blipFill>
          <a:blip r:embed="rId2"/>
          <a:stretch>
            <a:fillRect/>
          </a:stretch>
        </p:blipFill>
        <p:spPr>
          <a:xfrm>
            <a:off x="2701291" y="1262813"/>
            <a:ext cx="6803391" cy="5119666"/>
          </a:xfrm>
          <a:prstGeom prst="rect">
            <a:avLst/>
          </a:prstGeom>
        </p:spPr>
      </p:pic>
    </p:spTree>
    <p:extLst>
      <p:ext uri="{BB962C8B-B14F-4D97-AF65-F5344CB8AC3E}">
        <p14:creationId xmlns:p14="http://schemas.microsoft.com/office/powerpoint/2010/main" val="219172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Ongoing Disclosure</a:t>
            </a:r>
          </a:p>
        </p:txBody>
      </p:sp>
      <p:sp>
        <p:nvSpPr>
          <p:cNvPr id="3" name="Content Placeholder 2"/>
          <p:cNvSpPr>
            <a:spLocks noGrp="1"/>
          </p:cNvSpPr>
          <p:nvPr>
            <p:ph sz="half" idx="1"/>
          </p:nvPr>
        </p:nvSpPr>
        <p:spPr>
          <a:xfrm>
            <a:off x="617415" y="1172308"/>
            <a:ext cx="10787776" cy="4923692"/>
          </a:xfrm>
        </p:spPr>
        <p:txBody>
          <a:bodyPr/>
          <a:lstStyle/>
          <a:p>
            <a:r>
              <a:rPr lang="en-US" sz="1800" dirty="0"/>
              <a:t>Financial information and operating data</a:t>
            </a:r>
          </a:p>
          <a:p>
            <a:r>
              <a:rPr lang="en-US" sz="1800" dirty="0"/>
              <a:t>Notice of listed events</a:t>
            </a:r>
          </a:p>
          <a:p>
            <a:pPr marL="171450" indent="-171450">
              <a:lnSpc>
                <a:spcPct val="100000"/>
              </a:lnSpc>
              <a:spcBef>
                <a:spcPts val="0"/>
              </a:spcBef>
              <a:buFont typeface="Arial" panose="020B0604020202020204" pitchFamily="34" charset="0"/>
              <a:buChar char="•"/>
            </a:pPr>
            <a:r>
              <a:rPr lang="en-US" sz="1200" dirty="0"/>
              <a:t>The Continuing Disclosure Agreements require the issuer to give notice of the following reportable events (except as set forth below) in a timely manner </a:t>
            </a:r>
            <a:r>
              <a:rPr lang="en-US" sz="1200" u="sng" dirty="0"/>
              <a:t>not more than ten (10) business days after the occurrence</a:t>
            </a:r>
            <a:r>
              <a:rPr lang="en-US" sz="1200" dirty="0"/>
              <a:t> of the event.  </a:t>
            </a:r>
          </a:p>
          <a:p>
            <a:pPr marL="384175" lvl="2" indent="-228600">
              <a:lnSpc>
                <a:spcPct val="100000"/>
              </a:lnSpc>
              <a:spcBef>
                <a:spcPts val="0"/>
              </a:spcBef>
              <a:buFont typeface="+mj-lt"/>
              <a:buAutoNum type="arabicPeriod"/>
            </a:pPr>
            <a:r>
              <a:rPr lang="en-US" sz="1200" dirty="0">
                <a:solidFill>
                  <a:schemeClr val="tx2"/>
                </a:solidFill>
              </a:rPr>
              <a:t>Principal and interest payment delinquencies;</a:t>
            </a:r>
          </a:p>
          <a:p>
            <a:pPr marL="384175" lvl="2" indent="-228600">
              <a:lnSpc>
                <a:spcPct val="100000"/>
              </a:lnSpc>
              <a:spcBef>
                <a:spcPts val="0"/>
              </a:spcBef>
              <a:buFont typeface="+mj-lt"/>
              <a:buAutoNum type="arabicPeriod"/>
            </a:pPr>
            <a:r>
              <a:rPr lang="en-US" sz="1200" dirty="0">
                <a:solidFill>
                  <a:schemeClr val="tx2"/>
                </a:solidFill>
              </a:rPr>
              <a:t>Non-payment related defaults, </a:t>
            </a:r>
            <a:r>
              <a:rPr lang="en-US" sz="1200" i="1" dirty="0">
                <a:solidFill>
                  <a:schemeClr val="tx2"/>
                </a:solidFill>
              </a:rPr>
              <a:t>if material</a:t>
            </a:r>
            <a:r>
              <a:rPr lang="en-US" sz="1200" dirty="0">
                <a:solidFill>
                  <a:schemeClr val="tx2"/>
                </a:solidFill>
              </a:rPr>
              <a:t>;</a:t>
            </a:r>
          </a:p>
          <a:p>
            <a:pPr marL="384175" lvl="2" indent="-228600">
              <a:lnSpc>
                <a:spcPct val="100000"/>
              </a:lnSpc>
              <a:spcBef>
                <a:spcPts val="0"/>
              </a:spcBef>
              <a:buFont typeface="+mj-lt"/>
              <a:buAutoNum type="arabicPeriod"/>
            </a:pPr>
            <a:r>
              <a:rPr lang="en-US" sz="1200" dirty="0">
                <a:solidFill>
                  <a:schemeClr val="tx2"/>
                </a:solidFill>
              </a:rPr>
              <a:t>Unscheduled draws on debt service reserves </a:t>
            </a:r>
            <a:r>
              <a:rPr lang="en-US" sz="1200" u="sng" dirty="0">
                <a:solidFill>
                  <a:schemeClr val="tx2"/>
                </a:solidFill>
              </a:rPr>
              <a:t>reflecting financial difficulties</a:t>
            </a:r>
            <a:r>
              <a:rPr lang="en-US" sz="1200" dirty="0">
                <a:solidFill>
                  <a:schemeClr val="tx2"/>
                </a:solidFill>
              </a:rPr>
              <a:t>;</a:t>
            </a:r>
          </a:p>
          <a:p>
            <a:pPr marL="384175" lvl="2" indent="-228600">
              <a:lnSpc>
                <a:spcPct val="100000"/>
              </a:lnSpc>
              <a:spcBef>
                <a:spcPts val="0"/>
              </a:spcBef>
              <a:buFont typeface="+mj-lt"/>
              <a:buAutoNum type="arabicPeriod"/>
            </a:pPr>
            <a:r>
              <a:rPr lang="en-US" sz="1200" dirty="0">
                <a:solidFill>
                  <a:schemeClr val="tx2"/>
                </a:solidFill>
              </a:rPr>
              <a:t>Unscheduled draws on credit enhancements </a:t>
            </a:r>
            <a:r>
              <a:rPr lang="en-US" sz="1200" u="sng" dirty="0">
                <a:solidFill>
                  <a:schemeClr val="tx2"/>
                </a:solidFill>
              </a:rPr>
              <a:t>reflecting financial difficulties</a:t>
            </a:r>
            <a:r>
              <a:rPr lang="en-US" sz="1200" dirty="0">
                <a:solidFill>
                  <a:schemeClr val="tx2"/>
                </a:solidFill>
              </a:rPr>
              <a:t>;</a:t>
            </a:r>
          </a:p>
          <a:p>
            <a:pPr marL="384175" lvl="2" indent="-228600">
              <a:lnSpc>
                <a:spcPct val="100000"/>
              </a:lnSpc>
              <a:spcBef>
                <a:spcPts val="0"/>
              </a:spcBef>
              <a:buFont typeface="+mj-lt"/>
              <a:buAutoNum type="arabicPeriod"/>
            </a:pPr>
            <a:r>
              <a:rPr lang="en-US" sz="1200" dirty="0">
                <a:solidFill>
                  <a:schemeClr val="tx2"/>
                </a:solidFill>
              </a:rPr>
              <a:t>Substitution of credit or liquidity providers, or their failure to perform;</a:t>
            </a:r>
          </a:p>
          <a:p>
            <a:pPr marL="384175" lvl="2" indent="-228600">
              <a:lnSpc>
                <a:spcPct val="100000"/>
              </a:lnSpc>
              <a:spcBef>
                <a:spcPts val="0"/>
              </a:spcBef>
              <a:buFont typeface="+mj-lt"/>
              <a:buAutoNum type="arabicPeriod"/>
            </a:pPr>
            <a:r>
              <a:rPr lang="en-US" sz="1200" dirty="0">
                <a:solidFill>
                  <a:schemeClr val="tx2"/>
                </a:solidFill>
              </a:rPr>
              <a:t>Adverse tax opinions, the issuance by the Internal Revenue Service of proposed or final determinations of taxability, Notices of Proposed Issue (IRS Form 5701-TEB) or other </a:t>
            </a:r>
            <a:r>
              <a:rPr lang="en-US" sz="1200" i="1" dirty="0">
                <a:solidFill>
                  <a:schemeClr val="tx2"/>
                </a:solidFill>
              </a:rPr>
              <a:t>material</a:t>
            </a:r>
            <a:r>
              <a:rPr lang="en-US" sz="1200" dirty="0">
                <a:solidFill>
                  <a:schemeClr val="tx2"/>
                </a:solidFill>
              </a:rPr>
              <a:t> notices or determinations with respect to the tax status of the Bonds, or other </a:t>
            </a:r>
            <a:r>
              <a:rPr lang="en-US" sz="1200" i="1" dirty="0">
                <a:solidFill>
                  <a:schemeClr val="tx2"/>
                </a:solidFill>
              </a:rPr>
              <a:t>material</a:t>
            </a:r>
            <a:r>
              <a:rPr lang="en-US" sz="1200" dirty="0">
                <a:solidFill>
                  <a:schemeClr val="tx2"/>
                </a:solidFill>
              </a:rPr>
              <a:t> events affecting the tax status of the Securities;</a:t>
            </a:r>
          </a:p>
          <a:p>
            <a:pPr marL="384175" lvl="2" indent="-228600">
              <a:lnSpc>
                <a:spcPct val="100000"/>
              </a:lnSpc>
              <a:spcBef>
                <a:spcPts val="0"/>
              </a:spcBef>
              <a:buFont typeface="+mj-lt"/>
              <a:buAutoNum type="arabicPeriod"/>
            </a:pPr>
            <a:r>
              <a:rPr lang="en-US" sz="1200" dirty="0">
                <a:solidFill>
                  <a:schemeClr val="tx2"/>
                </a:solidFill>
              </a:rPr>
              <a:t>Modifications to the rights of Security holders,</a:t>
            </a:r>
            <a:r>
              <a:rPr lang="en-US" sz="1200" i="1" dirty="0">
                <a:solidFill>
                  <a:schemeClr val="tx2"/>
                </a:solidFill>
              </a:rPr>
              <a:t> if material</a:t>
            </a:r>
            <a:r>
              <a:rPr lang="en-US" sz="1200" dirty="0">
                <a:solidFill>
                  <a:schemeClr val="tx2"/>
                </a:solidFill>
              </a:rPr>
              <a:t>;</a:t>
            </a:r>
          </a:p>
          <a:p>
            <a:pPr marL="384175" lvl="2" indent="-228600">
              <a:lnSpc>
                <a:spcPct val="100000"/>
              </a:lnSpc>
              <a:spcBef>
                <a:spcPts val="0"/>
              </a:spcBef>
              <a:buFont typeface="+mj-lt"/>
              <a:buAutoNum type="arabicPeriod"/>
            </a:pPr>
            <a:r>
              <a:rPr lang="en-US" sz="1200" dirty="0">
                <a:solidFill>
                  <a:schemeClr val="tx2"/>
                </a:solidFill>
              </a:rPr>
              <a:t>Optional, contingent or unscheduled bond calls other than scheduled sinking fund redemptions for which notice is given pursuant to Exchange Act Release 34‑23856, </a:t>
            </a:r>
            <a:r>
              <a:rPr lang="en-US" sz="1200" i="1" dirty="0">
                <a:solidFill>
                  <a:schemeClr val="tx2"/>
                </a:solidFill>
              </a:rPr>
              <a:t>if material,</a:t>
            </a:r>
            <a:r>
              <a:rPr lang="en-US" sz="1200" dirty="0">
                <a:solidFill>
                  <a:schemeClr val="tx2"/>
                </a:solidFill>
              </a:rPr>
              <a:t> and tender offers;</a:t>
            </a:r>
          </a:p>
          <a:p>
            <a:pPr marL="384175" lvl="2" indent="-228600">
              <a:lnSpc>
                <a:spcPct val="100000"/>
              </a:lnSpc>
              <a:spcBef>
                <a:spcPts val="0"/>
              </a:spcBef>
              <a:buFont typeface="+mj-lt"/>
              <a:buAutoNum type="arabicPeriod"/>
            </a:pPr>
            <a:r>
              <a:rPr lang="en-US" sz="1200" dirty="0">
                <a:solidFill>
                  <a:schemeClr val="tx2"/>
                </a:solidFill>
              </a:rPr>
              <a:t>Defeasances;</a:t>
            </a:r>
          </a:p>
          <a:p>
            <a:pPr marL="384175" lvl="2" indent="-228600">
              <a:lnSpc>
                <a:spcPct val="100000"/>
              </a:lnSpc>
              <a:spcBef>
                <a:spcPts val="0"/>
              </a:spcBef>
              <a:buFont typeface="+mj-lt"/>
              <a:buAutoNum type="arabicPeriod"/>
            </a:pPr>
            <a:r>
              <a:rPr lang="en-US" sz="1200" dirty="0">
                <a:solidFill>
                  <a:schemeClr val="tx2"/>
                </a:solidFill>
              </a:rPr>
              <a:t>Release, substitution, or sale of property securing repayment of the Securities, </a:t>
            </a:r>
            <a:r>
              <a:rPr lang="en-US" sz="1200" i="1" dirty="0">
                <a:solidFill>
                  <a:schemeClr val="tx2"/>
                </a:solidFill>
              </a:rPr>
              <a:t>if material</a:t>
            </a:r>
            <a:r>
              <a:rPr lang="en-US" sz="1200" dirty="0">
                <a:solidFill>
                  <a:schemeClr val="tx2"/>
                </a:solidFill>
              </a:rPr>
              <a:t>;</a:t>
            </a:r>
          </a:p>
          <a:p>
            <a:pPr marL="384175" lvl="2" indent="-228600">
              <a:lnSpc>
                <a:spcPct val="100000"/>
              </a:lnSpc>
              <a:spcBef>
                <a:spcPts val="0"/>
              </a:spcBef>
              <a:buFont typeface="+mj-lt"/>
              <a:buAutoNum type="arabicPeriod"/>
            </a:pPr>
            <a:r>
              <a:rPr lang="en-US" sz="1200" dirty="0">
                <a:solidFill>
                  <a:schemeClr val="tx2"/>
                </a:solidFill>
              </a:rPr>
              <a:t>Rating changes;</a:t>
            </a:r>
          </a:p>
          <a:p>
            <a:pPr marL="384175" lvl="2" indent="-228600">
              <a:lnSpc>
                <a:spcPct val="100000"/>
              </a:lnSpc>
              <a:spcBef>
                <a:spcPts val="0"/>
              </a:spcBef>
              <a:buFont typeface="+mj-lt"/>
              <a:buAutoNum type="arabicPeriod"/>
            </a:pPr>
            <a:r>
              <a:rPr lang="en-US" sz="1200" dirty="0">
                <a:solidFill>
                  <a:schemeClr val="tx2"/>
                </a:solidFill>
              </a:rPr>
              <a:t>Bankruptcy, insolvency, receivership or similar event of the issuer;</a:t>
            </a:r>
          </a:p>
          <a:p>
            <a:pPr marL="384175" lvl="2" indent="-228600">
              <a:lnSpc>
                <a:spcPct val="100000"/>
              </a:lnSpc>
              <a:spcBef>
                <a:spcPts val="0"/>
              </a:spcBef>
              <a:buFont typeface="+mj-lt"/>
              <a:buAutoNum type="arabicPeriod"/>
            </a:pPr>
            <a:r>
              <a:rPr lang="en-US" sz="1200" dirty="0">
                <a:solidFill>
                  <a:schemeClr val="tx2"/>
                </a:solidFill>
              </a:rPr>
              <a:t>The consummation of a merger, consolidation, or acquisition involving the issuer or obligated party or the sale of all or substantially all of the assets of the issuer or obligated party, other than in the ordinary course of business, the entry into a definitive agreement to undertake such an action or the termination of a definitive agreement relating to any such actions, other than pursuant to its terms, </a:t>
            </a:r>
            <a:r>
              <a:rPr lang="en-US" sz="1200" i="1" dirty="0">
                <a:solidFill>
                  <a:schemeClr val="tx2"/>
                </a:solidFill>
              </a:rPr>
              <a:t>if material</a:t>
            </a:r>
            <a:r>
              <a:rPr lang="en-US" sz="1200" dirty="0">
                <a:solidFill>
                  <a:schemeClr val="tx2"/>
                </a:solidFill>
              </a:rPr>
              <a:t>; </a:t>
            </a:r>
          </a:p>
          <a:p>
            <a:pPr marL="384175" lvl="2" indent="-228600">
              <a:lnSpc>
                <a:spcPct val="100000"/>
              </a:lnSpc>
              <a:spcBef>
                <a:spcPts val="0"/>
              </a:spcBef>
              <a:buFont typeface="+mj-lt"/>
              <a:buAutoNum type="arabicPeriod"/>
            </a:pPr>
            <a:r>
              <a:rPr lang="en-US" sz="1200" dirty="0">
                <a:solidFill>
                  <a:schemeClr val="tx2"/>
                </a:solidFill>
              </a:rPr>
              <a:t>Appointment of a successor or additional trustee or the change of name of a trustee, </a:t>
            </a:r>
            <a:r>
              <a:rPr lang="en-US" sz="1200" i="1" dirty="0">
                <a:solidFill>
                  <a:schemeClr val="tx2"/>
                </a:solidFill>
              </a:rPr>
              <a:t>if material</a:t>
            </a:r>
            <a:r>
              <a:rPr lang="en-US" sz="1200" dirty="0">
                <a:solidFill>
                  <a:schemeClr val="tx2"/>
                </a:solidFill>
              </a:rPr>
              <a:t>;</a:t>
            </a:r>
          </a:p>
          <a:p>
            <a:pPr lvl="2" indent="0">
              <a:lnSpc>
                <a:spcPct val="100000"/>
              </a:lnSpc>
              <a:spcBef>
                <a:spcPts val="0"/>
              </a:spcBef>
              <a:buNone/>
            </a:pPr>
            <a:r>
              <a:rPr lang="en-US" sz="1200" b="1" dirty="0">
                <a:solidFill>
                  <a:schemeClr val="tx2"/>
                </a:solidFill>
              </a:rPr>
              <a:t>PLUS two new notice events effective in 2019</a:t>
            </a:r>
          </a:p>
          <a:p>
            <a:pPr lvl="3"/>
            <a:endParaRPr lang="en-US" sz="1600" dirty="0"/>
          </a:p>
        </p:txBody>
      </p:sp>
      <p:sp>
        <p:nvSpPr>
          <p:cNvPr id="4" name="Content Placeholder 3"/>
          <p:cNvSpPr>
            <a:spLocks noGrp="1"/>
          </p:cNvSpPr>
          <p:nvPr>
            <p:ph sz="half" idx="2"/>
          </p:nvPr>
        </p:nvSpPr>
        <p:spPr/>
        <p:txBody>
          <a:bodyPr/>
          <a:lstStyle/>
          <a:p>
            <a:endParaRPr lang="en-US" sz="1600" dirty="0"/>
          </a:p>
          <a:p>
            <a:endParaRPr lang="en-US" sz="1600" dirty="0"/>
          </a:p>
          <a:p>
            <a:endParaRPr lang="en-US" sz="1600" dirty="0"/>
          </a:p>
        </p:txBody>
      </p:sp>
      <p:sp>
        <p:nvSpPr>
          <p:cNvPr id="5" name="Slide Number Placeholder 4"/>
          <p:cNvSpPr>
            <a:spLocks noGrp="1"/>
          </p:cNvSpPr>
          <p:nvPr>
            <p:ph type="sldNum" sz="quarter" idx="12"/>
          </p:nvPr>
        </p:nvSpPr>
        <p:spPr/>
        <p:txBody>
          <a:bodyPr/>
          <a:lstStyle/>
          <a:p>
            <a:fld id="{2664C292-C6B9-47C4-B12E-51016A90E5C9}" type="slidenum">
              <a:rPr lang="en-US" smtClean="0"/>
              <a:t>23</a:t>
            </a:fld>
            <a:endParaRPr lang="en-US" dirty="0"/>
          </a:p>
        </p:txBody>
      </p:sp>
    </p:spTree>
    <p:extLst>
      <p:ext uri="{BB962C8B-B14F-4D97-AF65-F5344CB8AC3E}">
        <p14:creationId xmlns:p14="http://schemas.microsoft.com/office/powerpoint/2010/main" val="270326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What are the additional notice events?</a:t>
            </a:r>
          </a:p>
        </p:txBody>
      </p:sp>
      <p:sp>
        <p:nvSpPr>
          <p:cNvPr id="3" name="Content Placeholder 2"/>
          <p:cNvSpPr>
            <a:spLocks noGrp="1"/>
          </p:cNvSpPr>
          <p:nvPr>
            <p:ph sz="half" idx="1"/>
          </p:nvPr>
        </p:nvSpPr>
        <p:spPr>
          <a:xfrm>
            <a:off x="761999" y="1416289"/>
            <a:ext cx="10643191" cy="4379494"/>
          </a:xfrm>
        </p:spPr>
        <p:txBody>
          <a:bodyPr/>
          <a:lstStyle/>
          <a:p>
            <a:pPr lvl="1"/>
            <a:endParaRPr lang="en-US" sz="1600" dirty="0"/>
          </a:p>
          <a:p>
            <a:r>
              <a:rPr lang="en-US" sz="1600" dirty="0"/>
              <a:t>Notice event 15</a:t>
            </a:r>
          </a:p>
          <a:p>
            <a:pPr lvl="2"/>
            <a:r>
              <a:rPr lang="en-US" sz="1600" dirty="0">
                <a:solidFill>
                  <a:schemeClr val="tx2"/>
                </a:solidFill>
              </a:rPr>
              <a:t>Incurrence of a </a:t>
            </a:r>
            <a:r>
              <a:rPr lang="en-US" sz="1600" u="sng" dirty="0">
                <a:solidFill>
                  <a:schemeClr val="tx2"/>
                </a:solidFill>
              </a:rPr>
              <a:t>financial obligation</a:t>
            </a:r>
            <a:r>
              <a:rPr lang="en-US" sz="1600" dirty="0">
                <a:solidFill>
                  <a:schemeClr val="tx2"/>
                </a:solidFill>
              </a:rPr>
              <a:t> of the obligated person</a:t>
            </a:r>
          </a:p>
          <a:p>
            <a:pPr lvl="3"/>
            <a:r>
              <a:rPr lang="en-US" sz="1600" dirty="0">
                <a:solidFill>
                  <a:schemeClr val="tx2"/>
                </a:solidFill>
              </a:rPr>
              <a:t>if material, or </a:t>
            </a:r>
          </a:p>
          <a:p>
            <a:pPr lvl="2"/>
            <a:r>
              <a:rPr lang="en-US" sz="1600" dirty="0">
                <a:solidFill>
                  <a:schemeClr val="tx2"/>
                </a:solidFill>
              </a:rPr>
              <a:t>Agreement to covenants, events of default, remedies, priority rights, or other similar terms of a </a:t>
            </a:r>
            <a:r>
              <a:rPr lang="en-US" sz="1600" u="sng" dirty="0">
                <a:solidFill>
                  <a:schemeClr val="tx2"/>
                </a:solidFill>
              </a:rPr>
              <a:t>financial obligation</a:t>
            </a:r>
            <a:r>
              <a:rPr lang="en-US" sz="1600" dirty="0">
                <a:solidFill>
                  <a:schemeClr val="tx2"/>
                </a:solidFill>
              </a:rPr>
              <a:t> of the obligated person, any of which affect security holders</a:t>
            </a:r>
          </a:p>
          <a:p>
            <a:pPr lvl="3"/>
            <a:r>
              <a:rPr lang="en-US" sz="1600" dirty="0">
                <a:solidFill>
                  <a:schemeClr val="tx2"/>
                </a:solidFill>
              </a:rPr>
              <a:t>if material</a:t>
            </a:r>
          </a:p>
          <a:p>
            <a:r>
              <a:rPr lang="en-US" sz="1600" dirty="0"/>
              <a:t>Notice event 16</a:t>
            </a:r>
          </a:p>
          <a:p>
            <a:pPr lvl="2"/>
            <a:r>
              <a:rPr lang="en-US" sz="1600" dirty="0">
                <a:solidFill>
                  <a:schemeClr val="tx2"/>
                </a:solidFill>
              </a:rPr>
              <a:t>Default, event of acceleration, termination event, modification of terms, or other similar events under the terms of a </a:t>
            </a:r>
            <a:r>
              <a:rPr lang="en-US" sz="1600" u="sng" dirty="0">
                <a:solidFill>
                  <a:schemeClr val="tx2"/>
                </a:solidFill>
              </a:rPr>
              <a:t>financial obligation</a:t>
            </a:r>
            <a:r>
              <a:rPr lang="en-US" sz="1600" dirty="0">
                <a:solidFill>
                  <a:schemeClr val="tx2"/>
                </a:solidFill>
              </a:rPr>
              <a:t> of the obligated person</a:t>
            </a:r>
          </a:p>
          <a:p>
            <a:pPr lvl="3"/>
            <a:r>
              <a:rPr lang="en-US" sz="1600" dirty="0">
                <a:solidFill>
                  <a:schemeClr val="tx2"/>
                </a:solidFill>
              </a:rPr>
              <a:t>any of which reflect financial difficulties</a:t>
            </a:r>
          </a:p>
          <a:p>
            <a:pPr lvl="3"/>
            <a:endParaRPr lang="en-US" sz="1600" dirty="0"/>
          </a:p>
        </p:txBody>
      </p:sp>
      <p:sp>
        <p:nvSpPr>
          <p:cNvPr id="4" name="Content Placeholder 3"/>
          <p:cNvSpPr>
            <a:spLocks noGrp="1"/>
          </p:cNvSpPr>
          <p:nvPr>
            <p:ph sz="half" idx="2"/>
          </p:nvPr>
        </p:nvSpPr>
        <p:spPr/>
        <p:txBody>
          <a:bodyPr/>
          <a:lstStyle/>
          <a:p>
            <a:endParaRPr lang="en-US" sz="1600" dirty="0"/>
          </a:p>
          <a:p>
            <a:endParaRPr lang="en-US" sz="1600" dirty="0"/>
          </a:p>
          <a:p>
            <a:endParaRPr lang="en-US" sz="1600" dirty="0"/>
          </a:p>
        </p:txBody>
      </p:sp>
      <p:sp>
        <p:nvSpPr>
          <p:cNvPr id="5" name="Slide Number Placeholder 4"/>
          <p:cNvSpPr>
            <a:spLocks noGrp="1"/>
          </p:cNvSpPr>
          <p:nvPr>
            <p:ph type="sldNum" sz="quarter" idx="12"/>
          </p:nvPr>
        </p:nvSpPr>
        <p:spPr/>
        <p:txBody>
          <a:bodyPr/>
          <a:lstStyle/>
          <a:p>
            <a:fld id="{2664C292-C6B9-47C4-B12E-51016A90E5C9}" type="slidenum">
              <a:rPr lang="en-US" smtClean="0"/>
              <a:t>24</a:t>
            </a:fld>
            <a:endParaRPr lang="en-US" dirty="0"/>
          </a:p>
        </p:txBody>
      </p:sp>
    </p:spTree>
    <p:extLst>
      <p:ext uri="{BB962C8B-B14F-4D97-AF65-F5344CB8AC3E}">
        <p14:creationId xmlns:p14="http://schemas.microsoft.com/office/powerpoint/2010/main" val="337279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794342" y="1139762"/>
            <a:ext cx="10610849" cy="4398764"/>
          </a:xfrm>
        </p:spPr>
        <p:txBody>
          <a:bodyPr/>
          <a:lstStyle/>
          <a:p>
            <a:r>
              <a:rPr lang="en-US" sz="1600" dirty="0"/>
              <a:t>Financial obligations	</a:t>
            </a:r>
          </a:p>
          <a:p>
            <a:pPr lvl="1"/>
            <a:r>
              <a:rPr lang="en-US" sz="1600" dirty="0"/>
              <a:t>The two new notice events both relate to “financial obligations”</a:t>
            </a:r>
          </a:p>
          <a:p>
            <a:pPr lvl="1"/>
            <a:endParaRPr lang="en-US" sz="1600" dirty="0"/>
          </a:p>
          <a:p>
            <a:r>
              <a:rPr lang="en-US" sz="1600" dirty="0"/>
              <a:t>Definition</a:t>
            </a:r>
          </a:p>
          <a:p>
            <a:pPr lvl="2"/>
            <a:r>
              <a:rPr lang="en-US" sz="1600" dirty="0">
                <a:solidFill>
                  <a:schemeClr val="tx2"/>
                </a:solidFill>
              </a:rPr>
              <a:t>The term financial obligation means: </a:t>
            </a:r>
          </a:p>
          <a:p>
            <a:pPr lvl="3"/>
            <a:r>
              <a:rPr lang="en-US" sz="1600" dirty="0">
                <a:solidFill>
                  <a:schemeClr val="tx2"/>
                </a:solidFill>
              </a:rPr>
              <a:t>(i) debt obligation; </a:t>
            </a:r>
          </a:p>
          <a:p>
            <a:pPr lvl="3"/>
            <a:r>
              <a:rPr lang="en-US" sz="1600" dirty="0">
                <a:solidFill>
                  <a:schemeClr val="tx2"/>
                </a:solidFill>
              </a:rPr>
              <a:t>(ii) derivative instrument entered into in connection with, or pledged as security or a source of payment for, an existing or planned debt obligation; or </a:t>
            </a:r>
          </a:p>
          <a:p>
            <a:pPr lvl="3"/>
            <a:r>
              <a:rPr lang="en-US" sz="1600" dirty="0">
                <a:solidFill>
                  <a:schemeClr val="tx2"/>
                </a:solidFill>
              </a:rPr>
              <a:t>(iii) guarantee of (i) or (ii)</a:t>
            </a:r>
          </a:p>
          <a:p>
            <a:pPr lvl="3"/>
            <a:endParaRPr lang="en-US" sz="1600" dirty="0">
              <a:solidFill>
                <a:schemeClr val="tx2"/>
              </a:solidFill>
            </a:endParaRPr>
          </a:p>
          <a:p>
            <a:pPr lvl="2"/>
            <a:r>
              <a:rPr lang="en-US" sz="1600" dirty="0">
                <a:solidFill>
                  <a:schemeClr val="tx2"/>
                </a:solidFill>
              </a:rPr>
              <a:t>So debt, swaps related to debt and guarantees of both are included</a:t>
            </a:r>
          </a:p>
          <a:p>
            <a:pPr lvl="3"/>
            <a:r>
              <a:rPr lang="en-US" sz="1600" dirty="0">
                <a:solidFill>
                  <a:schemeClr val="tx2"/>
                </a:solidFill>
              </a:rPr>
              <a:t>Bank loans, LOCAL loans, PWTF loans, capital leases</a:t>
            </a:r>
          </a:p>
          <a:p>
            <a:pPr lvl="2"/>
            <a:r>
              <a:rPr lang="en-US" sz="1600" dirty="0">
                <a:solidFill>
                  <a:schemeClr val="tx2"/>
                </a:solidFill>
              </a:rPr>
              <a:t>SEC Adopting Release notes that “the term ‘debt obligation’ generally should be considered to include lease arrangements entered into by issuers and obligated persons that operate as vehicles to borrow money” </a:t>
            </a:r>
          </a:p>
          <a:p>
            <a:pPr lvl="1"/>
            <a:endParaRPr lang="en-US" dirty="0"/>
          </a:p>
        </p:txBody>
      </p:sp>
      <p:sp>
        <p:nvSpPr>
          <p:cNvPr id="3" name="Title 2"/>
          <p:cNvSpPr>
            <a:spLocks noGrp="1"/>
          </p:cNvSpPr>
          <p:nvPr>
            <p:ph type="title"/>
          </p:nvPr>
        </p:nvSpPr>
        <p:spPr/>
        <p:txBody>
          <a:bodyPr/>
          <a:lstStyle/>
          <a:p>
            <a:r>
              <a:rPr lang="en-US" sz="3200" dirty="0"/>
              <a:t>Definition of Financial Obligation</a:t>
            </a:r>
          </a:p>
        </p:txBody>
      </p:sp>
      <p:sp>
        <p:nvSpPr>
          <p:cNvPr id="4" name="Slide Number Placeholder 3"/>
          <p:cNvSpPr>
            <a:spLocks noGrp="1"/>
          </p:cNvSpPr>
          <p:nvPr>
            <p:ph type="sldNum" sz="quarter" idx="12"/>
          </p:nvPr>
        </p:nvSpPr>
        <p:spPr/>
        <p:txBody>
          <a:bodyPr/>
          <a:lstStyle/>
          <a:p>
            <a:fld id="{2664C292-C6B9-47C4-B12E-51016A90E5C9}" type="slidenum">
              <a:rPr lang="en-US" smtClean="0"/>
              <a:t>25</a:t>
            </a:fld>
            <a:endParaRPr lang="en-US" dirty="0"/>
          </a:p>
        </p:txBody>
      </p:sp>
    </p:spTree>
    <p:extLst>
      <p:ext uri="{BB962C8B-B14F-4D97-AF65-F5344CB8AC3E}">
        <p14:creationId xmlns:p14="http://schemas.microsoft.com/office/powerpoint/2010/main" val="406987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Filing Notice of a Financial Obligation</a:t>
            </a:r>
          </a:p>
        </p:txBody>
      </p:sp>
      <p:sp>
        <p:nvSpPr>
          <p:cNvPr id="3" name="Content Placeholder 2"/>
          <p:cNvSpPr>
            <a:spLocks noGrp="1"/>
          </p:cNvSpPr>
          <p:nvPr>
            <p:ph idx="1"/>
          </p:nvPr>
        </p:nvSpPr>
        <p:spPr>
          <a:xfrm>
            <a:off x="750570" y="1431852"/>
            <a:ext cx="10955338" cy="4288521"/>
          </a:xfrm>
        </p:spPr>
        <p:txBody>
          <a:bodyPr/>
          <a:lstStyle/>
          <a:p>
            <a:r>
              <a:rPr lang="en-US" sz="1600" dirty="0"/>
              <a:t>Flexible format</a:t>
            </a:r>
          </a:p>
          <a:p>
            <a:pPr lvl="1"/>
            <a:r>
              <a:rPr lang="en-US" sz="1600" dirty="0"/>
              <a:t>The amendment allows issuers to file either a summary or copies of the transaction documents, so long as the material terms are included</a:t>
            </a:r>
          </a:p>
          <a:p>
            <a:pPr lvl="1"/>
            <a:endParaRPr lang="en-US" sz="1600" dirty="0"/>
          </a:p>
          <a:p>
            <a:pPr lvl="2"/>
            <a:r>
              <a:rPr lang="en-US" sz="1600" dirty="0">
                <a:solidFill>
                  <a:schemeClr val="tx2"/>
                </a:solidFill>
              </a:rPr>
              <a:t>The notice may be a summary that describes the “material terms.” </a:t>
            </a:r>
          </a:p>
          <a:p>
            <a:pPr lvl="2"/>
            <a:r>
              <a:rPr lang="en-US" sz="1600" dirty="0">
                <a:solidFill>
                  <a:schemeClr val="tx2"/>
                </a:solidFill>
              </a:rPr>
              <a:t>May instead file the transaction documents that include the material terms.</a:t>
            </a:r>
          </a:p>
          <a:p>
            <a:pPr lvl="3"/>
            <a:r>
              <a:rPr lang="en-US" sz="1600" dirty="0">
                <a:solidFill>
                  <a:schemeClr val="tx2"/>
                </a:solidFill>
              </a:rPr>
              <a:t>Confidential information “such as contact information, account numbers, or other personally identifiable information” may be redacted </a:t>
            </a:r>
          </a:p>
          <a:p>
            <a:pPr lvl="2"/>
            <a:r>
              <a:rPr lang="en-US" sz="1600" dirty="0">
                <a:solidFill>
                  <a:schemeClr val="tx2"/>
                </a:solidFill>
              </a:rPr>
              <a:t>When do we file?</a:t>
            </a:r>
          </a:p>
          <a:p>
            <a:pPr lvl="3"/>
            <a:r>
              <a:rPr lang="en-US" sz="1600" dirty="0">
                <a:solidFill>
                  <a:schemeClr val="tx2"/>
                </a:solidFill>
              </a:rPr>
              <a:t>Usually when incurred. A financial obligation “generally should be considered to be incurred when it is enforceable against an issuer or obligated person” </a:t>
            </a:r>
          </a:p>
          <a:p>
            <a:pPr lvl="4"/>
            <a:r>
              <a:rPr lang="en-US" sz="1600" dirty="0">
                <a:solidFill>
                  <a:schemeClr val="tx2"/>
                </a:solidFill>
              </a:rPr>
              <a:t>Not at the time of each draw</a:t>
            </a:r>
          </a:p>
          <a:p>
            <a:pPr lvl="4"/>
            <a:r>
              <a:rPr lang="en-US" sz="1600" dirty="0">
                <a:solidFill>
                  <a:schemeClr val="tx2"/>
                </a:solidFill>
              </a:rPr>
              <a:t>May be prior to closing (for example, execution of enforceable term sheet or forward swap)</a:t>
            </a:r>
          </a:p>
        </p:txBody>
      </p:sp>
      <p:sp>
        <p:nvSpPr>
          <p:cNvPr id="4" name="Slide Number Placeholder 3"/>
          <p:cNvSpPr>
            <a:spLocks noGrp="1"/>
          </p:cNvSpPr>
          <p:nvPr>
            <p:ph type="sldNum" sz="quarter" idx="12"/>
          </p:nvPr>
        </p:nvSpPr>
        <p:spPr/>
        <p:txBody>
          <a:bodyPr/>
          <a:lstStyle/>
          <a:p>
            <a:fld id="{13E832A9-06FC-46C7-8616-F00A64A610D6}" type="slidenum">
              <a:rPr lang="en-US" smtClean="0"/>
              <a:t>26</a:t>
            </a:fld>
            <a:endParaRPr lang="en-US" dirty="0"/>
          </a:p>
        </p:txBody>
      </p:sp>
    </p:spTree>
    <p:extLst>
      <p:ext uri="{BB962C8B-B14F-4D97-AF65-F5344CB8AC3E}">
        <p14:creationId xmlns:p14="http://schemas.microsoft.com/office/powerpoint/2010/main" val="366889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Trends and Other Considerations: Refunding Options</a:t>
            </a:r>
          </a:p>
        </p:txBody>
      </p:sp>
      <p:sp>
        <p:nvSpPr>
          <p:cNvPr id="4" name="Slide Number Placeholder 3"/>
          <p:cNvSpPr>
            <a:spLocks noGrp="1"/>
          </p:cNvSpPr>
          <p:nvPr>
            <p:ph type="sldNum" sz="quarter" idx="12"/>
          </p:nvPr>
        </p:nvSpPr>
        <p:spPr/>
        <p:txBody>
          <a:bodyPr/>
          <a:lstStyle/>
          <a:p>
            <a:fld id="{13E832A9-06FC-46C7-8616-F00A64A610D6}" type="slidenum">
              <a:rPr lang="en-US" smtClean="0"/>
              <a:t>27</a:t>
            </a:fld>
            <a:endParaRPr lang="en-US" dirty="0"/>
          </a:p>
        </p:txBody>
      </p:sp>
      <p:sp>
        <p:nvSpPr>
          <p:cNvPr id="3" name="Content Placeholder 2"/>
          <p:cNvSpPr>
            <a:spLocks noGrp="1"/>
          </p:cNvSpPr>
          <p:nvPr>
            <p:ph idx="1"/>
          </p:nvPr>
        </p:nvSpPr>
        <p:spPr>
          <a:xfrm>
            <a:off x="762000" y="1180123"/>
            <a:ext cx="10955338" cy="4533162"/>
          </a:xfrm>
        </p:spPr>
        <p:txBody>
          <a:bodyPr/>
          <a:lstStyle/>
          <a:p>
            <a:pPr>
              <a:spcBef>
                <a:spcPts val="600"/>
              </a:spcBef>
            </a:pPr>
            <a:r>
              <a:rPr lang="en-US" sz="1600" dirty="0">
                <a:latin typeface="Arial" panose="020B0604020202020204" pitchFamily="34" charset="0"/>
                <a:cs typeface="Arial" panose="020B0604020202020204" pitchFamily="34" charset="0"/>
              </a:rPr>
              <a:t>Most debt can be paid off early or refunded (e.g. refinanced) with new debt</a:t>
            </a:r>
          </a:p>
          <a:p>
            <a:pPr marL="721678" lvl="2" indent="-173038">
              <a:spcBef>
                <a:spcPts val="600"/>
              </a:spcBef>
            </a:pPr>
            <a:r>
              <a:rPr lang="en-US" sz="1600" dirty="0">
                <a:solidFill>
                  <a:schemeClr val="tx2"/>
                </a:solidFill>
                <a:latin typeface="Arial" panose="020B0604020202020204" pitchFamily="34" charset="0"/>
                <a:cs typeface="Arial" panose="020B0604020202020204" pitchFamily="34" charset="0"/>
              </a:rPr>
              <a:t>Overall debt service savings or to restructure </a:t>
            </a:r>
          </a:p>
          <a:p>
            <a:pPr>
              <a:spcBef>
                <a:spcPts val="600"/>
              </a:spcBef>
            </a:pPr>
            <a:r>
              <a:rPr lang="en-US" sz="1600" dirty="0">
                <a:latin typeface="Arial" panose="020B0604020202020204" pitchFamily="34" charset="0"/>
                <a:cs typeface="Arial" panose="020B0604020202020204" pitchFamily="34" charset="0"/>
              </a:rPr>
              <a:t>Long-term debt is typically sold with 10 year par call feature</a:t>
            </a:r>
          </a:p>
          <a:p>
            <a:pPr marL="721678" lvl="2" indent="-173038">
              <a:spcBef>
                <a:spcPts val="600"/>
              </a:spcBef>
            </a:pPr>
            <a:r>
              <a:rPr lang="en-US" sz="1600" dirty="0">
                <a:solidFill>
                  <a:schemeClr val="tx2"/>
                </a:solidFill>
                <a:latin typeface="Arial" panose="020B0604020202020204" pitchFamily="34" charset="0"/>
                <a:cs typeface="Arial" panose="020B0604020202020204" pitchFamily="34" charset="0"/>
              </a:rPr>
              <a:t>Call protection for the first 10 years the debt is outstanding</a:t>
            </a:r>
          </a:p>
          <a:p>
            <a:pPr lvl="1">
              <a:spcBef>
                <a:spcPts val="600"/>
              </a:spcBef>
            </a:pPr>
            <a:r>
              <a:rPr lang="en-US" sz="1600" b="1" dirty="0">
                <a:latin typeface="Arial" panose="020B0604020202020204" pitchFamily="34" charset="0"/>
                <a:cs typeface="Arial" panose="020B0604020202020204" pitchFamily="34" charset="0"/>
              </a:rPr>
              <a:t>Refunding options</a:t>
            </a:r>
          </a:p>
          <a:p>
            <a:pPr marL="721678" lvl="2" indent="-173038">
              <a:spcBef>
                <a:spcPts val="600"/>
              </a:spcBef>
            </a:pPr>
            <a:r>
              <a:rPr lang="en-US" sz="1600" dirty="0">
                <a:solidFill>
                  <a:schemeClr val="tx2"/>
                </a:solidFill>
                <a:latin typeface="Arial" panose="020B0604020202020204" pitchFamily="34" charset="0"/>
                <a:cs typeface="Arial" panose="020B0604020202020204" pitchFamily="34" charset="0"/>
              </a:rPr>
              <a:t>Current refunding – issuing new refunding bonds and using the proceeds to pay off outstanding bonds within 90 days of the call date</a:t>
            </a:r>
          </a:p>
          <a:p>
            <a:pPr marL="721678" lvl="2" indent="-173038">
              <a:spcBef>
                <a:spcPts val="600"/>
              </a:spcBef>
            </a:pPr>
            <a:r>
              <a:rPr lang="en-US" sz="1600" dirty="0">
                <a:solidFill>
                  <a:schemeClr val="tx2"/>
                </a:solidFill>
                <a:latin typeface="Arial" panose="020B0604020202020204" pitchFamily="34" charset="0"/>
                <a:cs typeface="Arial" panose="020B0604020202020204" pitchFamily="34" charset="0"/>
              </a:rPr>
              <a:t>Advance refunding – issuing new debt and paying off old debt more than 90 days prior to the call date</a:t>
            </a:r>
          </a:p>
          <a:p>
            <a:pPr marL="995998" lvl="3" indent="-173038">
              <a:spcBef>
                <a:spcPts val="600"/>
              </a:spcBef>
            </a:pPr>
            <a:r>
              <a:rPr lang="en-US" sz="1600" dirty="0">
                <a:solidFill>
                  <a:schemeClr val="tx2"/>
                </a:solidFill>
                <a:latin typeface="Arial" panose="020B0604020202020204" pitchFamily="34" charset="0"/>
                <a:cs typeface="Arial" panose="020B0604020202020204" pitchFamily="34" charset="0"/>
              </a:rPr>
              <a:t>Tax law change – cannot </a:t>
            </a:r>
            <a:r>
              <a:rPr lang="en-US" sz="1600" i="1" dirty="0">
                <a:solidFill>
                  <a:schemeClr val="tx2"/>
                </a:solidFill>
                <a:latin typeface="Arial" panose="020B0604020202020204" pitchFamily="34" charset="0"/>
                <a:cs typeface="Arial" panose="020B0604020202020204" pitchFamily="34" charset="0"/>
              </a:rPr>
              <a:t>advance</a:t>
            </a:r>
            <a:r>
              <a:rPr lang="en-US" sz="1600" dirty="0">
                <a:solidFill>
                  <a:schemeClr val="tx2"/>
                </a:solidFill>
                <a:latin typeface="Arial" panose="020B0604020202020204" pitchFamily="34" charset="0"/>
                <a:cs typeface="Arial" panose="020B0604020202020204" pitchFamily="34" charset="0"/>
              </a:rPr>
              <a:t> refund outstanding tax-exempt debt with new tax-exempt debt</a:t>
            </a:r>
          </a:p>
          <a:p>
            <a:pPr marL="995998" lvl="3" indent="-173038">
              <a:spcBef>
                <a:spcPts val="600"/>
              </a:spcBef>
            </a:pPr>
            <a:r>
              <a:rPr lang="en-US" sz="1600" dirty="0">
                <a:solidFill>
                  <a:schemeClr val="tx2"/>
                </a:solidFill>
                <a:latin typeface="Arial" panose="020B0604020202020204" pitchFamily="34" charset="0"/>
                <a:cs typeface="Arial" panose="020B0604020202020204" pitchFamily="34" charset="0"/>
              </a:rPr>
              <a:t>Exception for refunding tax-advantaged bonds (e.g. build America bonds)</a:t>
            </a:r>
          </a:p>
          <a:p>
            <a:pPr marL="995998" lvl="3" indent="-173038">
              <a:spcBef>
                <a:spcPts val="600"/>
              </a:spcBef>
            </a:pPr>
            <a:r>
              <a:rPr lang="en-US" sz="1600" dirty="0">
                <a:solidFill>
                  <a:schemeClr val="tx2"/>
                </a:solidFill>
                <a:latin typeface="Arial" panose="020B0604020202020204" pitchFamily="34" charset="0"/>
                <a:cs typeface="Arial" panose="020B0604020202020204" pitchFamily="34" charset="0"/>
              </a:rPr>
              <a:t>Options available </a:t>
            </a:r>
          </a:p>
          <a:p>
            <a:pPr marL="1453198" lvl="4" indent="-173038">
              <a:spcBef>
                <a:spcPts val="600"/>
              </a:spcBef>
            </a:pPr>
            <a:r>
              <a:rPr lang="en-US" sz="1600" dirty="0">
                <a:solidFill>
                  <a:schemeClr val="tx2"/>
                </a:solidFill>
                <a:latin typeface="Arial" panose="020B0604020202020204" pitchFamily="34" charset="0"/>
                <a:cs typeface="Arial" panose="020B0604020202020204" pitchFamily="34" charset="0"/>
              </a:rPr>
              <a:t>Refund outstanding tax-exempt debt with new taxable debt</a:t>
            </a:r>
          </a:p>
          <a:p>
            <a:pPr marL="1453198" lvl="4" indent="-173038">
              <a:spcBef>
                <a:spcPts val="600"/>
              </a:spcBef>
            </a:pPr>
            <a:r>
              <a:rPr lang="en-US" sz="1600" dirty="0">
                <a:solidFill>
                  <a:schemeClr val="tx2"/>
                </a:solidFill>
                <a:latin typeface="Arial" panose="020B0604020202020204" pitchFamily="34" charset="0"/>
                <a:cs typeface="Arial" panose="020B0604020202020204" pitchFamily="34" charset="0"/>
              </a:rPr>
              <a:t>Other options</a:t>
            </a:r>
          </a:p>
          <a:p>
            <a:pPr marL="1946275" lvl="5" indent="-173038">
              <a:spcBef>
                <a:spcPts val="600"/>
              </a:spcBef>
            </a:pPr>
            <a:r>
              <a:rPr lang="en-US" sz="1600" dirty="0">
                <a:solidFill>
                  <a:schemeClr val="tx2"/>
                </a:solidFill>
                <a:latin typeface="Arial" panose="020B0604020202020204" pitchFamily="34" charset="0"/>
                <a:cs typeface="Arial" panose="020B0604020202020204" pitchFamily="34" charset="0"/>
              </a:rPr>
              <a:t>Use available cash for refunding</a:t>
            </a:r>
          </a:p>
          <a:p>
            <a:pPr marL="2403475" lvl="6" indent="-173038">
              <a:spcBef>
                <a:spcPts val="600"/>
              </a:spcBef>
            </a:pPr>
            <a:r>
              <a:rPr lang="en-US" sz="1600" dirty="0">
                <a:solidFill>
                  <a:schemeClr val="tx2"/>
                </a:solidFill>
                <a:latin typeface="Arial" panose="020B0604020202020204" pitchFamily="34" charset="0"/>
                <a:cs typeface="Arial" panose="020B0604020202020204" pitchFamily="34" charset="0"/>
              </a:rPr>
              <a:t>If combined with a new money bond issue = tax considerations</a:t>
            </a:r>
          </a:p>
          <a:p>
            <a:pPr marL="1946275" lvl="5" indent="-173038">
              <a:spcBef>
                <a:spcPts val="600"/>
              </a:spcBef>
            </a:pPr>
            <a:r>
              <a:rPr lang="en-US" sz="1600" dirty="0">
                <a:solidFill>
                  <a:schemeClr val="tx2"/>
                </a:solidFill>
                <a:latin typeface="Arial" panose="020B0604020202020204" pitchFamily="34" charset="0"/>
                <a:cs typeface="Arial" panose="020B0604020202020204" pitchFamily="34" charset="0"/>
              </a:rPr>
              <a:t>Forward delivery sale</a:t>
            </a:r>
          </a:p>
          <a:p>
            <a:pPr marL="2454275" lvl="6" indent="-173038">
              <a:spcBef>
                <a:spcPts val="600"/>
              </a:spcBef>
            </a:pPr>
            <a:r>
              <a:rPr lang="en-US" sz="1600" dirty="0">
                <a:solidFill>
                  <a:schemeClr val="tx2"/>
                </a:solidFill>
                <a:latin typeface="Arial" panose="020B0604020202020204" pitchFamily="34" charset="0"/>
                <a:cs typeface="Arial" panose="020B0604020202020204" pitchFamily="34" charset="0"/>
              </a:rPr>
              <a:t>Parties agree to issue/purchase bonds when refunded bonds are currently callable</a:t>
            </a:r>
          </a:p>
          <a:p>
            <a:pPr marL="2454275" lvl="6" indent="-173038">
              <a:spcBef>
                <a:spcPts val="600"/>
              </a:spcBef>
            </a:pPr>
            <a:r>
              <a:rPr lang="en-US" sz="1600" dirty="0">
                <a:solidFill>
                  <a:schemeClr val="tx2"/>
                </a:solidFill>
                <a:latin typeface="Arial" panose="020B0604020202020204" pitchFamily="34" charset="0"/>
                <a:cs typeface="Arial" panose="020B0604020202020204" pitchFamily="34" charset="0"/>
              </a:rPr>
              <a:t>Considerations – change in tax law, change in credit rating, documentation requirements</a:t>
            </a:r>
          </a:p>
          <a:p>
            <a:pPr marL="1946275" lvl="5" indent="-173038">
              <a:spcBef>
                <a:spcPts val="600"/>
              </a:spcBef>
            </a:pPr>
            <a:endParaRPr lang="en-US" sz="1600" dirty="0">
              <a:solidFill>
                <a:schemeClr val="tx2"/>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2105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Trends and Other Considerations: Financing Tools</a:t>
            </a:r>
          </a:p>
        </p:txBody>
      </p:sp>
      <p:sp>
        <p:nvSpPr>
          <p:cNvPr id="3" name="Content Placeholder 2"/>
          <p:cNvSpPr>
            <a:spLocks noGrp="1"/>
          </p:cNvSpPr>
          <p:nvPr>
            <p:ph idx="1"/>
          </p:nvPr>
        </p:nvSpPr>
        <p:spPr>
          <a:xfrm>
            <a:off x="680484" y="1057276"/>
            <a:ext cx="11036854" cy="4811953"/>
          </a:xfrm>
        </p:spPr>
        <p:txBody>
          <a:bodyPr/>
          <a:lstStyle/>
          <a:p>
            <a:r>
              <a:rPr lang="en-US" sz="1600" dirty="0"/>
              <a:t>American Rescue Plan Act of 2021 </a:t>
            </a:r>
          </a:p>
          <a:p>
            <a:pPr marL="498475" lvl="2" indent="-342900"/>
            <a:r>
              <a:rPr lang="en-US" sz="1600" dirty="0">
                <a:solidFill>
                  <a:schemeClr val="tx2"/>
                </a:solidFill>
              </a:rPr>
              <a:t>$1.9 trillion relief package was passed in mid-March. Includes direct funding for American cities and counties in response to the COVID-19 pandemic</a:t>
            </a:r>
          </a:p>
          <a:p>
            <a:pPr marL="498475" lvl="2" indent="-342900"/>
            <a:r>
              <a:rPr lang="en-US" sz="1600" dirty="0">
                <a:solidFill>
                  <a:schemeClr val="tx2"/>
                </a:solidFill>
              </a:rPr>
              <a:t>Direct recipients will receive first tranche is available now. Second tranche will arrive in 2022.</a:t>
            </a:r>
          </a:p>
          <a:p>
            <a:pPr marL="498475" lvl="2" indent="-342900"/>
            <a:r>
              <a:rPr lang="en-US" sz="1600" dirty="0">
                <a:solidFill>
                  <a:schemeClr val="tx2"/>
                </a:solidFill>
              </a:rPr>
              <a:t>Funds received under the 2021 Act may be used for authorized purposes relating to mitigating the fiscal effects of the COVID-19 pandemic, including responding to the public health emergency, providing governmental services to the extent of reduced revenues, and making certain infrastructure investments, among other purposes</a:t>
            </a:r>
          </a:p>
          <a:p>
            <a:pPr marL="1009650" lvl="3" indent="-342900"/>
            <a:r>
              <a:rPr lang="en-US" sz="1600" dirty="0">
                <a:solidFill>
                  <a:schemeClr val="tx2"/>
                </a:solidFill>
              </a:rPr>
              <a:t>See PSFOA website (July) (</a:t>
            </a:r>
            <a:r>
              <a:rPr lang="en-US" sz="1600" dirty="0">
                <a:solidFill>
                  <a:schemeClr val="tx2"/>
                </a:solidFill>
                <a:hlinkClick r:id="rId3"/>
              </a:rPr>
              <a:t>http://www.psfoa.org/meetinghandouts.html</a:t>
            </a:r>
            <a:r>
              <a:rPr lang="en-US" sz="1600" dirty="0">
                <a:solidFill>
                  <a:schemeClr val="tx2"/>
                </a:solidFill>
              </a:rPr>
              <a:t>)</a:t>
            </a:r>
          </a:p>
          <a:p>
            <a:pPr marL="1009650" lvl="3" indent="-342900"/>
            <a:endParaRPr lang="en-US" sz="1600" dirty="0">
              <a:solidFill>
                <a:schemeClr val="tx2"/>
              </a:solidFill>
            </a:endParaRPr>
          </a:p>
          <a:p>
            <a:pPr marL="342900" lvl="1" indent="-342900"/>
            <a:r>
              <a:rPr lang="en-US" sz="1600" b="1" dirty="0"/>
              <a:t>Infrastructure Investment and Jobs Act (2021)</a:t>
            </a:r>
          </a:p>
          <a:p>
            <a:pPr marL="498475" lvl="2" indent="-342900"/>
            <a:r>
              <a:rPr lang="en-US" sz="1600" dirty="0">
                <a:solidFill>
                  <a:schemeClr val="tx2"/>
                </a:solidFill>
              </a:rPr>
              <a:t>Senate passed approximately $1 trillion infrastructure package earlier this week</a:t>
            </a:r>
          </a:p>
          <a:p>
            <a:pPr marL="498475" lvl="2" indent="-342900"/>
            <a:r>
              <a:rPr lang="en-US" sz="1600" dirty="0">
                <a:solidFill>
                  <a:schemeClr val="tx2"/>
                </a:solidFill>
              </a:rPr>
              <a:t>Investment in roads, bridges and rail</a:t>
            </a:r>
          </a:p>
          <a:p>
            <a:pPr marL="498475" lvl="2" indent="-342900"/>
            <a:r>
              <a:rPr lang="en-US" sz="1600" dirty="0">
                <a:solidFill>
                  <a:schemeClr val="tx2"/>
                </a:solidFill>
              </a:rPr>
              <a:t>Certain bond provisions, e.g. related to broadband infrastructure</a:t>
            </a:r>
          </a:p>
          <a:p>
            <a:pPr marL="498475" lvl="2" indent="-342900"/>
            <a:r>
              <a:rPr lang="en-US" sz="1600" dirty="0">
                <a:solidFill>
                  <a:schemeClr val="tx2"/>
                </a:solidFill>
              </a:rPr>
              <a:t>Now moves to House</a:t>
            </a:r>
          </a:p>
          <a:p>
            <a:pPr marL="1009650" lvl="3" indent="-342900"/>
            <a:r>
              <a:rPr lang="en-US" sz="1600" i="1" dirty="0">
                <a:solidFill>
                  <a:schemeClr val="tx2"/>
                </a:solidFill>
              </a:rPr>
              <a:t>Stay tuned</a:t>
            </a:r>
          </a:p>
          <a:p>
            <a:pPr marL="498475" lvl="2" indent="-342900"/>
            <a:endParaRPr lang="en-US" sz="2000" dirty="0">
              <a:solidFill>
                <a:schemeClr val="tx2"/>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28</a:t>
            </a:fld>
            <a:endParaRPr lang="en-US" dirty="0"/>
          </a:p>
        </p:txBody>
      </p:sp>
      <p:sp>
        <p:nvSpPr>
          <p:cNvPr id="5" name="TextBox 4"/>
          <p:cNvSpPr txBox="1"/>
          <p:nvPr/>
        </p:nvSpPr>
        <p:spPr>
          <a:xfrm>
            <a:off x="7315200" y="5713285"/>
            <a:ext cx="2954421" cy="320431"/>
          </a:xfrm>
          <a:prstGeom prst="rect">
            <a:avLst/>
          </a:prstGeom>
          <a:noFill/>
        </p:spPr>
        <p:txBody>
          <a:bodyPr wrap="none" lIns="0" tIns="0" rIns="0" bIns="0" rtlCol="0">
            <a:noAutofit/>
          </a:bodyPr>
          <a:lstStyle/>
          <a:p>
            <a:r>
              <a:rPr lang="en-US" sz="2200" i="1" dirty="0" err="1">
                <a:solidFill>
                  <a:schemeClr val="tx2"/>
                </a:solidFill>
              </a:rPr>
              <a:t>CPE</a:t>
            </a:r>
            <a:r>
              <a:rPr lang="en-US" sz="2200" i="1" dirty="0">
                <a:solidFill>
                  <a:schemeClr val="tx2"/>
                </a:solidFill>
              </a:rPr>
              <a:t> Code # 4</a:t>
            </a:r>
          </a:p>
        </p:txBody>
      </p:sp>
    </p:spTree>
    <p:extLst>
      <p:ext uri="{BB962C8B-B14F-4D97-AF65-F5344CB8AC3E}">
        <p14:creationId xmlns:p14="http://schemas.microsoft.com/office/powerpoint/2010/main" val="12538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Trends and Other Considerations: Financing Tools</a:t>
            </a:r>
          </a:p>
        </p:txBody>
      </p:sp>
      <p:sp>
        <p:nvSpPr>
          <p:cNvPr id="3" name="Content Placeholder 2"/>
          <p:cNvSpPr>
            <a:spLocks noGrp="1"/>
          </p:cNvSpPr>
          <p:nvPr>
            <p:ph idx="1"/>
          </p:nvPr>
        </p:nvSpPr>
        <p:spPr>
          <a:xfrm>
            <a:off x="680484" y="1057276"/>
            <a:ext cx="11036854" cy="4811953"/>
          </a:xfrm>
        </p:spPr>
        <p:txBody>
          <a:bodyPr/>
          <a:lstStyle/>
          <a:p>
            <a:pPr lvl="3" indent="0">
              <a:buNone/>
            </a:pPr>
            <a:endParaRPr lang="en-US" sz="1600" dirty="0">
              <a:solidFill>
                <a:schemeClr val="tx2"/>
              </a:solidFill>
            </a:endParaRPr>
          </a:p>
          <a:p>
            <a:pPr marL="342900" lvl="1" indent="-342900"/>
            <a:r>
              <a:rPr lang="en-US" sz="1400" b="1" dirty="0"/>
              <a:t>Tax Increment Financing - HB 1189 </a:t>
            </a:r>
          </a:p>
          <a:p>
            <a:pPr marL="498475" lvl="2" indent="-342900"/>
            <a:r>
              <a:rPr lang="en-US" sz="1400" dirty="0">
                <a:solidFill>
                  <a:schemeClr val="tx2"/>
                </a:solidFill>
              </a:rPr>
              <a:t>Authorizes local governments to designate tax increment financing areas and to use increased local property tax collections to fund public improvements</a:t>
            </a:r>
          </a:p>
          <a:p>
            <a:pPr marL="1009650" lvl="3" indent="-342900"/>
            <a:r>
              <a:rPr lang="en-US" sz="1400" dirty="0">
                <a:solidFill>
                  <a:schemeClr val="tx2"/>
                </a:solidFill>
              </a:rPr>
              <a:t>Public improvements include street and sidewalk improvements, utility improvements, parking, terminal, and dock facilities, park and ride facilities or other transit facilities, park and community facilities and recreational areas, brownfield mitigation; eligible costs include energy efficiency projects, affordable housing, childcare facilities, maintenance and security, and historic preservation costs</a:t>
            </a:r>
          </a:p>
          <a:p>
            <a:pPr marL="498475" lvl="2" indent="-342900"/>
            <a:r>
              <a:rPr lang="en-US" sz="1400" dirty="0">
                <a:solidFill>
                  <a:schemeClr val="tx2"/>
                </a:solidFill>
              </a:rPr>
              <a:t>The bonds are paid from increased property taxes in the TIF area generated by rising property values resulting from the public improvements</a:t>
            </a:r>
          </a:p>
          <a:p>
            <a:pPr marL="498475" lvl="2" indent="-342900"/>
            <a:r>
              <a:rPr lang="en-US" sz="1400" dirty="0">
                <a:solidFill>
                  <a:schemeClr val="tx2"/>
                </a:solidFill>
              </a:rPr>
              <a:t>TIF bill includes a variety of procedural requirements</a:t>
            </a:r>
          </a:p>
          <a:p>
            <a:pPr marL="1009650" lvl="3" indent="-342900"/>
            <a:r>
              <a:rPr lang="en-US" sz="1400" dirty="0">
                <a:solidFill>
                  <a:schemeClr val="tx2"/>
                </a:solidFill>
              </a:rPr>
              <a:t>size, scope, allowable uses of TIF generated incremental increase in regular property taxes and more</a:t>
            </a:r>
          </a:p>
          <a:p>
            <a:pPr marL="498475" lvl="2" indent="-342900"/>
            <a:r>
              <a:rPr lang="en-US" sz="1400" dirty="0">
                <a:solidFill>
                  <a:schemeClr val="tx2"/>
                </a:solidFill>
              </a:rPr>
              <a:t>A sponsoring jurisdiction may create only two, non-overlapping increment areas that are active at any time, and the increment area (or both areas if there are two) may not have an assessed valuation of more than $200 million or more than 20 percent of the sponsoring jurisdiction's total assessed valuation. </a:t>
            </a:r>
          </a:p>
          <a:p>
            <a:pPr marL="498475" lvl="2" indent="-342900"/>
            <a:r>
              <a:rPr lang="en-US" sz="1400" dirty="0">
                <a:solidFill>
                  <a:schemeClr val="tx2"/>
                </a:solidFill>
              </a:rPr>
              <a:t>The increment areas are subject to a 25 year sunset date</a:t>
            </a:r>
          </a:p>
          <a:p>
            <a:pPr marL="498475" lvl="2" indent="-342900"/>
            <a:r>
              <a:rPr lang="en-US" sz="1400" dirty="0">
                <a:solidFill>
                  <a:schemeClr val="tx2"/>
                </a:solidFill>
                <a:hlinkClick r:id="rId3"/>
              </a:rPr>
              <a:t>https://www.pacificalawgroup.com/wp-content/uploads/2021/05/Washington-Legislative-Updates-2021-5-11-21.pdf</a:t>
            </a:r>
            <a:endParaRPr lang="en-US" sz="1400" dirty="0">
              <a:solidFill>
                <a:schemeClr val="tx2"/>
              </a:solidFill>
            </a:endParaRPr>
          </a:p>
          <a:p>
            <a:pPr marL="498475" lvl="2" indent="-342900"/>
            <a:r>
              <a:rPr lang="en-US" sz="1400" dirty="0">
                <a:solidFill>
                  <a:schemeClr val="tx2"/>
                </a:solidFill>
                <a:hlinkClick r:id="rId4"/>
              </a:rPr>
              <a:t>http://lawfilesext.leg.wa.gov/biennium/2021-22/Pdf/Bills/Session%20Laws/House/1189-S.SL.pdf#page=1</a:t>
            </a:r>
            <a:r>
              <a:rPr lang="en-US" sz="1400" dirty="0">
                <a:solidFill>
                  <a:schemeClr val="tx2"/>
                </a:solidFill>
              </a:rPr>
              <a:t> </a:t>
            </a:r>
          </a:p>
          <a:p>
            <a:pPr marL="498475" lvl="2" indent="-342900"/>
            <a:endParaRPr lang="en-US" sz="1600" dirty="0">
              <a:solidFill>
                <a:schemeClr val="tx2"/>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29</a:t>
            </a:fld>
            <a:endParaRPr lang="en-US" dirty="0"/>
          </a:p>
        </p:txBody>
      </p:sp>
    </p:spTree>
    <p:extLst>
      <p:ext uri="{BB962C8B-B14F-4D97-AF65-F5344CB8AC3E}">
        <p14:creationId xmlns:p14="http://schemas.microsoft.com/office/powerpoint/2010/main" val="398809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Overview of Municipal Debt Financing – Big Picture</a:t>
            </a:r>
          </a:p>
        </p:txBody>
      </p:sp>
      <p:sp>
        <p:nvSpPr>
          <p:cNvPr id="4" name="Slide Number Placeholder 3"/>
          <p:cNvSpPr>
            <a:spLocks noGrp="1"/>
          </p:cNvSpPr>
          <p:nvPr>
            <p:ph type="sldNum" sz="quarter" idx="12"/>
          </p:nvPr>
        </p:nvSpPr>
        <p:spPr/>
        <p:txBody>
          <a:bodyPr/>
          <a:lstStyle/>
          <a:p>
            <a:fld id="{13E832A9-06FC-46C7-8616-F00A64A610D6}" type="slidenum">
              <a:rPr lang="en-US" smtClean="0"/>
              <a:t>3</a:t>
            </a:fld>
            <a:endParaRPr lang="en-US" dirty="0"/>
          </a:p>
        </p:txBody>
      </p:sp>
      <p:sp>
        <p:nvSpPr>
          <p:cNvPr id="3" name="Content Placeholder 2"/>
          <p:cNvSpPr>
            <a:spLocks noGrp="1"/>
          </p:cNvSpPr>
          <p:nvPr>
            <p:ph idx="1"/>
          </p:nvPr>
        </p:nvSpPr>
        <p:spPr>
          <a:xfrm>
            <a:off x="762000" y="1057276"/>
            <a:ext cx="10955338" cy="4656009"/>
          </a:xfrm>
        </p:spPr>
        <p:txBody>
          <a:bodyPr/>
          <a:lstStyle/>
          <a:p>
            <a:pPr marL="349250" lvl="1" indent="-234950">
              <a:lnSpc>
                <a:spcPct val="100000"/>
              </a:lnSpc>
              <a:spcBef>
                <a:spcPts val="600"/>
              </a:spcBef>
            </a:pPr>
            <a:r>
              <a:rPr lang="en-US" sz="1600" b="1" dirty="0">
                <a:cs typeface="Times New Roman" pitchFamily="18" charset="0"/>
              </a:rPr>
              <a:t>A Bond evidences an obligation to pay (e.g. a loan)</a:t>
            </a:r>
          </a:p>
          <a:p>
            <a:pPr marL="806450" lvl="2" indent="-234950">
              <a:lnSpc>
                <a:spcPct val="100000"/>
              </a:lnSpc>
              <a:spcBef>
                <a:spcPts val="600"/>
              </a:spcBef>
            </a:pPr>
            <a:r>
              <a:rPr lang="en-US" sz="1600" dirty="0">
                <a:solidFill>
                  <a:schemeClr val="tx2"/>
                </a:solidFill>
                <a:cs typeface="Times New Roman" pitchFamily="18" charset="0"/>
              </a:rPr>
              <a:t>Structured to allow sale/placement with a wide array of investors</a:t>
            </a:r>
          </a:p>
          <a:p>
            <a:pPr marL="1263650" lvl="3" indent="-234950">
              <a:lnSpc>
                <a:spcPct val="100000"/>
              </a:lnSpc>
              <a:spcBef>
                <a:spcPts val="600"/>
              </a:spcBef>
            </a:pPr>
            <a:r>
              <a:rPr lang="en-US" sz="1600" dirty="0">
                <a:solidFill>
                  <a:schemeClr val="tx2"/>
                </a:solidFill>
                <a:cs typeface="Times New Roman" pitchFamily="18" charset="0"/>
              </a:rPr>
              <a:t>Public sale to ultimate investors on open market</a:t>
            </a:r>
          </a:p>
          <a:p>
            <a:pPr marL="1263650" lvl="3" indent="-234950">
              <a:lnSpc>
                <a:spcPct val="100000"/>
              </a:lnSpc>
              <a:spcBef>
                <a:spcPts val="600"/>
              </a:spcBef>
            </a:pPr>
            <a:r>
              <a:rPr lang="en-US" sz="1600" dirty="0">
                <a:solidFill>
                  <a:schemeClr val="tx2"/>
                </a:solidFill>
                <a:cs typeface="Times New Roman" pitchFamily="18" charset="0"/>
              </a:rPr>
              <a:t>Private placement with a bank (bank loan)</a:t>
            </a:r>
          </a:p>
          <a:p>
            <a:pPr marL="349250" lvl="1" indent="-234950">
              <a:lnSpc>
                <a:spcPct val="100000"/>
              </a:lnSpc>
              <a:spcBef>
                <a:spcPts val="600"/>
              </a:spcBef>
            </a:pPr>
            <a:r>
              <a:rPr lang="en-US" sz="1600" b="1" dirty="0">
                <a:cs typeface="Times New Roman" pitchFamily="18" charset="0"/>
              </a:rPr>
              <a:t>Secured by a pledge of tax collections or revenues</a:t>
            </a:r>
          </a:p>
          <a:p>
            <a:pPr marL="349250" lvl="1" indent="-234950">
              <a:lnSpc>
                <a:spcPct val="100000"/>
              </a:lnSpc>
              <a:spcBef>
                <a:spcPts val="600"/>
              </a:spcBef>
            </a:pPr>
            <a:r>
              <a:rPr lang="en-US" sz="1600" b="1" dirty="0">
                <a:cs typeface="Times New Roman" pitchFamily="18" charset="0"/>
              </a:rPr>
              <a:t>Issuer is obligated to repay principal of the bond, plus interest, on payment dates</a:t>
            </a:r>
          </a:p>
          <a:p>
            <a:pPr marL="349250" lvl="1" indent="-234950">
              <a:lnSpc>
                <a:spcPct val="100000"/>
              </a:lnSpc>
              <a:spcBef>
                <a:spcPts val="600"/>
              </a:spcBef>
            </a:pPr>
            <a:r>
              <a:rPr lang="en-US" sz="1600" b="1" dirty="0">
                <a:cs typeface="Times New Roman" pitchFamily="18" charset="0"/>
              </a:rPr>
              <a:t>Benefit </a:t>
            </a:r>
            <a:endParaRPr lang="en-US" sz="1600" dirty="0">
              <a:cs typeface="Times New Roman" pitchFamily="18" charset="0"/>
            </a:endParaRPr>
          </a:p>
          <a:p>
            <a:pPr marL="857250" lvl="2" indent="-285750">
              <a:lnSpc>
                <a:spcPct val="100000"/>
              </a:lnSpc>
              <a:spcBef>
                <a:spcPts val="600"/>
              </a:spcBef>
            </a:pPr>
            <a:r>
              <a:rPr lang="en-US" sz="1600" dirty="0">
                <a:solidFill>
                  <a:schemeClr val="tx2"/>
                </a:solidFill>
                <a:cs typeface="Times New Roman" pitchFamily="18" charset="0"/>
              </a:rPr>
              <a:t>Receive project funding up front </a:t>
            </a:r>
          </a:p>
          <a:p>
            <a:pPr marL="349250" lvl="1" indent="-234950">
              <a:lnSpc>
                <a:spcPct val="100000"/>
              </a:lnSpc>
              <a:spcBef>
                <a:spcPts val="600"/>
              </a:spcBef>
            </a:pPr>
            <a:r>
              <a:rPr lang="en-US" sz="1600" b="1" dirty="0">
                <a:cs typeface="Times New Roman" pitchFamily="18" charset="0"/>
              </a:rPr>
              <a:t>Must be authorized by State law</a:t>
            </a:r>
          </a:p>
          <a:p>
            <a:pPr marL="349250" lvl="1" indent="-234950">
              <a:lnSpc>
                <a:spcPct val="100000"/>
              </a:lnSpc>
              <a:spcBef>
                <a:spcPts val="600"/>
              </a:spcBef>
            </a:pPr>
            <a:r>
              <a:rPr lang="en-US" sz="1600" b="1" dirty="0">
                <a:cs typeface="Times New Roman" pitchFamily="18" charset="0"/>
              </a:rPr>
              <a:t>May be issued as tax-exempt obligations</a:t>
            </a:r>
          </a:p>
          <a:p>
            <a:pPr marL="806450" lvl="2" indent="-234950">
              <a:lnSpc>
                <a:spcPct val="100000"/>
              </a:lnSpc>
              <a:spcBef>
                <a:spcPts val="600"/>
              </a:spcBef>
            </a:pPr>
            <a:r>
              <a:rPr lang="en-US" sz="1600" dirty="0">
                <a:solidFill>
                  <a:schemeClr val="tx2"/>
                </a:solidFill>
                <a:cs typeface="Times New Roman" pitchFamily="18" charset="0"/>
              </a:rPr>
              <a:t>Interest paid to investor holding tax-exempt bonds is excludable from federal income taxation</a:t>
            </a:r>
          </a:p>
          <a:p>
            <a:pPr marL="806450" lvl="2" indent="-234950">
              <a:lnSpc>
                <a:spcPct val="100000"/>
              </a:lnSpc>
              <a:spcBef>
                <a:spcPts val="600"/>
              </a:spcBef>
            </a:pPr>
            <a:r>
              <a:rPr lang="en-US" sz="1600" dirty="0">
                <a:solidFill>
                  <a:schemeClr val="tx2"/>
                </a:solidFill>
                <a:cs typeface="Times New Roman" pitchFamily="18" charset="0"/>
              </a:rPr>
              <a:t>Subject to federal tax law requirements that apply for the life of the bonds</a:t>
            </a:r>
          </a:p>
          <a:p>
            <a:pPr marL="349250" lvl="1" indent="-234950">
              <a:lnSpc>
                <a:spcPct val="100000"/>
              </a:lnSpc>
              <a:spcBef>
                <a:spcPts val="600"/>
              </a:spcBef>
            </a:pPr>
            <a:r>
              <a:rPr lang="en-US" sz="1600" b="1" dirty="0">
                <a:cs typeface="Times New Roman" pitchFamily="18" charset="0"/>
              </a:rPr>
              <a:t>Bonds are securities </a:t>
            </a:r>
          </a:p>
          <a:p>
            <a:pPr marL="806450" lvl="2" indent="-234950">
              <a:lnSpc>
                <a:spcPct val="100000"/>
              </a:lnSpc>
              <a:spcBef>
                <a:spcPts val="600"/>
              </a:spcBef>
            </a:pPr>
            <a:r>
              <a:rPr lang="en-US" sz="1600" dirty="0">
                <a:solidFill>
                  <a:schemeClr val="tx2"/>
                </a:solidFill>
                <a:cs typeface="Times New Roman" pitchFamily="18" charset="0"/>
              </a:rPr>
              <a:t>Subject to federal securities laws</a:t>
            </a:r>
          </a:p>
          <a:p>
            <a:endParaRPr lang="en-US" dirty="0"/>
          </a:p>
        </p:txBody>
      </p:sp>
    </p:spTree>
    <p:extLst>
      <p:ext uri="{BB962C8B-B14F-4D97-AF65-F5344CB8AC3E}">
        <p14:creationId xmlns:p14="http://schemas.microsoft.com/office/powerpoint/2010/main" val="233690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Trends and Other Considerations: Disclosure</a:t>
            </a:r>
          </a:p>
        </p:txBody>
      </p:sp>
      <p:sp>
        <p:nvSpPr>
          <p:cNvPr id="3" name="Content Placeholder 2"/>
          <p:cNvSpPr>
            <a:spLocks noGrp="1"/>
          </p:cNvSpPr>
          <p:nvPr>
            <p:ph idx="1"/>
          </p:nvPr>
        </p:nvSpPr>
        <p:spPr>
          <a:xfrm>
            <a:off x="680484" y="1057276"/>
            <a:ext cx="11036854" cy="4811953"/>
          </a:xfrm>
        </p:spPr>
        <p:txBody>
          <a:bodyPr/>
          <a:lstStyle/>
          <a:p>
            <a:pPr>
              <a:spcBef>
                <a:spcPts val="0"/>
              </a:spcBef>
            </a:pPr>
            <a:r>
              <a:rPr lang="en-US" sz="1600" dirty="0"/>
              <a:t>SEC continues to focus on municipal market</a:t>
            </a:r>
          </a:p>
          <a:p>
            <a:pPr marL="498475" lvl="2" indent="-342900">
              <a:spcBef>
                <a:spcPts val="0"/>
              </a:spcBef>
            </a:pPr>
            <a:r>
              <a:rPr lang="en-US" sz="1600" b="0" dirty="0">
                <a:solidFill>
                  <a:schemeClr val="tx2"/>
                </a:solidFill>
              </a:rPr>
              <a:t>A caution regarding the scope of the antifraud requirements</a:t>
            </a:r>
          </a:p>
          <a:p>
            <a:pPr marL="1009650" lvl="3" indent="-342900">
              <a:spcBef>
                <a:spcPts val="0"/>
              </a:spcBef>
            </a:pPr>
            <a:r>
              <a:rPr lang="en-US" sz="1600" b="0" dirty="0">
                <a:solidFill>
                  <a:schemeClr val="tx2"/>
                </a:solidFill>
              </a:rPr>
              <a:t>In February 2020 the SEC Office of Municipal Security (OMS) released a Staff Legal Bulletin summarizing existing law regarding the application of the antifraud requirements to public statements by issuers and borrowers</a:t>
            </a:r>
          </a:p>
          <a:p>
            <a:pPr marL="1009650" lvl="3" indent="-342900">
              <a:spcBef>
                <a:spcPts val="0"/>
              </a:spcBef>
            </a:pPr>
            <a:r>
              <a:rPr lang="en-US" sz="1600" u="sng" dirty="0">
                <a:solidFill>
                  <a:schemeClr val="tx2"/>
                </a:solidFill>
              </a:rPr>
              <a:t>Any</a:t>
            </a:r>
            <a:r>
              <a:rPr lang="en-US" sz="1600" dirty="0">
                <a:solidFill>
                  <a:schemeClr val="tx2"/>
                </a:solidFill>
              </a:rPr>
              <a:t> public statement (at least by officials who may be viewed as having knowledge regarding the financial condition and operation of an issuer) that is reasonably expected to reach investors is</a:t>
            </a:r>
            <a:r>
              <a:rPr lang="en-US" sz="1600" u="sng" dirty="0">
                <a:solidFill>
                  <a:schemeClr val="tx2"/>
                </a:solidFill>
              </a:rPr>
              <a:t> subject to the antifraud requirements</a:t>
            </a:r>
          </a:p>
          <a:p>
            <a:pPr marL="1009650" lvl="3" indent="-342900">
              <a:spcBef>
                <a:spcPts val="0"/>
              </a:spcBef>
            </a:pPr>
            <a:endParaRPr lang="en-US" sz="1600" b="0" dirty="0">
              <a:solidFill>
                <a:schemeClr val="tx2"/>
              </a:solidFill>
            </a:endParaRPr>
          </a:p>
          <a:p>
            <a:pPr>
              <a:spcBef>
                <a:spcPts val="0"/>
              </a:spcBef>
            </a:pPr>
            <a:r>
              <a:rPr lang="en-US" sz="1600" dirty="0"/>
              <a:t>COVID impacts and response</a:t>
            </a:r>
          </a:p>
          <a:p>
            <a:pPr marL="498475" lvl="2" indent="-342900">
              <a:spcBef>
                <a:spcPts val="0"/>
              </a:spcBef>
            </a:pPr>
            <a:r>
              <a:rPr lang="en-US" sz="1600" dirty="0">
                <a:solidFill>
                  <a:schemeClr val="tx2"/>
                </a:solidFill>
              </a:rPr>
              <a:t>Disclosure in offering documents of impacts and response to COVID-19 continues to evolve</a:t>
            </a:r>
          </a:p>
          <a:p>
            <a:pPr marL="498475" lvl="2" indent="-342900">
              <a:spcBef>
                <a:spcPts val="0"/>
              </a:spcBef>
            </a:pPr>
            <a:r>
              <a:rPr lang="en-US" sz="1600" dirty="0">
                <a:solidFill>
                  <a:schemeClr val="tx2"/>
                </a:solidFill>
              </a:rPr>
              <a:t>2020 Statement from SEC Encouraged Voluntary Disclosure</a:t>
            </a:r>
          </a:p>
          <a:p>
            <a:pPr marL="1009650" lvl="3" indent="-342900">
              <a:spcBef>
                <a:spcPts val="0"/>
              </a:spcBef>
            </a:pPr>
            <a:r>
              <a:rPr lang="en-US" sz="1600" dirty="0">
                <a:solidFill>
                  <a:schemeClr val="tx2"/>
                </a:solidFill>
              </a:rPr>
              <a:t>Encouraged voluntary disclosure of COVID-19 impacts and seeks to provide some assurances to issuers and borrowers in making a voluntary disclosure during time of uncertainty</a:t>
            </a:r>
          </a:p>
          <a:p>
            <a:pPr marL="342900" lvl="1" indent="-342900">
              <a:spcBef>
                <a:spcPts val="0"/>
              </a:spcBef>
            </a:pPr>
            <a:endParaRPr lang="en-US" sz="2000" dirty="0"/>
          </a:p>
          <a:p>
            <a:endParaRPr lang="en-US" sz="2000" dirty="0"/>
          </a:p>
        </p:txBody>
      </p:sp>
      <p:sp>
        <p:nvSpPr>
          <p:cNvPr id="4" name="Slide Number Placeholder 3"/>
          <p:cNvSpPr>
            <a:spLocks noGrp="1"/>
          </p:cNvSpPr>
          <p:nvPr>
            <p:ph type="sldNum" sz="quarter" idx="12"/>
          </p:nvPr>
        </p:nvSpPr>
        <p:spPr/>
        <p:txBody>
          <a:bodyPr/>
          <a:lstStyle/>
          <a:p>
            <a:fld id="{13E832A9-06FC-46C7-8616-F00A64A610D6}" type="slidenum">
              <a:rPr lang="en-US" smtClean="0"/>
              <a:t>30</a:t>
            </a:fld>
            <a:endParaRPr lang="en-US" dirty="0"/>
          </a:p>
        </p:txBody>
      </p:sp>
    </p:spTree>
    <p:extLst>
      <p:ext uri="{BB962C8B-B14F-4D97-AF65-F5344CB8AC3E}">
        <p14:creationId xmlns:p14="http://schemas.microsoft.com/office/powerpoint/2010/main" val="387105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Trends and Other Considerations: Disclosure</a:t>
            </a:r>
          </a:p>
        </p:txBody>
      </p:sp>
      <p:sp>
        <p:nvSpPr>
          <p:cNvPr id="3" name="Content Placeholder 2"/>
          <p:cNvSpPr>
            <a:spLocks noGrp="1"/>
          </p:cNvSpPr>
          <p:nvPr>
            <p:ph idx="1"/>
          </p:nvPr>
        </p:nvSpPr>
        <p:spPr>
          <a:xfrm>
            <a:off x="680484" y="1057276"/>
            <a:ext cx="11036854" cy="4811953"/>
          </a:xfrm>
        </p:spPr>
        <p:txBody>
          <a:bodyPr/>
          <a:lstStyle/>
          <a:p>
            <a:pPr marL="342900" lvl="1" indent="-342900">
              <a:spcBef>
                <a:spcPts val="0"/>
              </a:spcBef>
            </a:pPr>
            <a:r>
              <a:rPr lang="en-US" sz="1600" b="1" dirty="0"/>
              <a:t>Hot topics</a:t>
            </a:r>
          </a:p>
          <a:p>
            <a:pPr marL="498475" lvl="2" indent="-342900">
              <a:spcBef>
                <a:spcPts val="0"/>
              </a:spcBef>
            </a:pPr>
            <a:r>
              <a:rPr lang="en-US" sz="1600" dirty="0">
                <a:solidFill>
                  <a:schemeClr val="tx2"/>
                </a:solidFill>
              </a:rPr>
              <a:t>Risk disclosure </a:t>
            </a:r>
          </a:p>
          <a:p>
            <a:pPr marL="1009650" lvl="3" indent="-342900">
              <a:spcBef>
                <a:spcPts val="0"/>
              </a:spcBef>
            </a:pPr>
            <a:r>
              <a:rPr lang="en-US" sz="1600" dirty="0">
                <a:solidFill>
                  <a:schemeClr val="tx2"/>
                </a:solidFill>
              </a:rPr>
              <a:t>Highlighting key issues for a potential investor to consider and focus on when determining whether to purchase the securities</a:t>
            </a:r>
          </a:p>
          <a:p>
            <a:pPr marL="1009650" lvl="3" indent="-342900">
              <a:spcBef>
                <a:spcPts val="0"/>
              </a:spcBef>
            </a:pPr>
            <a:r>
              <a:rPr lang="en-US" sz="1600" dirty="0">
                <a:solidFill>
                  <a:schemeClr val="tx2"/>
                </a:solidFill>
              </a:rPr>
              <a:t>Tailored, concise, and address the specific risk being described</a:t>
            </a:r>
          </a:p>
          <a:p>
            <a:pPr marL="498475" lvl="2" indent="-342900">
              <a:spcBef>
                <a:spcPts val="0"/>
              </a:spcBef>
            </a:pPr>
            <a:r>
              <a:rPr lang="en-US" sz="1600" dirty="0">
                <a:solidFill>
                  <a:schemeClr val="tx2"/>
                </a:solidFill>
              </a:rPr>
              <a:t>Examples</a:t>
            </a:r>
          </a:p>
          <a:p>
            <a:pPr marL="1009650" lvl="3" indent="-342900">
              <a:spcBef>
                <a:spcPts val="0"/>
              </a:spcBef>
            </a:pPr>
            <a:r>
              <a:rPr lang="en-US" sz="1600" dirty="0">
                <a:solidFill>
                  <a:schemeClr val="tx2"/>
                </a:solidFill>
              </a:rPr>
              <a:t>Impacts of and response to COVID-19 and other pandemics/emergencies </a:t>
            </a:r>
          </a:p>
          <a:p>
            <a:pPr marL="1009650" lvl="3" indent="-342900">
              <a:spcBef>
                <a:spcPts val="0"/>
              </a:spcBef>
            </a:pPr>
            <a:r>
              <a:rPr lang="en-US" sz="1600" dirty="0">
                <a:solidFill>
                  <a:schemeClr val="tx2"/>
                </a:solidFill>
              </a:rPr>
              <a:t>Climate change and other environmental risks</a:t>
            </a:r>
          </a:p>
          <a:p>
            <a:pPr marL="1009650" lvl="3" indent="-342900">
              <a:spcBef>
                <a:spcPts val="0"/>
              </a:spcBef>
            </a:pPr>
            <a:r>
              <a:rPr lang="en-US" sz="1600" dirty="0">
                <a:solidFill>
                  <a:schemeClr val="tx2"/>
                </a:solidFill>
              </a:rPr>
              <a:t>Cybersecurity</a:t>
            </a:r>
          </a:p>
          <a:p>
            <a:pPr marL="498475" lvl="2" indent="-342900">
              <a:spcBef>
                <a:spcPts val="0"/>
              </a:spcBef>
            </a:pPr>
            <a:r>
              <a:rPr lang="en-US" sz="1600" dirty="0">
                <a:solidFill>
                  <a:schemeClr val="tx2"/>
                </a:solidFill>
              </a:rPr>
              <a:t>Disclosure of conflicts of interest</a:t>
            </a:r>
          </a:p>
          <a:p>
            <a:pPr marL="342900" lvl="1" indent="-342900">
              <a:spcBef>
                <a:spcPts val="0"/>
              </a:spcBef>
            </a:pPr>
            <a:endParaRPr lang="en-US" sz="1600" b="1" dirty="0"/>
          </a:p>
          <a:p>
            <a:pPr marL="342900" lvl="1" indent="-342900">
              <a:spcBef>
                <a:spcPts val="0"/>
              </a:spcBef>
            </a:pPr>
            <a:r>
              <a:rPr lang="en-US" sz="1600" b="1" dirty="0"/>
              <a:t>“Green Bonds” and other Environmental, Social and Governance Bonds</a:t>
            </a:r>
          </a:p>
          <a:p>
            <a:pPr marL="498475" lvl="2" indent="-342900">
              <a:spcBef>
                <a:spcPts val="0"/>
              </a:spcBef>
            </a:pPr>
            <a:r>
              <a:rPr lang="en-US" sz="1600" dirty="0">
                <a:solidFill>
                  <a:schemeClr val="tx2"/>
                </a:solidFill>
              </a:rPr>
              <a:t>Bond issues highlight environmental (or “green”), social or other benefits to attract investors</a:t>
            </a:r>
          </a:p>
          <a:p>
            <a:pPr marL="498475" lvl="2" indent="-342900">
              <a:spcBef>
                <a:spcPts val="0"/>
              </a:spcBef>
            </a:pPr>
            <a:r>
              <a:rPr lang="en-US" sz="1600" dirty="0">
                <a:solidFill>
                  <a:schemeClr val="tx2"/>
                </a:solidFill>
              </a:rPr>
              <a:t>ESG market continues to grow</a:t>
            </a:r>
          </a:p>
          <a:p>
            <a:pPr marL="1009650" lvl="3" indent="-342900">
              <a:spcBef>
                <a:spcPts val="0"/>
              </a:spcBef>
            </a:pPr>
            <a:r>
              <a:rPr lang="en-US" sz="1600" dirty="0">
                <a:solidFill>
                  <a:schemeClr val="tx2"/>
                </a:solidFill>
              </a:rPr>
              <a:t>ESG and sustainable investing assets in the United States have grown from approximately $2 trillion in 2012 to over $17 trillion 2020 (</a:t>
            </a:r>
            <a:r>
              <a:rPr lang="en-US" sz="1600" i="1" dirty="0">
                <a:solidFill>
                  <a:schemeClr val="tx2"/>
                </a:solidFill>
              </a:rPr>
              <a:t>Forum of Sustainable and Responsible Investment, 2020 Report</a:t>
            </a:r>
            <a:r>
              <a:rPr lang="en-US" sz="1600" dirty="0">
                <a:solidFill>
                  <a:schemeClr val="tx2"/>
                </a:solidFill>
              </a:rPr>
              <a:t>)</a:t>
            </a:r>
            <a:endParaRPr lang="en-US" sz="1600" dirty="0">
              <a:solidFill>
                <a:schemeClr val="tx2"/>
              </a:solidFill>
              <a:hlinkClick r:id="rId3"/>
            </a:endParaRPr>
          </a:p>
          <a:p>
            <a:pPr marL="498475" lvl="2" indent="-342900">
              <a:spcBef>
                <a:spcPts val="0"/>
              </a:spcBef>
            </a:pPr>
            <a:r>
              <a:rPr lang="en-US" sz="1600" b="0" dirty="0">
                <a:solidFill>
                  <a:schemeClr val="tx2"/>
                </a:solidFill>
                <a:hlinkClick r:id="rId3"/>
              </a:rPr>
              <a:t>https://www.pacificalawgroup.com/wp-content/uploads/2021/05/Social-and-Municipal-Bonds-ESG-Disclosure-5-24-21.pdf</a:t>
            </a:r>
            <a:endParaRPr lang="en-US" sz="1600" b="0" dirty="0">
              <a:solidFill>
                <a:schemeClr val="tx2"/>
              </a:solidFill>
            </a:endParaRPr>
          </a:p>
          <a:p>
            <a:pPr marL="498475" lvl="2" indent="-342900">
              <a:spcBef>
                <a:spcPts val="0"/>
              </a:spcBef>
            </a:pPr>
            <a:r>
              <a:rPr lang="en-US" sz="1600" b="0" dirty="0">
                <a:solidFill>
                  <a:schemeClr val="tx2"/>
                </a:solidFill>
                <a:hlinkClick r:id="rId4"/>
              </a:rPr>
              <a:t>https://www.pacificalawgroup.com/wp-content/uploads/2021/05/Social-Justice-Muni-Bonds-Activist-Investing-4815-1135-9948-v.1.pdf</a:t>
            </a:r>
            <a:endParaRPr lang="en-US" sz="1600" b="0" dirty="0">
              <a:solidFill>
                <a:schemeClr val="tx2"/>
              </a:solidFill>
            </a:endParaRPr>
          </a:p>
          <a:p>
            <a:endParaRPr lang="en-US" sz="2000" dirty="0"/>
          </a:p>
        </p:txBody>
      </p:sp>
      <p:sp>
        <p:nvSpPr>
          <p:cNvPr id="4" name="Slide Number Placeholder 3"/>
          <p:cNvSpPr>
            <a:spLocks noGrp="1"/>
          </p:cNvSpPr>
          <p:nvPr>
            <p:ph type="sldNum" sz="quarter" idx="12"/>
          </p:nvPr>
        </p:nvSpPr>
        <p:spPr/>
        <p:txBody>
          <a:bodyPr/>
          <a:lstStyle/>
          <a:p>
            <a:fld id="{13E832A9-06FC-46C7-8616-F00A64A610D6}" type="slidenum">
              <a:rPr lang="en-US" smtClean="0"/>
              <a:t>31</a:t>
            </a:fld>
            <a:endParaRPr lang="en-US" dirty="0"/>
          </a:p>
        </p:txBody>
      </p:sp>
    </p:spTree>
    <p:extLst>
      <p:ext uri="{BB962C8B-B14F-4D97-AF65-F5344CB8AC3E}">
        <p14:creationId xmlns:p14="http://schemas.microsoft.com/office/powerpoint/2010/main" val="287187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89837" y="1041921"/>
            <a:ext cx="5763491" cy="4398764"/>
          </a:xfrm>
        </p:spPr>
        <p:txBody>
          <a:bodyPr/>
          <a:lstStyle/>
          <a:p>
            <a:pPr marL="365760" lvl="0" indent="-256032">
              <a:lnSpc>
                <a:spcPct val="100000"/>
              </a:lnSpc>
              <a:spcBef>
                <a:spcPts val="400"/>
              </a:spcBef>
              <a:buClr>
                <a:srgbClr val="0F6FC6"/>
              </a:buClr>
              <a:buSzPct val="68000"/>
              <a:buFont typeface="Wingdings 3"/>
              <a:buChar char=""/>
            </a:pPr>
            <a:r>
              <a:rPr lang="en-US" sz="1600" b="0" dirty="0">
                <a:solidFill>
                  <a:prstClr val="black"/>
                </a:solidFill>
              </a:rPr>
              <a:t>Questions?</a:t>
            </a:r>
          </a:p>
          <a:p>
            <a:pPr marL="365760" lvl="0" indent="-256032">
              <a:lnSpc>
                <a:spcPct val="100000"/>
              </a:lnSpc>
              <a:spcBef>
                <a:spcPts val="400"/>
              </a:spcBef>
              <a:buClr>
                <a:srgbClr val="0F6FC6"/>
              </a:buClr>
              <a:buSzPct val="68000"/>
              <a:buFont typeface="Wingdings 3"/>
              <a:buChar char=""/>
            </a:pPr>
            <a:r>
              <a:rPr lang="en-US" sz="1600" b="0" dirty="0">
                <a:solidFill>
                  <a:prstClr val="black"/>
                </a:solidFill>
              </a:rPr>
              <a:t>Comments?</a:t>
            </a:r>
          </a:p>
          <a:p>
            <a:pPr lvl="0">
              <a:lnSpc>
                <a:spcPct val="100000"/>
              </a:lnSpc>
              <a:spcBef>
                <a:spcPts val="0"/>
              </a:spcBef>
            </a:pPr>
            <a:endParaRPr lang="en-US" sz="1600" b="0" dirty="0">
              <a:solidFill>
                <a:srgbClr val="464646"/>
              </a:solidFill>
            </a:endParaRPr>
          </a:p>
          <a:p>
            <a:pPr marL="115888" lvl="0">
              <a:lnSpc>
                <a:spcPct val="100000"/>
              </a:lnSpc>
              <a:spcBef>
                <a:spcPts val="0"/>
              </a:spcBef>
            </a:pPr>
            <a:r>
              <a:rPr lang="en-US" sz="1600" b="0" dirty="0">
                <a:solidFill>
                  <a:srgbClr val="464646"/>
                </a:solidFill>
              </a:rPr>
              <a:t>Deanna Gregory</a:t>
            </a:r>
          </a:p>
          <a:p>
            <a:pPr marL="115888" lvl="0">
              <a:lnSpc>
                <a:spcPct val="100000"/>
              </a:lnSpc>
              <a:spcBef>
                <a:spcPts val="0"/>
              </a:spcBef>
            </a:pPr>
            <a:r>
              <a:rPr lang="en-US" sz="1600" b="0" dirty="0">
                <a:solidFill>
                  <a:srgbClr val="464646"/>
                </a:solidFill>
                <a:hlinkClick r:id="rId2"/>
              </a:rPr>
              <a:t>Deanna.Gregory@pacificalawgroup.com</a:t>
            </a:r>
            <a:endParaRPr lang="en-US" sz="1600" b="0" dirty="0">
              <a:solidFill>
                <a:srgbClr val="464646"/>
              </a:solidFill>
            </a:endParaRPr>
          </a:p>
          <a:p>
            <a:pPr marL="115888" lvl="0">
              <a:lnSpc>
                <a:spcPct val="100000"/>
              </a:lnSpc>
              <a:spcBef>
                <a:spcPts val="0"/>
              </a:spcBef>
            </a:pPr>
            <a:endParaRPr lang="en-US" sz="1600" b="0" dirty="0">
              <a:solidFill>
                <a:srgbClr val="464646"/>
              </a:solidFill>
            </a:endParaRPr>
          </a:p>
          <a:p>
            <a:pPr marL="115888" lvl="0">
              <a:lnSpc>
                <a:spcPct val="100000"/>
              </a:lnSpc>
              <a:spcBef>
                <a:spcPts val="0"/>
              </a:spcBef>
            </a:pPr>
            <a:r>
              <a:rPr lang="en-US" sz="1600" b="0" dirty="0">
                <a:solidFill>
                  <a:srgbClr val="464646"/>
                </a:solidFill>
              </a:rPr>
              <a:t>Stacey Lewis</a:t>
            </a:r>
          </a:p>
          <a:p>
            <a:pPr marL="115888" lvl="0">
              <a:lnSpc>
                <a:spcPct val="100000"/>
              </a:lnSpc>
              <a:spcBef>
                <a:spcPts val="0"/>
              </a:spcBef>
            </a:pPr>
            <a:r>
              <a:rPr lang="en-US" sz="1600" b="0" dirty="0">
                <a:solidFill>
                  <a:srgbClr val="464646"/>
                </a:solidFill>
                <a:hlinkClick r:id="rId3"/>
              </a:rPr>
              <a:t>Stacey.Lewis@pacificalawgroup.com</a:t>
            </a:r>
            <a:endParaRPr lang="en-US" sz="1600" b="0" dirty="0">
              <a:solidFill>
                <a:srgbClr val="464646"/>
              </a:solidFill>
            </a:endParaRPr>
          </a:p>
          <a:p>
            <a:pPr marL="115888" lvl="0">
              <a:lnSpc>
                <a:spcPct val="100000"/>
              </a:lnSpc>
              <a:spcBef>
                <a:spcPts val="0"/>
              </a:spcBef>
            </a:pPr>
            <a:endParaRPr lang="en-US" sz="1600" b="0" dirty="0">
              <a:solidFill>
                <a:srgbClr val="464646"/>
              </a:solidFill>
            </a:endParaRPr>
          </a:p>
          <a:p>
            <a:pPr marL="115888" lvl="0">
              <a:lnSpc>
                <a:spcPct val="100000"/>
              </a:lnSpc>
              <a:spcBef>
                <a:spcPts val="0"/>
              </a:spcBef>
            </a:pPr>
            <a:r>
              <a:rPr lang="en-US" sz="1600" b="0" dirty="0">
                <a:solidFill>
                  <a:srgbClr val="464646"/>
                </a:solidFill>
              </a:rPr>
              <a:t>Toby Tobler</a:t>
            </a:r>
          </a:p>
          <a:p>
            <a:pPr marL="115888" lvl="0">
              <a:lnSpc>
                <a:spcPct val="100000"/>
              </a:lnSpc>
              <a:spcBef>
                <a:spcPts val="0"/>
              </a:spcBef>
            </a:pPr>
            <a:r>
              <a:rPr lang="en-US" sz="1600" b="0" dirty="0">
                <a:solidFill>
                  <a:srgbClr val="464646"/>
                </a:solidFill>
                <a:hlinkClick r:id="rId4"/>
              </a:rPr>
              <a:t>Tobias.Tobler@pacificalawgroup.com</a:t>
            </a:r>
            <a:endParaRPr lang="en-US" sz="1600" b="0" dirty="0">
              <a:solidFill>
                <a:srgbClr val="464646"/>
              </a:solidFill>
            </a:endParaRPr>
          </a:p>
          <a:p>
            <a:pPr marL="115888" lvl="0">
              <a:lnSpc>
                <a:spcPct val="100000"/>
              </a:lnSpc>
              <a:spcBef>
                <a:spcPts val="0"/>
              </a:spcBef>
            </a:pPr>
            <a:endParaRPr lang="en-US" sz="1600" b="0" dirty="0">
              <a:solidFill>
                <a:srgbClr val="464646"/>
              </a:solidFill>
            </a:endParaRPr>
          </a:p>
          <a:p>
            <a:pPr marL="115888" lvl="0">
              <a:lnSpc>
                <a:spcPct val="100000"/>
              </a:lnSpc>
              <a:spcBef>
                <a:spcPts val="0"/>
              </a:spcBef>
            </a:pPr>
            <a:r>
              <a:rPr lang="en-US" sz="1600" b="0" dirty="0">
                <a:solidFill>
                  <a:srgbClr val="464646"/>
                </a:solidFill>
              </a:rPr>
              <a:t>206.245.1700</a:t>
            </a:r>
          </a:p>
          <a:p>
            <a:pPr marL="115888" lvl="0">
              <a:lnSpc>
                <a:spcPct val="100000"/>
              </a:lnSpc>
              <a:spcBef>
                <a:spcPts val="0"/>
              </a:spcBef>
            </a:pPr>
            <a:r>
              <a:rPr lang="en-US" sz="1600" b="0" dirty="0">
                <a:solidFill>
                  <a:srgbClr val="464646"/>
                </a:solidFill>
                <a:hlinkClick r:id="rId5"/>
              </a:rPr>
              <a:t>www.pacificalawgroup.com</a:t>
            </a:r>
            <a:r>
              <a:rPr lang="en-US" sz="1600" b="0" dirty="0">
                <a:solidFill>
                  <a:srgbClr val="464646"/>
                </a:solidFill>
              </a:rPr>
              <a:t>  </a:t>
            </a:r>
          </a:p>
          <a:p>
            <a:pPr marL="365760" lvl="0" indent="-256032">
              <a:lnSpc>
                <a:spcPct val="100000"/>
              </a:lnSpc>
              <a:spcBef>
                <a:spcPts val="400"/>
              </a:spcBef>
              <a:buClr>
                <a:srgbClr val="0F6FC6"/>
              </a:buClr>
              <a:buSzPct val="68000"/>
              <a:buFont typeface="Wingdings 3"/>
              <a:buChar char=""/>
            </a:pPr>
            <a:endParaRPr lang="en-US" sz="2700" b="0" dirty="0">
              <a:solidFill>
                <a:prstClr val="black"/>
              </a:solidFill>
            </a:endParaRPr>
          </a:p>
          <a:p>
            <a:pPr marL="859536" lvl="2" indent="-228600">
              <a:lnSpc>
                <a:spcPct val="100000"/>
              </a:lnSpc>
              <a:spcBef>
                <a:spcPts val="350"/>
              </a:spcBef>
              <a:buClr>
                <a:srgbClr val="009DD9"/>
              </a:buClr>
              <a:buSzPct val="100000"/>
              <a:buFont typeface="Wingdings 2"/>
              <a:buChar char=""/>
            </a:pPr>
            <a:endParaRPr lang="en-US" sz="2000" dirty="0">
              <a:solidFill>
                <a:schemeClr val="accent3">
                  <a:lumMod val="75000"/>
                </a:schemeClr>
              </a:solidFill>
            </a:endParaRPr>
          </a:p>
          <a:p>
            <a:pPr marL="475361">
              <a:lnSpc>
                <a:spcPct val="100000"/>
              </a:lnSpc>
              <a:spcBef>
                <a:spcPts val="350"/>
              </a:spcBef>
              <a:buClr>
                <a:srgbClr val="009DD9"/>
              </a:buClr>
              <a:buSzPct val="100000"/>
            </a:pPr>
            <a:endParaRPr lang="en-US" sz="900" i="1" dirty="0">
              <a:solidFill>
                <a:srgbClr val="0070C0"/>
              </a:solidFill>
              <a:latin typeface="Georgia"/>
            </a:endParaRPr>
          </a:p>
          <a:p>
            <a:endParaRPr lang="en-US" dirty="0"/>
          </a:p>
          <a:p>
            <a:endParaRPr lang="en-US" dirty="0"/>
          </a:p>
        </p:txBody>
      </p:sp>
      <p:sp>
        <p:nvSpPr>
          <p:cNvPr id="3" name="Title 2"/>
          <p:cNvSpPr>
            <a:spLocks noGrp="1"/>
          </p:cNvSpPr>
          <p:nvPr>
            <p:ph type="title"/>
          </p:nvPr>
        </p:nvSpPr>
        <p:spPr/>
        <p:txBody>
          <a:bodyPr/>
          <a:lstStyle/>
          <a:p>
            <a:r>
              <a:rPr lang="en-US" dirty="0"/>
              <a:t>Wrap Up</a:t>
            </a:r>
          </a:p>
        </p:txBody>
      </p:sp>
      <p:pic>
        <p:nvPicPr>
          <p:cNvPr id="5" name="Picture Placeholder 4"/>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7548" r="7548"/>
          <a:stretch>
            <a:fillRect/>
          </a:stretch>
        </p:blipFill>
        <p:spPr/>
      </p:pic>
      <p:sp>
        <p:nvSpPr>
          <p:cNvPr id="6" name="Slide Number Placeholder 5"/>
          <p:cNvSpPr>
            <a:spLocks noGrp="1"/>
          </p:cNvSpPr>
          <p:nvPr>
            <p:ph type="sldNum" sz="quarter" idx="12"/>
          </p:nvPr>
        </p:nvSpPr>
        <p:spPr/>
        <p:txBody>
          <a:bodyPr/>
          <a:lstStyle/>
          <a:p>
            <a:fld id="{2664C292-C6B9-47C4-B12E-51016A90E5C9}" type="slidenum">
              <a:rPr lang="en-US" smtClean="0"/>
              <a:t>32</a:t>
            </a:fld>
            <a:endParaRPr lang="en-US" dirty="0"/>
          </a:p>
        </p:txBody>
      </p:sp>
      <p:sp>
        <p:nvSpPr>
          <p:cNvPr id="7" name="TextBox 6"/>
          <p:cNvSpPr txBox="1"/>
          <p:nvPr/>
        </p:nvSpPr>
        <p:spPr>
          <a:xfrm>
            <a:off x="2219569" y="5826874"/>
            <a:ext cx="9307708" cy="729575"/>
          </a:xfrm>
          <a:prstGeom prst="rect">
            <a:avLst/>
          </a:prstGeom>
          <a:noFill/>
        </p:spPr>
        <p:txBody>
          <a:bodyPr wrap="square" lIns="0" tIns="0" rIns="0" bIns="0" rtlCol="0">
            <a:noAutofit/>
          </a:bodyPr>
          <a:lstStyle/>
          <a:p>
            <a:pPr marL="173736" lvl="1">
              <a:spcBef>
                <a:spcPts val="350"/>
              </a:spcBef>
              <a:buClr>
                <a:srgbClr val="009DD9"/>
              </a:buClr>
              <a:buSzPct val="100000"/>
            </a:pPr>
            <a:r>
              <a:rPr lang="en-US" sz="1600" i="1" dirty="0">
                <a:solidFill>
                  <a:srgbClr val="0070C0"/>
                </a:solidFill>
              </a:rPr>
              <a:t>A Note:  This presentation is for informational purposes and does not provide legal advice. It is not intended to be used or relied upon as legal advice in connection with any particular situation or facts.</a:t>
            </a:r>
          </a:p>
        </p:txBody>
      </p:sp>
    </p:spTree>
    <p:extLst>
      <p:ext uri="{BB962C8B-B14F-4D97-AF65-F5344CB8AC3E}">
        <p14:creationId xmlns:p14="http://schemas.microsoft.com/office/powerpoint/2010/main" val="15295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Overview of Municipal Debt Financing – Big Picture</a:t>
            </a:r>
          </a:p>
        </p:txBody>
      </p:sp>
      <p:sp>
        <p:nvSpPr>
          <p:cNvPr id="4" name="Slide Number Placeholder 3"/>
          <p:cNvSpPr>
            <a:spLocks noGrp="1"/>
          </p:cNvSpPr>
          <p:nvPr>
            <p:ph type="sldNum" sz="quarter" idx="12"/>
          </p:nvPr>
        </p:nvSpPr>
        <p:spPr/>
        <p:txBody>
          <a:bodyPr/>
          <a:lstStyle/>
          <a:p>
            <a:fld id="{13E832A9-06FC-46C7-8616-F00A64A610D6}" type="slidenum">
              <a:rPr lang="en-US" smtClean="0"/>
              <a:t>4</a:t>
            </a:fld>
            <a:endParaRPr lang="en-US" dirty="0"/>
          </a:p>
        </p:txBody>
      </p:sp>
      <p:sp>
        <p:nvSpPr>
          <p:cNvPr id="3" name="Content Placeholder 2"/>
          <p:cNvSpPr>
            <a:spLocks noGrp="1"/>
          </p:cNvSpPr>
          <p:nvPr>
            <p:ph idx="1"/>
          </p:nvPr>
        </p:nvSpPr>
        <p:spPr>
          <a:xfrm>
            <a:off x="762000" y="1246909"/>
            <a:ext cx="10955338" cy="4466376"/>
          </a:xfrm>
        </p:spPr>
        <p:txBody>
          <a:bodyPr/>
          <a:lstStyle/>
          <a:p>
            <a:pPr marL="349250" lvl="1" indent="-300038">
              <a:lnSpc>
                <a:spcPct val="100000"/>
              </a:lnSpc>
              <a:spcBef>
                <a:spcPts val="600"/>
              </a:spcBef>
            </a:pPr>
            <a:r>
              <a:rPr lang="en-US" sz="1600" b="1" dirty="0">
                <a:cs typeface="Times New Roman" pitchFamily="18" charset="0"/>
              </a:rPr>
              <a:t>Why local governments use debt financing</a:t>
            </a:r>
          </a:p>
          <a:p>
            <a:pPr>
              <a:spcBef>
                <a:spcPts val="600"/>
              </a:spcBef>
            </a:pPr>
            <a:r>
              <a:rPr lang="en-US" sz="1600" b="0" dirty="0"/>
              <a:t>Time value of money</a:t>
            </a:r>
          </a:p>
          <a:p>
            <a:pPr marL="498475" lvl="2" indent="-342900">
              <a:spcBef>
                <a:spcPts val="600"/>
              </a:spcBef>
            </a:pPr>
            <a:r>
              <a:rPr lang="en-US" sz="1600" dirty="0">
                <a:solidFill>
                  <a:schemeClr val="tx2"/>
                </a:solidFill>
              </a:rPr>
              <a:t>Borrowing funds allows projects to begin sooner than they would otherwise</a:t>
            </a:r>
          </a:p>
          <a:p>
            <a:pPr marL="498475" lvl="2" indent="-342900">
              <a:spcBef>
                <a:spcPts val="600"/>
              </a:spcBef>
            </a:pPr>
            <a:r>
              <a:rPr lang="en-US" sz="1600" dirty="0">
                <a:solidFill>
                  <a:schemeClr val="tx2"/>
                </a:solidFill>
              </a:rPr>
              <a:t>Mitigates construction cost inflation, increased property costs, etc.</a:t>
            </a:r>
          </a:p>
          <a:p>
            <a:pPr marL="498475" lvl="2" indent="-342900">
              <a:spcBef>
                <a:spcPts val="600"/>
              </a:spcBef>
            </a:pPr>
            <a:r>
              <a:rPr lang="en-US" sz="1600" dirty="0">
                <a:solidFill>
                  <a:schemeClr val="tx2"/>
                </a:solidFill>
              </a:rPr>
              <a:t>Allows for faster project delivery – more advantageous to beneficiaries of project</a:t>
            </a:r>
          </a:p>
          <a:p>
            <a:pPr marL="498475" lvl="2" indent="-342900">
              <a:spcBef>
                <a:spcPts val="600"/>
              </a:spcBef>
            </a:pPr>
            <a:endParaRPr lang="en-US" sz="1600" dirty="0">
              <a:solidFill>
                <a:schemeClr val="tx2"/>
              </a:solidFill>
            </a:endParaRPr>
          </a:p>
          <a:p>
            <a:pPr>
              <a:spcBef>
                <a:spcPts val="600"/>
              </a:spcBef>
            </a:pPr>
            <a:r>
              <a:rPr lang="en-US" sz="1600" b="0" dirty="0"/>
              <a:t>Intergenerational equity</a:t>
            </a:r>
          </a:p>
          <a:p>
            <a:pPr marL="498475" lvl="2" indent="-342900">
              <a:spcBef>
                <a:spcPts val="600"/>
              </a:spcBef>
            </a:pPr>
            <a:r>
              <a:rPr lang="en-US" sz="1600" dirty="0">
                <a:solidFill>
                  <a:schemeClr val="tx2"/>
                </a:solidFill>
              </a:rPr>
              <a:t>Current users/beneficiaries of a project are also the ones who pay for related debt service</a:t>
            </a:r>
          </a:p>
          <a:p>
            <a:endParaRPr lang="en-US" dirty="0"/>
          </a:p>
        </p:txBody>
      </p:sp>
      <p:sp>
        <p:nvSpPr>
          <p:cNvPr id="5" name="TextBox 4"/>
          <p:cNvSpPr txBox="1"/>
          <p:nvPr/>
        </p:nvSpPr>
        <p:spPr>
          <a:xfrm>
            <a:off x="7315200" y="5713285"/>
            <a:ext cx="2954421" cy="320431"/>
          </a:xfrm>
          <a:prstGeom prst="rect">
            <a:avLst/>
          </a:prstGeom>
          <a:noFill/>
        </p:spPr>
        <p:txBody>
          <a:bodyPr wrap="none" lIns="0" tIns="0" rIns="0" bIns="0" rtlCol="0">
            <a:noAutofit/>
          </a:bodyPr>
          <a:lstStyle/>
          <a:p>
            <a:r>
              <a:rPr lang="en-US" sz="2200" i="1" dirty="0" err="1">
                <a:solidFill>
                  <a:schemeClr val="tx2"/>
                </a:solidFill>
              </a:rPr>
              <a:t>CPE</a:t>
            </a:r>
            <a:r>
              <a:rPr lang="en-US" sz="2200" i="1" dirty="0">
                <a:solidFill>
                  <a:schemeClr val="tx2"/>
                </a:solidFill>
              </a:rPr>
              <a:t> Code # 1</a:t>
            </a:r>
          </a:p>
        </p:txBody>
      </p:sp>
    </p:spTree>
    <p:extLst>
      <p:ext uri="{BB962C8B-B14F-4D97-AF65-F5344CB8AC3E}">
        <p14:creationId xmlns:p14="http://schemas.microsoft.com/office/powerpoint/2010/main" val="71725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Types of Debt and Common Financing Methods</a:t>
            </a:r>
          </a:p>
        </p:txBody>
      </p:sp>
      <p:sp>
        <p:nvSpPr>
          <p:cNvPr id="4" name="Slide Number Placeholder 3"/>
          <p:cNvSpPr>
            <a:spLocks noGrp="1"/>
          </p:cNvSpPr>
          <p:nvPr>
            <p:ph type="sldNum" sz="quarter" idx="12"/>
          </p:nvPr>
        </p:nvSpPr>
        <p:spPr/>
        <p:txBody>
          <a:bodyPr/>
          <a:lstStyle/>
          <a:p>
            <a:fld id="{13E832A9-06FC-46C7-8616-F00A64A610D6}" type="slidenum">
              <a:rPr lang="en-US" smtClean="0"/>
              <a:t>5</a:t>
            </a:fld>
            <a:endParaRPr lang="en-US" dirty="0"/>
          </a:p>
        </p:txBody>
      </p:sp>
      <p:sp>
        <p:nvSpPr>
          <p:cNvPr id="3" name="Content Placeholder 2"/>
          <p:cNvSpPr>
            <a:spLocks noGrp="1"/>
          </p:cNvSpPr>
          <p:nvPr>
            <p:ph idx="1"/>
          </p:nvPr>
        </p:nvSpPr>
        <p:spPr>
          <a:xfrm>
            <a:off x="762000" y="1057276"/>
            <a:ext cx="10955338" cy="4656009"/>
          </a:xfrm>
        </p:spPr>
        <p:txBody>
          <a:bodyPr/>
          <a:lstStyle/>
          <a:p>
            <a:pPr lvl="0">
              <a:lnSpc>
                <a:spcPct val="100000"/>
              </a:lnSpc>
              <a:spcBef>
                <a:spcPts val="600"/>
              </a:spcBef>
            </a:pPr>
            <a:r>
              <a:rPr lang="en-US" sz="1600" dirty="0"/>
              <a:t>General obligation debt</a:t>
            </a:r>
          </a:p>
          <a:p>
            <a:pPr marL="498475" lvl="2" indent="-342900">
              <a:lnSpc>
                <a:spcPct val="100000"/>
              </a:lnSpc>
              <a:spcBef>
                <a:spcPts val="600"/>
              </a:spcBef>
            </a:pPr>
            <a:r>
              <a:rPr lang="en-US" sz="1600" dirty="0">
                <a:solidFill>
                  <a:schemeClr val="tx2"/>
                </a:solidFill>
              </a:rPr>
              <a:t>Infrastructure with general benefit to tax base</a:t>
            </a:r>
          </a:p>
          <a:p>
            <a:pPr marL="498475" lvl="2" indent="-342900">
              <a:lnSpc>
                <a:spcPct val="100000"/>
              </a:lnSpc>
              <a:spcBef>
                <a:spcPts val="600"/>
              </a:spcBef>
            </a:pPr>
            <a:r>
              <a:rPr lang="en-US" sz="1600" dirty="0">
                <a:solidFill>
                  <a:schemeClr val="tx2"/>
                </a:solidFill>
              </a:rPr>
              <a:t>Unlimited tax general obligation (“UTGO”) (voter approved)</a:t>
            </a:r>
          </a:p>
          <a:p>
            <a:pPr marL="498475" lvl="2" indent="-342900">
              <a:lnSpc>
                <a:spcPct val="100000"/>
              </a:lnSpc>
              <a:spcBef>
                <a:spcPts val="600"/>
              </a:spcBef>
            </a:pPr>
            <a:r>
              <a:rPr lang="en-US" sz="1600" dirty="0">
                <a:solidFill>
                  <a:schemeClr val="tx2"/>
                </a:solidFill>
              </a:rPr>
              <a:t>Limited tax general obligation (“LTGO”) (councilmanic, non-voter approved)</a:t>
            </a:r>
          </a:p>
          <a:p>
            <a:pPr lvl="0">
              <a:lnSpc>
                <a:spcPct val="100000"/>
              </a:lnSpc>
              <a:spcBef>
                <a:spcPts val="600"/>
              </a:spcBef>
            </a:pPr>
            <a:r>
              <a:rPr lang="en-US" sz="1600" dirty="0"/>
              <a:t>Revenue debt</a:t>
            </a:r>
          </a:p>
          <a:p>
            <a:pPr marL="498475" lvl="2" indent="-342900">
              <a:lnSpc>
                <a:spcPct val="100000"/>
              </a:lnSpc>
              <a:spcBef>
                <a:spcPts val="600"/>
              </a:spcBef>
            </a:pPr>
            <a:r>
              <a:rPr lang="en-US" sz="1600" dirty="0">
                <a:solidFill>
                  <a:schemeClr val="tx2"/>
                </a:solidFill>
              </a:rPr>
              <a:t>Revenue generating assets (user fees, tolls, utility rates and charges)</a:t>
            </a:r>
          </a:p>
          <a:p>
            <a:pPr lvl="0">
              <a:lnSpc>
                <a:spcPct val="100000"/>
              </a:lnSpc>
              <a:spcBef>
                <a:spcPts val="600"/>
              </a:spcBef>
            </a:pPr>
            <a:r>
              <a:rPr lang="en-US" sz="1600" dirty="0"/>
              <a:t>Assessment bonds</a:t>
            </a:r>
          </a:p>
          <a:p>
            <a:pPr marL="498475" lvl="2" indent="-342900">
              <a:lnSpc>
                <a:spcPct val="100000"/>
              </a:lnSpc>
              <a:spcBef>
                <a:spcPts val="600"/>
              </a:spcBef>
            </a:pPr>
            <a:r>
              <a:rPr lang="en-US" sz="1600" dirty="0">
                <a:solidFill>
                  <a:schemeClr val="tx2"/>
                </a:solidFill>
              </a:rPr>
              <a:t>Infrastructure with special benefit to property owners</a:t>
            </a:r>
          </a:p>
          <a:p>
            <a:pPr marL="498475" lvl="2" indent="-342900">
              <a:lnSpc>
                <a:spcPct val="100000"/>
              </a:lnSpc>
              <a:spcBef>
                <a:spcPts val="600"/>
              </a:spcBef>
            </a:pPr>
            <a:r>
              <a:rPr lang="en-US" sz="1600" dirty="0">
                <a:solidFill>
                  <a:schemeClr val="tx2"/>
                </a:solidFill>
              </a:rPr>
              <a:t>Payable from assessments collected in designated area</a:t>
            </a:r>
          </a:p>
          <a:p>
            <a:pPr marL="234950" lvl="1" indent="-234950">
              <a:lnSpc>
                <a:spcPct val="100000"/>
              </a:lnSpc>
              <a:spcBef>
                <a:spcPts val="600"/>
              </a:spcBef>
            </a:pPr>
            <a:r>
              <a:rPr lang="en-US" sz="1600" b="1" dirty="0">
                <a:cs typeface="Times New Roman" pitchFamily="18" charset="0"/>
              </a:rPr>
              <a:t>Interfund Loans</a:t>
            </a:r>
          </a:p>
          <a:p>
            <a:pPr marL="234950" lvl="1" indent="-234950">
              <a:lnSpc>
                <a:spcPct val="100000"/>
              </a:lnSpc>
              <a:spcBef>
                <a:spcPts val="600"/>
              </a:spcBef>
            </a:pPr>
            <a:r>
              <a:rPr lang="en-US" sz="1600" b="1" dirty="0">
                <a:cs typeface="Times New Roman" pitchFamily="18" charset="0"/>
              </a:rPr>
              <a:t>Common Financing Methods</a:t>
            </a:r>
          </a:p>
          <a:p>
            <a:pPr marL="806450" lvl="2" indent="-234950">
              <a:lnSpc>
                <a:spcPct val="100000"/>
              </a:lnSpc>
              <a:spcBef>
                <a:spcPts val="600"/>
              </a:spcBef>
            </a:pPr>
            <a:r>
              <a:rPr lang="en-US" sz="1600" dirty="0">
                <a:solidFill>
                  <a:schemeClr val="tx2"/>
                </a:solidFill>
                <a:cs typeface="Times New Roman" pitchFamily="18" charset="0"/>
              </a:rPr>
              <a:t>Public bond market</a:t>
            </a:r>
          </a:p>
          <a:p>
            <a:pPr marL="806450" lvl="2" indent="-234950">
              <a:lnSpc>
                <a:spcPct val="100000"/>
              </a:lnSpc>
              <a:spcBef>
                <a:spcPts val="600"/>
              </a:spcBef>
            </a:pPr>
            <a:r>
              <a:rPr lang="en-US" sz="1600" dirty="0">
                <a:solidFill>
                  <a:schemeClr val="tx2"/>
                </a:solidFill>
                <a:cs typeface="Times New Roman" pitchFamily="18" charset="0"/>
              </a:rPr>
              <a:t>Bank financing (private placement or bank loan)</a:t>
            </a:r>
          </a:p>
          <a:p>
            <a:pPr marL="806450" lvl="2" indent="-234950">
              <a:lnSpc>
                <a:spcPct val="100000"/>
              </a:lnSpc>
              <a:spcBef>
                <a:spcPts val="600"/>
              </a:spcBef>
            </a:pPr>
            <a:r>
              <a:rPr lang="en-US" sz="1600" dirty="0">
                <a:solidFill>
                  <a:schemeClr val="tx2"/>
                </a:solidFill>
                <a:cs typeface="Times New Roman" pitchFamily="18" charset="0"/>
              </a:rPr>
              <a:t>Seller/vendor financing</a:t>
            </a:r>
          </a:p>
          <a:p>
            <a:pPr marL="806450" lvl="2" indent="-234950">
              <a:lnSpc>
                <a:spcPct val="100000"/>
              </a:lnSpc>
              <a:spcBef>
                <a:spcPts val="600"/>
              </a:spcBef>
            </a:pPr>
            <a:r>
              <a:rPr lang="en-US" sz="1600" dirty="0">
                <a:solidFill>
                  <a:schemeClr val="tx2"/>
                </a:solidFill>
                <a:cs typeface="Times New Roman" pitchFamily="18" charset="0"/>
              </a:rPr>
              <a:t>Local Option Capital Asset Lending (“LOCAL”) borrowing</a:t>
            </a:r>
          </a:p>
          <a:p>
            <a:pPr marL="806450" lvl="2" indent="-234950">
              <a:lnSpc>
                <a:spcPct val="100000"/>
              </a:lnSpc>
              <a:spcBef>
                <a:spcPts val="600"/>
              </a:spcBef>
            </a:pPr>
            <a:r>
              <a:rPr lang="en-US" sz="1600" dirty="0">
                <a:solidFill>
                  <a:schemeClr val="tx2"/>
                </a:solidFill>
                <a:cs typeface="Times New Roman" pitchFamily="18" charset="0"/>
              </a:rPr>
              <a:t>State (PWTF, SRF, CREB) or Federal (USDA) loans</a:t>
            </a:r>
          </a:p>
          <a:p>
            <a:endParaRPr lang="en-US" dirty="0"/>
          </a:p>
        </p:txBody>
      </p:sp>
    </p:spTree>
    <p:extLst>
      <p:ext uri="{BB962C8B-B14F-4D97-AF65-F5344CB8AC3E}">
        <p14:creationId xmlns:p14="http://schemas.microsoft.com/office/powerpoint/2010/main" val="107351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Considerations for Capital Financing </a:t>
            </a:r>
          </a:p>
        </p:txBody>
      </p:sp>
      <p:sp>
        <p:nvSpPr>
          <p:cNvPr id="4" name="Slide Number Placeholder 3"/>
          <p:cNvSpPr>
            <a:spLocks noGrp="1"/>
          </p:cNvSpPr>
          <p:nvPr>
            <p:ph type="sldNum" sz="quarter" idx="12"/>
          </p:nvPr>
        </p:nvSpPr>
        <p:spPr/>
        <p:txBody>
          <a:bodyPr/>
          <a:lstStyle/>
          <a:p>
            <a:fld id="{13E832A9-06FC-46C7-8616-F00A64A610D6}" type="slidenum">
              <a:rPr lang="en-US" smtClean="0"/>
              <a:t>6</a:t>
            </a:fld>
            <a:endParaRPr lang="en-US" dirty="0"/>
          </a:p>
        </p:txBody>
      </p:sp>
      <p:sp>
        <p:nvSpPr>
          <p:cNvPr id="3" name="Content Placeholder 2"/>
          <p:cNvSpPr>
            <a:spLocks noGrp="1"/>
          </p:cNvSpPr>
          <p:nvPr>
            <p:ph idx="1"/>
          </p:nvPr>
        </p:nvSpPr>
        <p:spPr>
          <a:xfrm>
            <a:off x="762000" y="1296785"/>
            <a:ext cx="10955338" cy="4416500"/>
          </a:xfrm>
        </p:spPr>
        <p:txBody>
          <a:bodyPr/>
          <a:lstStyle/>
          <a:p>
            <a:pPr lvl="1"/>
            <a:r>
              <a:rPr lang="en-US" sz="1600" b="1" dirty="0">
                <a:cs typeface="Times New Roman" pitchFamily="18" charset="0"/>
              </a:rPr>
              <a:t>What is the State law authority?</a:t>
            </a:r>
          </a:p>
          <a:p>
            <a:pPr lvl="1"/>
            <a:r>
              <a:rPr lang="en-US" sz="1600" b="1" dirty="0">
                <a:cs typeface="Times New Roman" pitchFamily="18" charset="0"/>
              </a:rPr>
              <a:t>What is the credit? What is pledged to pay the debt? </a:t>
            </a:r>
          </a:p>
          <a:p>
            <a:pPr marL="465138" lvl="2"/>
            <a:r>
              <a:rPr lang="en-US" sz="1600" dirty="0">
                <a:solidFill>
                  <a:schemeClr val="tx2"/>
                </a:solidFill>
                <a:cs typeface="Times New Roman" pitchFamily="18" charset="0"/>
              </a:rPr>
              <a:t>Excess property taxes, regular property taxes, sales and use taxes, TBD revenue, TIF revenue, utility revenues, other</a:t>
            </a:r>
          </a:p>
          <a:p>
            <a:pPr lvl="1"/>
            <a:r>
              <a:rPr lang="en-US" sz="1600" b="1" dirty="0">
                <a:cs typeface="Times New Roman" pitchFamily="18" charset="0"/>
              </a:rPr>
              <a:t>What are the terms?</a:t>
            </a:r>
          </a:p>
          <a:p>
            <a:pPr marL="465138" lvl="2"/>
            <a:r>
              <a:rPr lang="en-US" sz="1600" dirty="0">
                <a:solidFill>
                  <a:schemeClr val="tx2"/>
                </a:solidFill>
                <a:cs typeface="Times New Roman" pitchFamily="18" charset="0"/>
              </a:rPr>
              <a:t>Interest rate, term, what are the needs of the issuer?</a:t>
            </a:r>
          </a:p>
          <a:p>
            <a:pPr lvl="1"/>
            <a:r>
              <a:rPr lang="en-US" sz="1600" b="1" dirty="0">
                <a:cs typeface="Times New Roman" pitchFamily="18" charset="0"/>
              </a:rPr>
              <a:t>What approval is necessary?</a:t>
            </a:r>
          </a:p>
          <a:p>
            <a:pPr marL="465138" lvl="2"/>
            <a:r>
              <a:rPr lang="en-US" sz="1600" dirty="0">
                <a:solidFill>
                  <a:schemeClr val="tx2"/>
                </a:solidFill>
                <a:cs typeface="Times New Roman" pitchFamily="18" charset="0"/>
              </a:rPr>
              <a:t>Council/Board approval, voted/nonvoter approved, other requirements</a:t>
            </a:r>
          </a:p>
          <a:p>
            <a:pPr lvl="1"/>
            <a:r>
              <a:rPr lang="en-US" sz="1600" b="1" dirty="0">
                <a:cs typeface="Times New Roman" pitchFamily="18" charset="0"/>
              </a:rPr>
              <a:t>Who are the bond(s) being sold to?</a:t>
            </a:r>
          </a:p>
          <a:p>
            <a:pPr marL="465138" lvl="2"/>
            <a:r>
              <a:rPr lang="en-US" sz="1600" dirty="0">
                <a:solidFill>
                  <a:schemeClr val="tx2"/>
                </a:solidFill>
                <a:cs typeface="Times New Roman" pitchFamily="18" charset="0"/>
              </a:rPr>
              <a:t>Public sale to ultimate investors on open market</a:t>
            </a:r>
          </a:p>
          <a:p>
            <a:pPr marL="465138" lvl="2"/>
            <a:r>
              <a:rPr lang="en-US" sz="1600" dirty="0">
                <a:solidFill>
                  <a:schemeClr val="tx2"/>
                </a:solidFill>
                <a:cs typeface="Times New Roman" pitchFamily="18" charset="0"/>
              </a:rPr>
              <a:t>Private placement with a bank (bank loan)</a:t>
            </a:r>
          </a:p>
          <a:p>
            <a:pPr lvl="1"/>
            <a:r>
              <a:rPr lang="en-US" sz="1600" b="1" dirty="0">
                <a:cs typeface="Times New Roman" pitchFamily="18" charset="0"/>
              </a:rPr>
              <a:t>What is the federal tax treatment?</a:t>
            </a:r>
          </a:p>
          <a:p>
            <a:pPr marL="465138" lvl="2"/>
            <a:r>
              <a:rPr lang="en-US" sz="1600" dirty="0">
                <a:solidFill>
                  <a:schemeClr val="tx2"/>
                </a:solidFill>
                <a:cs typeface="Times New Roman" pitchFamily="18" charset="0"/>
              </a:rPr>
              <a:t>Bonds may be issued as tax-exempt or taxable obligations</a:t>
            </a:r>
          </a:p>
          <a:p>
            <a:pPr marL="465138" lvl="2"/>
            <a:r>
              <a:rPr lang="en-US" sz="1600" dirty="0">
                <a:solidFill>
                  <a:schemeClr val="tx2"/>
                </a:solidFill>
                <a:cs typeface="Times New Roman" pitchFamily="18" charset="0"/>
              </a:rPr>
              <a:t>Depends in part on use of asset financed/goals of the issuer</a:t>
            </a:r>
          </a:p>
          <a:p>
            <a:endParaRPr lang="en-US" dirty="0"/>
          </a:p>
        </p:txBody>
      </p:sp>
    </p:spTree>
    <p:extLst>
      <p:ext uri="{BB962C8B-B14F-4D97-AF65-F5344CB8AC3E}">
        <p14:creationId xmlns:p14="http://schemas.microsoft.com/office/powerpoint/2010/main" val="109724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UTGOs: Key Features</a:t>
            </a:r>
          </a:p>
        </p:txBody>
      </p:sp>
      <p:sp>
        <p:nvSpPr>
          <p:cNvPr id="4" name="Slide Number Placeholder 3"/>
          <p:cNvSpPr>
            <a:spLocks noGrp="1"/>
          </p:cNvSpPr>
          <p:nvPr>
            <p:ph type="sldNum" sz="quarter" idx="12"/>
          </p:nvPr>
        </p:nvSpPr>
        <p:spPr/>
        <p:txBody>
          <a:bodyPr/>
          <a:lstStyle/>
          <a:p>
            <a:fld id="{13E832A9-06FC-46C7-8616-F00A64A610D6}" type="slidenum">
              <a:rPr lang="en-US" smtClean="0"/>
              <a:t>7</a:t>
            </a:fld>
            <a:endParaRPr lang="en-US" dirty="0"/>
          </a:p>
        </p:txBody>
      </p:sp>
      <p:sp>
        <p:nvSpPr>
          <p:cNvPr id="3" name="Content Placeholder 2"/>
          <p:cNvSpPr>
            <a:spLocks noGrp="1"/>
          </p:cNvSpPr>
          <p:nvPr>
            <p:ph idx="1"/>
          </p:nvPr>
        </p:nvSpPr>
        <p:spPr>
          <a:xfrm>
            <a:off x="762000" y="1057276"/>
            <a:ext cx="10955338" cy="4656009"/>
          </a:xfrm>
        </p:spPr>
        <p:txBody>
          <a:bodyPr/>
          <a:lstStyle/>
          <a:p>
            <a:pPr lvl="0">
              <a:lnSpc>
                <a:spcPct val="100000"/>
              </a:lnSpc>
              <a:spcBef>
                <a:spcPts val="600"/>
              </a:spcBef>
            </a:pPr>
            <a:r>
              <a:rPr lang="en-US" sz="1600" dirty="0"/>
              <a:t>Unlimited, Voter Approved</a:t>
            </a:r>
          </a:p>
          <a:p>
            <a:pPr marL="349250" lvl="1" indent="-234950">
              <a:lnSpc>
                <a:spcPct val="100000"/>
              </a:lnSpc>
              <a:spcBef>
                <a:spcPts val="600"/>
              </a:spcBef>
            </a:pPr>
            <a:r>
              <a:rPr lang="en-US" sz="1600" dirty="0"/>
              <a:t>Consumes UTGO debt capacity for general purposes</a:t>
            </a:r>
          </a:p>
          <a:p>
            <a:pPr marL="806450" lvl="2" indent="-234950">
              <a:lnSpc>
                <a:spcPct val="100000"/>
              </a:lnSpc>
              <a:spcBef>
                <a:spcPts val="600"/>
              </a:spcBef>
            </a:pPr>
            <a:r>
              <a:rPr lang="en-US" sz="1600" dirty="0">
                <a:solidFill>
                  <a:schemeClr val="tx2"/>
                </a:solidFill>
              </a:rPr>
              <a:t>UTGO debt capacity is greater than for non-voted general obligation bonds</a:t>
            </a:r>
          </a:p>
          <a:p>
            <a:pPr marL="806450" lvl="2" indent="-234950">
              <a:lnSpc>
                <a:spcPct val="100000"/>
              </a:lnSpc>
              <a:spcBef>
                <a:spcPts val="600"/>
              </a:spcBef>
            </a:pPr>
            <a:r>
              <a:rPr lang="en-US" sz="1600" dirty="0">
                <a:solidFill>
                  <a:schemeClr val="tx2"/>
                </a:solidFill>
              </a:rPr>
              <a:t>For instance, for cities, limited to 2.5% of assessed value for general purposes</a:t>
            </a:r>
          </a:p>
          <a:p>
            <a:pPr marL="349250" lvl="1" indent="-234950">
              <a:lnSpc>
                <a:spcPct val="100000"/>
              </a:lnSpc>
              <a:spcBef>
                <a:spcPts val="600"/>
              </a:spcBef>
            </a:pPr>
            <a:r>
              <a:rPr lang="en-US" sz="1600" dirty="0"/>
              <a:t>Only for capital purposes, other than replacement of equipment</a:t>
            </a:r>
          </a:p>
          <a:p>
            <a:pPr marL="349250" lvl="1" indent="-234950">
              <a:lnSpc>
                <a:spcPct val="100000"/>
              </a:lnSpc>
              <a:spcBef>
                <a:spcPts val="600"/>
              </a:spcBef>
            </a:pPr>
            <a:r>
              <a:rPr lang="en-US" sz="1600" dirty="0"/>
              <a:t>60% voter approval</a:t>
            </a:r>
          </a:p>
          <a:p>
            <a:pPr marL="349250" lvl="1" indent="-234950">
              <a:lnSpc>
                <a:spcPct val="100000"/>
              </a:lnSpc>
              <a:spcBef>
                <a:spcPts val="600"/>
              </a:spcBef>
            </a:pPr>
            <a:r>
              <a:rPr lang="en-US" sz="1600" dirty="0"/>
              <a:t>Validation requirement</a:t>
            </a:r>
          </a:p>
          <a:p>
            <a:pPr marL="349250" lvl="1" indent="-234950">
              <a:lnSpc>
                <a:spcPct val="100000"/>
              </a:lnSpc>
              <a:spcBef>
                <a:spcPts val="600"/>
              </a:spcBef>
            </a:pPr>
            <a:r>
              <a:rPr lang="en-US" sz="1600" dirty="0"/>
              <a:t>Paid from excess property tax levy</a:t>
            </a:r>
          </a:p>
          <a:p>
            <a:pPr marL="806450" lvl="2" indent="-234950">
              <a:lnSpc>
                <a:spcPct val="100000"/>
              </a:lnSpc>
              <a:spcBef>
                <a:spcPts val="600"/>
              </a:spcBef>
            </a:pPr>
            <a:r>
              <a:rPr lang="en-US" sz="1600" dirty="0">
                <a:solidFill>
                  <a:schemeClr val="tx2"/>
                </a:solidFill>
              </a:rPr>
              <a:t>Outside of statutory or constitutional</a:t>
            </a:r>
            <a:br>
              <a:rPr lang="en-US" sz="1600" dirty="0">
                <a:solidFill>
                  <a:schemeClr val="tx2"/>
                </a:solidFill>
              </a:rPr>
            </a:br>
            <a:r>
              <a:rPr lang="en-US" sz="1600" dirty="0">
                <a:solidFill>
                  <a:schemeClr val="tx2"/>
                </a:solidFill>
              </a:rPr>
              <a:t> limits on regular property taxes</a:t>
            </a:r>
          </a:p>
          <a:p>
            <a:pPr marL="349250" lvl="1" indent="-234950">
              <a:lnSpc>
                <a:spcPct val="100000"/>
              </a:lnSpc>
              <a:spcBef>
                <a:spcPts val="600"/>
              </a:spcBef>
            </a:pPr>
            <a:r>
              <a:rPr lang="en-US" sz="1600" dirty="0"/>
              <a:t>Levy set at rate required to pay debt service</a:t>
            </a:r>
          </a:p>
          <a:p>
            <a:endParaRPr lang="en-US" dirty="0"/>
          </a:p>
        </p:txBody>
      </p:sp>
      <p:graphicFrame>
        <p:nvGraphicFramePr>
          <p:cNvPr id="5" name="Chart 4"/>
          <p:cNvGraphicFramePr/>
          <p:nvPr>
            <p:extLst>
              <p:ext uri="{D42A27DB-BD31-4B8C-83A1-F6EECF244321}">
                <p14:modId xmlns:p14="http://schemas.microsoft.com/office/powerpoint/2010/main" val="1842413665"/>
              </p:ext>
            </p:extLst>
          </p:nvPr>
        </p:nvGraphicFramePr>
        <p:xfrm>
          <a:off x="5958840" y="3520439"/>
          <a:ext cx="3017520" cy="26517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57900" y="3243441"/>
            <a:ext cx="2819400" cy="369332"/>
          </a:xfrm>
          <a:prstGeom prst="rect">
            <a:avLst/>
          </a:prstGeom>
          <a:noFill/>
        </p:spPr>
        <p:txBody>
          <a:bodyPr wrap="square" rtlCol="0">
            <a:spAutoFit/>
          </a:bodyPr>
          <a:lstStyle/>
          <a:p>
            <a:r>
              <a:rPr lang="en-US" dirty="0"/>
              <a:t>2.5% Assessed Valuation</a:t>
            </a:r>
          </a:p>
        </p:txBody>
      </p:sp>
      <p:sp>
        <p:nvSpPr>
          <p:cNvPr id="7" name="TextBox 6"/>
          <p:cNvSpPr txBox="1"/>
          <p:nvPr/>
        </p:nvSpPr>
        <p:spPr>
          <a:xfrm>
            <a:off x="1460210" y="5435467"/>
            <a:ext cx="5753390" cy="369332"/>
          </a:xfrm>
          <a:prstGeom prst="rect">
            <a:avLst/>
          </a:prstGeom>
          <a:noFill/>
        </p:spPr>
        <p:txBody>
          <a:bodyPr wrap="square" rtlCol="0">
            <a:spAutoFit/>
          </a:bodyPr>
          <a:lstStyle/>
          <a:p>
            <a:r>
              <a:rPr lang="en-US" dirty="0"/>
              <a:t>Up to 1.5% can be issued without voter approval</a:t>
            </a:r>
          </a:p>
        </p:txBody>
      </p:sp>
    </p:spTree>
    <p:extLst>
      <p:ext uri="{BB962C8B-B14F-4D97-AF65-F5344CB8AC3E}">
        <p14:creationId xmlns:p14="http://schemas.microsoft.com/office/powerpoint/2010/main" val="24036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UTGOs: Process</a:t>
            </a:r>
          </a:p>
        </p:txBody>
      </p:sp>
      <p:sp>
        <p:nvSpPr>
          <p:cNvPr id="4" name="Slide Number Placeholder 3"/>
          <p:cNvSpPr>
            <a:spLocks noGrp="1"/>
          </p:cNvSpPr>
          <p:nvPr>
            <p:ph type="sldNum" sz="quarter" idx="12"/>
          </p:nvPr>
        </p:nvSpPr>
        <p:spPr/>
        <p:txBody>
          <a:bodyPr/>
          <a:lstStyle/>
          <a:p>
            <a:fld id="{13E832A9-06FC-46C7-8616-F00A64A610D6}" type="slidenum">
              <a:rPr lang="en-US" smtClean="0"/>
              <a:t>8</a:t>
            </a:fld>
            <a:endParaRPr lang="en-US" dirty="0"/>
          </a:p>
        </p:txBody>
      </p:sp>
      <p:sp>
        <p:nvSpPr>
          <p:cNvPr id="3" name="Content Placeholder 2"/>
          <p:cNvSpPr>
            <a:spLocks noGrp="1"/>
          </p:cNvSpPr>
          <p:nvPr>
            <p:ph idx="1"/>
          </p:nvPr>
        </p:nvSpPr>
        <p:spPr>
          <a:xfrm>
            <a:off x="762000" y="1057276"/>
            <a:ext cx="10955338" cy="4656009"/>
          </a:xfrm>
        </p:spPr>
        <p:txBody>
          <a:bodyPr/>
          <a:lstStyle/>
          <a:p>
            <a:pPr lvl="1"/>
            <a:r>
              <a:rPr lang="en-US" sz="1600" b="1" dirty="0"/>
              <a:t>Council or Board must pass an election ordinance or resolution</a:t>
            </a:r>
          </a:p>
          <a:p>
            <a:pPr marL="349250" lvl="1"/>
            <a:r>
              <a:rPr lang="en-US" sz="1600" dirty="0"/>
              <a:t>Contents:</a:t>
            </a:r>
          </a:p>
          <a:p>
            <a:pPr marL="798513" lvl="2" indent="-233363"/>
            <a:r>
              <a:rPr lang="en-US" sz="1600" dirty="0">
                <a:solidFill>
                  <a:schemeClr val="tx2"/>
                </a:solidFill>
              </a:rPr>
              <a:t>Proposes the form of the ballot measure requesting voter approval for the issuance of UTGO bonds and excess levies to pay debt service on the bonds</a:t>
            </a:r>
          </a:p>
          <a:p>
            <a:pPr marL="798513" lvl="2" indent="-233363"/>
            <a:r>
              <a:rPr lang="en-US" sz="1600" dirty="0">
                <a:solidFill>
                  <a:schemeClr val="tx2"/>
                </a:solidFill>
              </a:rPr>
              <a:t>Describes the capital project to be funded and outlines the circumstances, if any, under which the project may be changed </a:t>
            </a:r>
          </a:p>
          <a:p>
            <a:pPr marL="798513" lvl="2" indent="-233363"/>
            <a:r>
              <a:rPr lang="en-US" sz="1600" dirty="0">
                <a:solidFill>
                  <a:schemeClr val="tx2"/>
                </a:solidFill>
              </a:rPr>
              <a:t>Sets certain parameters for the bonds, including the maximum principal amount and term</a:t>
            </a:r>
          </a:p>
          <a:p>
            <a:pPr marL="798513" lvl="2" indent="-233363"/>
            <a:r>
              <a:rPr lang="en-US" sz="1600" dirty="0">
                <a:solidFill>
                  <a:schemeClr val="tx2"/>
                </a:solidFill>
              </a:rPr>
              <a:t>The approved election ordinance must be filed with the county</a:t>
            </a:r>
          </a:p>
          <a:p>
            <a:pPr lvl="1"/>
            <a:endParaRPr lang="en-US" sz="1600" dirty="0"/>
          </a:p>
          <a:p>
            <a:pPr marL="114300" lvl="1"/>
            <a:r>
              <a:rPr lang="en-US" sz="1600" b="1" dirty="0"/>
              <a:t>Ballot may be submitted to voters no more frequently than twice a year</a:t>
            </a:r>
          </a:p>
          <a:p>
            <a:pPr marL="114300" lvl="1"/>
            <a:r>
              <a:rPr lang="en-US" sz="1600" dirty="0"/>
              <a:t>Election calendar contains filing requirements for election ordinance or resolution, plus</a:t>
            </a:r>
          </a:p>
          <a:p>
            <a:pPr marL="865188" lvl="1" indent="-233363">
              <a:buFont typeface="Arial" panose="020B0604020202020204" pitchFamily="34" charset="0"/>
              <a:buChar char="•"/>
            </a:pPr>
            <a:r>
              <a:rPr lang="en-US" sz="1600" dirty="0"/>
              <a:t>Explanatory statement</a:t>
            </a:r>
          </a:p>
          <a:p>
            <a:pPr marL="865188" lvl="1" indent="-233363">
              <a:buFont typeface="Arial" panose="020B0604020202020204" pitchFamily="34" charset="0"/>
              <a:buChar char="•"/>
            </a:pPr>
            <a:r>
              <a:rPr lang="en-US" sz="1600" dirty="0"/>
              <a:t>Pro/con committee appointments</a:t>
            </a:r>
          </a:p>
          <a:p>
            <a:endParaRPr lang="en-US" dirty="0"/>
          </a:p>
        </p:txBody>
      </p:sp>
    </p:spTree>
    <p:extLst>
      <p:ext uri="{BB962C8B-B14F-4D97-AF65-F5344CB8AC3E}">
        <p14:creationId xmlns:p14="http://schemas.microsoft.com/office/powerpoint/2010/main" val="373891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LTGOs: Key Features</a:t>
            </a:r>
          </a:p>
        </p:txBody>
      </p:sp>
      <p:sp>
        <p:nvSpPr>
          <p:cNvPr id="4" name="Slide Number Placeholder 3"/>
          <p:cNvSpPr>
            <a:spLocks noGrp="1"/>
          </p:cNvSpPr>
          <p:nvPr>
            <p:ph type="sldNum" sz="quarter" idx="12"/>
          </p:nvPr>
        </p:nvSpPr>
        <p:spPr/>
        <p:txBody>
          <a:bodyPr/>
          <a:lstStyle/>
          <a:p>
            <a:fld id="{13E832A9-06FC-46C7-8616-F00A64A610D6}" type="slidenum">
              <a:rPr lang="en-US" smtClean="0"/>
              <a:t>9</a:t>
            </a:fld>
            <a:endParaRPr lang="en-US" dirty="0"/>
          </a:p>
        </p:txBody>
      </p:sp>
      <p:sp>
        <p:nvSpPr>
          <p:cNvPr id="3" name="Content Placeholder 2"/>
          <p:cNvSpPr>
            <a:spLocks noGrp="1"/>
          </p:cNvSpPr>
          <p:nvPr>
            <p:ph idx="1"/>
          </p:nvPr>
        </p:nvSpPr>
        <p:spPr>
          <a:xfrm>
            <a:off x="762000" y="1057276"/>
            <a:ext cx="10955338" cy="4656009"/>
          </a:xfrm>
        </p:spPr>
        <p:txBody>
          <a:bodyPr/>
          <a:lstStyle/>
          <a:p>
            <a:pPr lvl="0">
              <a:lnSpc>
                <a:spcPct val="100000"/>
              </a:lnSpc>
              <a:spcBef>
                <a:spcPts val="600"/>
              </a:spcBef>
            </a:pPr>
            <a:r>
              <a:rPr lang="en-US" sz="1600" dirty="0"/>
              <a:t>Limited (councilmanic) non-voter approved</a:t>
            </a:r>
          </a:p>
          <a:p>
            <a:pPr marL="349250" lvl="1" indent="-234950">
              <a:lnSpc>
                <a:spcPct val="100000"/>
              </a:lnSpc>
              <a:spcBef>
                <a:spcPts val="600"/>
              </a:spcBef>
            </a:pPr>
            <a:r>
              <a:rPr lang="en-US" sz="1600" dirty="0"/>
              <a:t>Consumes LTGO debt capacity</a:t>
            </a:r>
          </a:p>
          <a:p>
            <a:pPr marL="806450" lvl="2" indent="-234950">
              <a:lnSpc>
                <a:spcPct val="100000"/>
              </a:lnSpc>
              <a:spcBef>
                <a:spcPts val="600"/>
              </a:spcBef>
            </a:pPr>
            <a:r>
              <a:rPr lang="en-US" sz="1600" dirty="0">
                <a:solidFill>
                  <a:schemeClr val="tx2"/>
                </a:solidFill>
              </a:rPr>
              <a:t>For instance, for cities, within the 2.5% of assessed value for general purposes, the city may, without a vote of the electors, incur general obligation indebtedness in an amount not to exceed 1.5% of assessed value</a:t>
            </a:r>
          </a:p>
          <a:p>
            <a:pPr marL="349250" lvl="1" indent="-234950">
              <a:lnSpc>
                <a:spcPct val="100000"/>
              </a:lnSpc>
              <a:spcBef>
                <a:spcPts val="600"/>
              </a:spcBef>
            </a:pPr>
            <a:r>
              <a:rPr lang="en-US" sz="1600" dirty="0"/>
              <a:t>Any municipal purpose</a:t>
            </a:r>
          </a:p>
          <a:p>
            <a:pPr marL="349250" lvl="1" indent="-234950">
              <a:lnSpc>
                <a:spcPct val="100000"/>
              </a:lnSpc>
              <a:spcBef>
                <a:spcPts val="600"/>
              </a:spcBef>
            </a:pPr>
            <a:r>
              <a:rPr lang="en-US" sz="1600" dirty="0"/>
              <a:t>Pledge to levy regular (nonvoted) taxes as necessary to pay debt service within legal limits:</a:t>
            </a:r>
          </a:p>
          <a:p>
            <a:pPr marL="806450" lvl="2" indent="-234950">
              <a:lnSpc>
                <a:spcPct val="100000"/>
              </a:lnSpc>
              <a:spcBef>
                <a:spcPts val="600"/>
              </a:spcBef>
            </a:pPr>
            <a:r>
              <a:rPr lang="en-US" sz="1600" dirty="0">
                <a:solidFill>
                  <a:schemeClr val="tx2"/>
                </a:solidFill>
              </a:rPr>
              <a:t>Statutory rate per thousand (e.g. for cities, $3.60/$1,000 AV)</a:t>
            </a:r>
          </a:p>
          <a:p>
            <a:pPr marL="806450" lvl="2" indent="-234950">
              <a:lnSpc>
                <a:spcPct val="100000"/>
              </a:lnSpc>
              <a:spcBef>
                <a:spcPts val="600"/>
              </a:spcBef>
            </a:pPr>
            <a:r>
              <a:rPr lang="en-US" sz="1600" dirty="0">
                <a:solidFill>
                  <a:schemeClr val="tx2"/>
                </a:solidFill>
              </a:rPr>
              <a:t>Aggregate rate limit ($5.90/$1,000)</a:t>
            </a:r>
          </a:p>
          <a:p>
            <a:pPr marL="806450" lvl="2" indent="-234950">
              <a:lnSpc>
                <a:spcPct val="100000"/>
              </a:lnSpc>
              <a:spcBef>
                <a:spcPts val="600"/>
              </a:spcBef>
            </a:pPr>
            <a:r>
              <a:rPr lang="en-US" sz="1600" dirty="0">
                <a:solidFill>
                  <a:schemeClr val="tx2"/>
                </a:solidFill>
              </a:rPr>
              <a:t>101% limit on increases in dollar amount of levy (Eyman limit)</a:t>
            </a:r>
          </a:p>
          <a:p>
            <a:pPr marL="349250" lvl="1" indent="-234950">
              <a:lnSpc>
                <a:spcPct val="100000"/>
              </a:lnSpc>
              <a:spcBef>
                <a:spcPts val="600"/>
              </a:spcBef>
            </a:pPr>
            <a:r>
              <a:rPr lang="en-US" sz="1600" dirty="0"/>
              <a:t>Paid from general fund or other legally available revenues</a:t>
            </a:r>
          </a:p>
          <a:p>
            <a:endParaRPr lang="en-US" dirty="0"/>
          </a:p>
        </p:txBody>
      </p:sp>
    </p:spTree>
    <p:extLst>
      <p:ext uri="{BB962C8B-B14F-4D97-AF65-F5344CB8AC3E}">
        <p14:creationId xmlns:p14="http://schemas.microsoft.com/office/powerpoint/2010/main" val="149974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cifica Law 2017">
  <a:themeElements>
    <a:clrScheme name="Pacifica Law 2017 colors">
      <a:dk1>
        <a:sysClr val="windowText" lastClr="000000"/>
      </a:dk1>
      <a:lt1>
        <a:sysClr val="window" lastClr="FFFFFF"/>
      </a:lt1>
      <a:dk2>
        <a:srgbClr val="464646"/>
      </a:dk2>
      <a:lt2>
        <a:srgbClr val="F2F2F2"/>
      </a:lt2>
      <a:accent1>
        <a:srgbClr val="8CC63F"/>
      </a:accent1>
      <a:accent2>
        <a:srgbClr val="98E5E3"/>
      </a:accent2>
      <a:accent3>
        <a:srgbClr val="006E99"/>
      </a:accent3>
      <a:accent4>
        <a:srgbClr val="0094CF"/>
      </a:accent4>
      <a:accent5>
        <a:srgbClr val="9952BA"/>
      </a:accent5>
      <a:accent6>
        <a:srgbClr val="4AA058"/>
      </a:accent6>
      <a:hlink>
        <a:srgbClr val="006E99"/>
      </a:hlink>
      <a:folHlink>
        <a:srgbClr val="464646"/>
      </a:folHlink>
    </a:clrScheme>
    <a:fontScheme name="Pacifica Law 2017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2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5748</TotalTime>
  <Words>3701</Words>
  <Application>Microsoft Office PowerPoint</Application>
  <PresentationFormat>Widescreen</PresentationFormat>
  <Paragraphs>460</Paragraphs>
  <Slides>32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Georgia</vt:lpstr>
      <vt:lpstr>Wingdings 2</vt:lpstr>
      <vt:lpstr>Wingdings 3</vt:lpstr>
      <vt:lpstr>Pacifica Law 2017</vt:lpstr>
      <vt:lpstr>Puget Sound Finance Officers Association Municipal Finance Primer</vt:lpstr>
      <vt:lpstr>Overview of Session</vt:lpstr>
      <vt:lpstr>Overview of Municipal Debt Financing – Big Picture</vt:lpstr>
      <vt:lpstr>Overview of Municipal Debt Financing – Big Picture</vt:lpstr>
      <vt:lpstr>Types of Debt and Common Financing Methods</vt:lpstr>
      <vt:lpstr>Key Considerations for Capital Financing </vt:lpstr>
      <vt:lpstr>UTGOs: Key Features</vt:lpstr>
      <vt:lpstr>UTGOs: Process</vt:lpstr>
      <vt:lpstr>LTGOs: Key Features</vt:lpstr>
      <vt:lpstr>Revenue Obligations: Key Features</vt:lpstr>
      <vt:lpstr>Other Legal Considerations: Federal Tax Requirements – Overview </vt:lpstr>
      <vt:lpstr>Other Legal Considerations: Federal Tax Requirements – Overview </vt:lpstr>
      <vt:lpstr>Practice Tips</vt:lpstr>
      <vt:lpstr>Additional Legal Requirements:  Federal Securities Laws</vt:lpstr>
      <vt:lpstr>Federal Securities Laws</vt:lpstr>
      <vt:lpstr>Municipal Bonds; Antifraud Laws</vt:lpstr>
      <vt:lpstr> Putting the Lessons to Work </vt:lpstr>
      <vt:lpstr>Key Participants</vt:lpstr>
      <vt:lpstr> Bond Issuance Process </vt:lpstr>
      <vt:lpstr>After the Bond Issuance</vt:lpstr>
      <vt:lpstr>After the Bond Issuance</vt:lpstr>
      <vt:lpstr>Ongoing Disclosure - https://emma.msrb.org/Home/Index</vt:lpstr>
      <vt:lpstr>Ongoing Disclosure</vt:lpstr>
      <vt:lpstr>What are the additional notice events?</vt:lpstr>
      <vt:lpstr>Definition of Financial Obligation</vt:lpstr>
      <vt:lpstr>Filing Notice of a Financial Obligation</vt:lpstr>
      <vt:lpstr>Trends and Other Considerations: Refunding Options</vt:lpstr>
      <vt:lpstr>Trends and Other Considerations: Financing Tools</vt:lpstr>
      <vt:lpstr>Trends and Other Considerations: Financing Tools</vt:lpstr>
      <vt:lpstr>Trends and Other Considerations: Disclosure</vt:lpstr>
      <vt:lpstr>Trends and Other Considerations: Disclosure</vt:lpstr>
      <vt:lpstr>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Sharp</dc:creator>
  <cp:lastModifiedBy>Gabrielle Nicas</cp:lastModifiedBy>
  <cp:revision>288</cp:revision>
  <cp:lastPrinted>2021-07-30T14:39:23Z</cp:lastPrinted>
  <dcterms:created xsi:type="dcterms:W3CDTF">2017-04-16T22:48:48Z</dcterms:created>
  <dcterms:modified xsi:type="dcterms:W3CDTF">2021-08-11T21:27:24Z</dcterms:modified>
</cp:coreProperties>
</file>