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handoutMasterIdLst>
    <p:handoutMasterId r:id="rId32"/>
  </p:handoutMasterIdLst>
  <p:sldIdLst>
    <p:sldId id="256" r:id="rId5"/>
    <p:sldId id="281" r:id="rId6"/>
    <p:sldId id="280" r:id="rId7"/>
    <p:sldId id="305" r:id="rId8"/>
    <p:sldId id="292" r:id="rId9"/>
    <p:sldId id="298" r:id="rId10"/>
    <p:sldId id="266" r:id="rId11"/>
    <p:sldId id="299" r:id="rId12"/>
    <p:sldId id="260" r:id="rId13"/>
    <p:sldId id="301" r:id="rId14"/>
    <p:sldId id="273" r:id="rId15"/>
    <p:sldId id="304" r:id="rId16"/>
    <p:sldId id="295" r:id="rId17"/>
    <p:sldId id="296" r:id="rId18"/>
    <p:sldId id="263" r:id="rId19"/>
    <p:sldId id="293" r:id="rId20"/>
    <p:sldId id="2126004942" r:id="rId21"/>
    <p:sldId id="2126004944" r:id="rId22"/>
    <p:sldId id="294" r:id="rId23"/>
    <p:sldId id="297" r:id="rId24"/>
    <p:sldId id="300" r:id="rId25"/>
    <p:sldId id="335" r:id="rId26"/>
    <p:sldId id="336" r:id="rId27"/>
    <p:sldId id="331" r:id="rId28"/>
    <p:sldId id="277" r:id="rId29"/>
    <p:sldId id="27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619E"/>
    <a:srgbClr val="3A7BC8"/>
    <a:srgbClr val="5881B0"/>
    <a:srgbClr val="6195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4F450F-906B-4858-993B-E039D6DBF91D}" v="10" dt="2021-07-13T16:30:42.2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62" y="7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71CEA9-EF45-41EB-8CA2-62EFBADAF469}"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053072E0-B612-4FE5-AAA7-CF72C4E5F23F}">
      <dgm:prSet/>
      <dgm:spPr/>
      <dgm:t>
        <a:bodyPr/>
        <a:lstStyle/>
        <a:p>
          <a:pPr>
            <a:lnSpc>
              <a:spcPct val="100000"/>
            </a:lnSpc>
          </a:pPr>
          <a:r>
            <a:rPr lang="en-US"/>
            <a:t>105-day session (January – April)</a:t>
          </a:r>
        </a:p>
      </dgm:t>
    </dgm:pt>
    <dgm:pt modelId="{8ADC31DA-4DF3-4DF4-85D8-455CB4C38FCE}" type="parTrans" cxnId="{3681C051-AC66-41D0-AD80-FE40935DDD9E}">
      <dgm:prSet/>
      <dgm:spPr/>
      <dgm:t>
        <a:bodyPr/>
        <a:lstStyle/>
        <a:p>
          <a:endParaRPr lang="en-US"/>
        </a:p>
      </dgm:t>
    </dgm:pt>
    <dgm:pt modelId="{988DC31A-3ADD-49C0-AECC-4480A51F6C81}" type="sibTrans" cxnId="{3681C051-AC66-41D0-AD80-FE40935DDD9E}">
      <dgm:prSet/>
      <dgm:spPr/>
      <dgm:t>
        <a:bodyPr/>
        <a:lstStyle/>
        <a:p>
          <a:endParaRPr lang="en-US"/>
        </a:p>
      </dgm:t>
    </dgm:pt>
    <dgm:pt modelId="{4D01F80A-0A47-4A8D-9B99-88ACE082C7DA}">
      <dgm:prSet/>
      <dgm:spPr/>
      <dgm:t>
        <a:bodyPr/>
        <a:lstStyle/>
        <a:p>
          <a:pPr>
            <a:lnSpc>
              <a:spcPct val="100000"/>
            </a:lnSpc>
          </a:pPr>
          <a:r>
            <a:rPr lang="en-US"/>
            <a:t>Newly elected legislators</a:t>
          </a:r>
        </a:p>
      </dgm:t>
    </dgm:pt>
    <dgm:pt modelId="{AD883F02-1541-4E33-BD27-3F8F051A97D9}" type="parTrans" cxnId="{903196DE-B42B-418E-AD51-999D9B07870A}">
      <dgm:prSet/>
      <dgm:spPr/>
      <dgm:t>
        <a:bodyPr/>
        <a:lstStyle/>
        <a:p>
          <a:endParaRPr lang="en-US"/>
        </a:p>
      </dgm:t>
    </dgm:pt>
    <dgm:pt modelId="{075A8FA0-4628-4F53-B1A0-32924AE04743}" type="sibTrans" cxnId="{903196DE-B42B-418E-AD51-999D9B07870A}">
      <dgm:prSet/>
      <dgm:spPr/>
      <dgm:t>
        <a:bodyPr/>
        <a:lstStyle/>
        <a:p>
          <a:endParaRPr lang="en-US"/>
        </a:p>
      </dgm:t>
    </dgm:pt>
    <dgm:pt modelId="{7DBF6B56-61AA-4178-80E3-44B7DBF77B9D}">
      <dgm:prSet/>
      <dgm:spPr/>
      <dgm:t>
        <a:bodyPr/>
        <a:lstStyle/>
        <a:p>
          <a:pPr>
            <a:lnSpc>
              <a:spcPct val="100000"/>
            </a:lnSpc>
          </a:pPr>
          <a:r>
            <a:rPr lang="en-US"/>
            <a:t>16 House members</a:t>
          </a:r>
        </a:p>
      </dgm:t>
    </dgm:pt>
    <dgm:pt modelId="{510805CA-E6A9-476A-BFF6-BAC4B37BC42F}" type="parTrans" cxnId="{8DB1957D-F3A1-4F4C-8F8B-8C537FCED0C2}">
      <dgm:prSet/>
      <dgm:spPr/>
      <dgm:t>
        <a:bodyPr/>
        <a:lstStyle/>
        <a:p>
          <a:endParaRPr lang="en-US"/>
        </a:p>
      </dgm:t>
    </dgm:pt>
    <dgm:pt modelId="{33D247A7-42CF-4731-BBC6-B94B4932BE24}" type="sibTrans" cxnId="{8DB1957D-F3A1-4F4C-8F8B-8C537FCED0C2}">
      <dgm:prSet/>
      <dgm:spPr/>
      <dgm:t>
        <a:bodyPr/>
        <a:lstStyle/>
        <a:p>
          <a:endParaRPr lang="en-US"/>
        </a:p>
      </dgm:t>
    </dgm:pt>
    <dgm:pt modelId="{01704110-6A92-4877-AB81-8304FA8C614B}">
      <dgm:prSet/>
      <dgm:spPr/>
      <dgm:t>
        <a:bodyPr/>
        <a:lstStyle/>
        <a:p>
          <a:pPr>
            <a:lnSpc>
              <a:spcPct val="100000"/>
            </a:lnSpc>
          </a:pPr>
          <a:r>
            <a:rPr lang="en-US"/>
            <a:t>4 Senators</a:t>
          </a:r>
        </a:p>
      </dgm:t>
    </dgm:pt>
    <dgm:pt modelId="{357045C7-0FE1-4836-BC68-93D4DB8CF12F}" type="parTrans" cxnId="{C45306A1-1E5C-46A6-A6C4-0B7F4C65CDC3}">
      <dgm:prSet/>
      <dgm:spPr/>
      <dgm:t>
        <a:bodyPr/>
        <a:lstStyle/>
        <a:p>
          <a:endParaRPr lang="en-US"/>
        </a:p>
      </dgm:t>
    </dgm:pt>
    <dgm:pt modelId="{039CE593-CAC7-48DC-A53B-DE71AADB23A6}" type="sibTrans" cxnId="{C45306A1-1E5C-46A6-A6C4-0B7F4C65CDC3}">
      <dgm:prSet/>
      <dgm:spPr/>
      <dgm:t>
        <a:bodyPr/>
        <a:lstStyle/>
        <a:p>
          <a:endParaRPr lang="en-US"/>
        </a:p>
      </dgm:t>
    </dgm:pt>
    <dgm:pt modelId="{81596C9F-EDBF-4E43-9947-4DCFF948E23A}">
      <dgm:prSet/>
      <dgm:spPr/>
      <dgm:t>
        <a:bodyPr/>
        <a:lstStyle/>
        <a:p>
          <a:pPr>
            <a:lnSpc>
              <a:spcPct val="100000"/>
            </a:lnSpc>
          </a:pPr>
          <a:r>
            <a:rPr lang="en-US"/>
            <a:t>Budgets</a:t>
          </a:r>
        </a:p>
      </dgm:t>
    </dgm:pt>
    <dgm:pt modelId="{CB2844E9-0294-4FAF-9B41-D419568CDC4F}" type="parTrans" cxnId="{745EBD0B-06B0-4FD0-A9F7-75CD153915D1}">
      <dgm:prSet/>
      <dgm:spPr/>
      <dgm:t>
        <a:bodyPr/>
        <a:lstStyle/>
        <a:p>
          <a:endParaRPr lang="en-US"/>
        </a:p>
      </dgm:t>
    </dgm:pt>
    <dgm:pt modelId="{145E2087-C0A7-4F73-B5B5-9AD49D3237D9}" type="sibTrans" cxnId="{745EBD0B-06B0-4FD0-A9F7-75CD153915D1}">
      <dgm:prSet/>
      <dgm:spPr/>
      <dgm:t>
        <a:bodyPr/>
        <a:lstStyle/>
        <a:p>
          <a:endParaRPr lang="en-US"/>
        </a:p>
      </dgm:t>
    </dgm:pt>
    <dgm:pt modelId="{09BF9583-A80F-43DF-B032-C76363C29A97}">
      <dgm:prSet/>
      <dgm:spPr/>
      <dgm:t>
        <a:bodyPr/>
        <a:lstStyle/>
        <a:p>
          <a:pPr>
            <a:lnSpc>
              <a:spcPct val="100000"/>
            </a:lnSpc>
          </a:pPr>
          <a:r>
            <a:rPr lang="en-US"/>
            <a:t>Virtual session</a:t>
          </a:r>
        </a:p>
      </dgm:t>
    </dgm:pt>
    <dgm:pt modelId="{8A52A720-9014-4FD8-83B9-EF409876AD9C}" type="parTrans" cxnId="{3D22E535-6417-453A-8FE8-A17EDE2DA130}">
      <dgm:prSet/>
      <dgm:spPr/>
      <dgm:t>
        <a:bodyPr/>
        <a:lstStyle/>
        <a:p>
          <a:endParaRPr lang="en-US"/>
        </a:p>
      </dgm:t>
    </dgm:pt>
    <dgm:pt modelId="{89D265E2-855A-4E06-9B56-57ED2BA83E5C}" type="sibTrans" cxnId="{3D22E535-6417-453A-8FE8-A17EDE2DA130}">
      <dgm:prSet/>
      <dgm:spPr/>
      <dgm:t>
        <a:bodyPr/>
        <a:lstStyle/>
        <a:p>
          <a:endParaRPr lang="en-US"/>
        </a:p>
      </dgm:t>
    </dgm:pt>
    <dgm:pt modelId="{31C5D82D-3B15-4B72-B930-60B7975BE942}" type="pres">
      <dgm:prSet presAssocID="{0D71CEA9-EF45-41EB-8CA2-62EFBADAF469}" presName="root" presStyleCnt="0">
        <dgm:presLayoutVars>
          <dgm:dir/>
          <dgm:resizeHandles val="exact"/>
        </dgm:presLayoutVars>
      </dgm:prSet>
      <dgm:spPr/>
    </dgm:pt>
    <dgm:pt modelId="{1DD87BFC-4522-424C-B8E1-62C7CC94211A}" type="pres">
      <dgm:prSet presAssocID="{053072E0-B612-4FE5-AAA7-CF72C4E5F23F}" presName="compNode" presStyleCnt="0"/>
      <dgm:spPr/>
    </dgm:pt>
    <dgm:pt modelId="{21ABAA6A-EE18-4449-AFA6-2D081DC9F36E}" type="pres">
      <dgm:prSet presAssocID="{053072E0-B612-4FE5-AAA7-CF72C4E5F23F}" presName="bgRect" presStyleLbl="bgShp" presStyleIdx="0" presStyleCnt="4"/>
      <dgm:spPr/>
    </dgm:pt>
    <dgm:pt modelId="{C6907444-90BB-4248-A633-0BC4C12D6F73}" type="pres">
      <dgm:prSet presAssocID="{053072E0-B612-4FE5-AAA7-CF72C4E5F23F}"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onthly calendar with solid fill"/>
        </a:ext>
      </dgm:extLst>
    </dgm:pt>
    <dgm:pt modelId="{B397D241-2BF5-4C30-ACA3-5A1E0F74B4BC}" type="pres">
      <dgm:prSet presAssocID="{053072E0-B612-4FE5-AAA7-CF72C4E5F23F}" presName="spaceRect" presStyleCnt="0"/>
      <dgm:spPr/>
    </dgm:pt>
    <dgm:pt modelId="{BAF85D53-8BDF-4FDB-8C49-A0391C092786}" type="pres">
      <dgm:prSet presAssocID="{053072E0-B612-4FE5-AAA7-CF72C4E5F23F}" presName="parTx" presStyleLbl="revTx" presStyleIdx="0" presStyleCnt="5">
        <dgm:presLayoutVars>
          <dgm:chMax val="0"/>
          <dgm:chPref val="0"/>
        </dgm:presLayoutVars>
      </dgm:prSet>
      <dgm:spPr/>
    </dgm:pt>
    <dgm:pt modelId="{D00C0F47-A6E9-41BD-AFFC-EDD18E4B385F}" type="pres">
      <dgm:prSet presAssocID="{988DC31A-3ADD-49C0-AECC-4480A51F6C81}" presName="sibTrans" presStyleCnt="0"/>
      <dgm:spPr/>
    </dgm:pt>
    <dgm:pt modelId="{F64ACB2B-5A1A-49FB-AAEA-276F78D0D60D}" type="pres">
      <dgm:prSet presAssocID="{4D01F80A-0A47-4A8D-9B99-88ACE082C7DA}" presName="compNode" presStyleCnt="0"/>
      <dgm:spPr/>
    </dgm:pt>
    <dgm:pt modelId="{526D013C-C7D4-44BE-9520-41DE9F9B25D4}" type="pres">
      <dgm:prSet presAssocID="{4D01F80A-0A47-4A8D-9B99-88ACE082C7DA}" presName="bgRect" presStyleLbl="bgShp" presStyleIdx="1" presStyleCnt="4"/>
      <dgm:spPr/>
    </dgm:pt>
    <dgm:pt modelId="{52043737-0130-4E31-BA9A-7ADF57BFF4CA}" type="pres">
      <dgm:prSet presAssocID="{4D01F80A-0A47-4A8D-9B99-88ACE082C7D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ecturer"/>
        </a:ext>
      </dgm:extLst>
    </dgm:pt>
    <dgm:pt modelId="{B3296489-F545-4CD9-A6B1-B94470F2F1DE}" type="pres">
      <dgm:prSet presAssocID="{4D01F80A-0A47-4A8D-9B99-88ACE082C7DA}" presName="spaceRect" presStyleCnt="0"/>
      <dgm:spPr/>
    </dgm:pt>
    <dgm:pt modelId="{3CDB8594-725C-467E-A003-6A9A1B50E01F}" type="pres">
      <dgm:prSet presAssocID="{4D01F80A-0A47-4A8D-9B99-88ACE082C7DA}" presName="parTx" presStyleLbl="revTx" presStyleIdx="1" presStyleCnt="5">
        <dgm:presLayoutVars>
          <dgm:chMax val="0"/>
          <dgm:chPref val="0"/>
        </dgm:presLayoutVars>
      </dgm:prSet>
      <dgm:spPr/>
    </dgm:pt>
    <dgm:pt modelId="{9EFDCC21-3B12-4214-9FBC-296FF745EE78}" type="pres">
      <dgm:prSet presAssocID="{4D01F80A-0A47-4A8D-9B99-88ACE082C7DA}" presName="desTx" presStyleLbl="revTx" presStyleIdx="2" presStyleCnt="5">
        <dgm:presLayoutVars/>
      </dgm:prSet>
      <dgm:spPr/>
    </dgm:pt>
    <dgm:pt modelId="{638B2200-D597-48CD-BD7D-90F8C41FC54A}" type="pres">
      <dgm:prSet presAssocID="{075A8FA0-4628-4F53-B1A0-32924AE04743}" presName="sibTrans" presStyleCnt="0"/>
      <dgm:spPr/>
    </dgm:pt>
    <dgm:pt modelId="{6C705045-5F53-4776-8008-1A1C79DF7CB2}" type="pres">
      <dgm:prSet presAssocID="{81596C9F-EDBF-4E43-9947-4DCFF948E23A}" presName="compNode" presStyleCnt="0"/>
      <dgm:spPr/>
    </dgm:pt>
    <dgm:pt modelId="{891D68F7-C3F9-4E5B-88CE-D045E2C974EA}" type="pres">
      <dgm:prSet presAssocID="{81596C9F-EDBF-4E43-9947-4DCFF948E23A}" presName="bgRect" presStyleLbl="bgShp" presStyleIdx="2" presStyleCnt="4"/>
      <dgm:spPr/>
    </dgm:pt>
    <dgm:pt modelId="{786F9A01-FA48-4E84-B2E3-82FF74F4FD92}" type="pres">
      <dgm:prSet presAssocID="{81596C9F-EDBF-4E43-9947-4DCFF948E23A}"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Abacus with solid fill"/>
        </a:ext>
      </dgm:extLst>
    </dgm:pt>
    <dgm:pt modelId="{1ED3E964-DCEB-4337-B16F-6194B6D7DD98}" type="pres">
      <dgm:prSet presAssocID="{81596C9F-EDBF-4E43-9947-4DCFF948E23A}" presName="spaceRect" presStyleCnt="0"/>
      <dgm:spPr/>
    </dgm:pt>
    <dgm:pt modelId="{A8CDE51C-59ED-4293-B40C-3098864FA3E7}" type="pres">
      <dgm:prSet presAssocID="{81596C9F-EDBF-4E43-9947-4DCFF948E23A}" presName="parTx" presStyleLbl="revTx" presStyleIdx="3" presStyleCnt="5">
        <dgm:presLayoutVars>
          <dgm:chMax val="0"/>
          <dgm:chPref val="0"/>
        </dgm:presLayoutVars>
      </dgm:prSet>
      <dgm:spPr/>
    </dgm:pt>
    <dgm:pt modelId="{68C82CF8-0663-46F7-88C6-B60E7B32F18E}" type="pres">
      <dgm:prSet presAssocID="{145E2087-C0A7-4F73-B5B5-9AD49D3237D9}" presName="sibTrans" presStyleCnt="0"/>
      <dgm:spPr/>
    </dgm:pt>
    <dgm:pt modelId="{465053DC-C6C4-4837-BE1A-6CE60CE129D5}" type="pres">
      <dgm:prSet presAssocID="{09BF9583-A80F-43DF-B032-C76363C29A97}" presName="compNode" presStyleCnt="0"/>
      <dgm:spPr/>
    </dgm:pt>
    <dgm:pt modelId="{CFB673AA-DEB3-4E01-9B5E-68C3633240AD}" type="pres">
      <dgm:prSet presAssocID="{09BF9583-A80F-43DF-B032-C76363C29A97}" presName="bgRect" presStyleLbl="bgShp" presStyleIdx="3" presStyleCnt="4"/>
      <dgm:spPr/>
    </dgm:pt>
    <dgm:pt modelId="{B1D79141-E84D-4CA0-9F44-079669B36EC5}" type="pres">
      <dgm:prSet presAssocID="{09BF9583-A80F-43DF-B032-C76363C29A97}"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Internet Banking outline"/>
        </a:ext>
      </dgm:extLst>
    </dgm:pt>
    <dgm:pt modelId="{BAC0E278-28C8-4412-A1C6-86F616C54659}" type="pres">
      <dgm:prSet presAssocID="{09BF9583-A80F-43DF-B032-C76363C29A97}" presName="spaceRect" presStyleCnt="0"/>
      <dgm:spPr/>
    </dgm:pt>
    <dgm:pt modelId="{1AF75813-DF89-4071-A202-3B855631C109}" type="pres">
      <dgm:prSet presAssocID="{09BF9583-A80F-43DF-B032-C76363C29A97}" presName="parTx" presStyleLbl="revTx" presStyleIdx="4" presStyleCnt="5">
        <dgm:presLayoutVars>
          <dgm:chMax val="0"/>
          <dgm:chPref val="0"/>
        </dgm:presLayoutVars>
      </dgm:prSet>
      <dgm:spPr/>
    </dgm:pt>
  </dgm:ptLst>
  <dgm:cxnLst>
    <dgm:cxn modelId="{745EBD0B-06B0-4FD0-A9F7-75CD153915D1}" srcId="{0D71CEA9-EF45-41EB-8CA2-62EFBADAF469}" destId="{81596C9F-EDBF-4E43-9947-4DCFF948E23A}" srcOrd="2" destOrd="0" parTransId="{CB2844E9-0294-4FAF-9B41-D419568CDC4F}" sibTransId="{145E2087-C0A7-4F73-B5B5-9AD49D3237D9}"/>
    <dgm:cxn modelId="{8CB0E41C-BA15-4D20-B65F-52C23270CF19}" type="presOf" srcId="{7DBF6B56-61AA-4178-80E3-44B7DBF77B9D}" destId="{9EFDCC21-3B12-4214-9FBC-296FF745EE78}" srcOrd="0" destOrd="0" presId="urn:microsoft.com/office/officeart/2018/2/layout/IconVerticalSolidList"/>
    <dgm:cxn modelId="{86F81D22-1560-477A-B9A5-5C01093E975C}" type="presOf" srcId="{053072E0-B612-4FE5-AAA7-CF72C4E5F23F}" destId="{BAF85D53-8BDF-4FDB-8C49-A0391C092786}" srcOrd="0" destOrd="0" presId="urn:microsoft.com/office/officeart/2018/2/layout/IconVerticalSolidList"/>
    <dgm:cxn modelId="{7D5CAB2A-744E-474A-9C88-110E4589C722}" type="presOf" srcId="{01704110-6A92-4877-AB81-8304FA8C614B}" destId="{9EFDCC21-3B12-4214-9FBC-296FF745EE78}" srcOrd="0" destOrd="1" presId="urn:microsoft.com/office/officeart/2018/2/layout/IconVerticalSolidList"/>
    <dgm:cxn modelId="{3D22E535-6417-453A-8FE8-A17EDE2DA130}" srcId="{0D71CEA9-EF45-41EB-8CA2-62EFBADAF469}" destId="{09BF9583-A80F-43DF-B032-C76363C29A97}" srcOrd="3" destOrd="0" parTransId="{8A52A720-9014-4FD8-83B9-EF409876AD9C}" sibTransId="{89D265E2-855A-4E06-9B56-57ED2BA83E5C}"/>
    <dgm:cxn modelId="{2673F962-92D6-4135-A2EC-108D12F9E494}" type="presOf" srcId="{09BF9583-A80F-43DF-B032-C76363C29A97}" destId="{1AF75813-DF89-4071-A202-3B855631C109}" srcOrd="0" destOrd="0" presId="urn:microsoft.com/office/officeart/2018/2/layout/IconVerticalSolidList"/>
    <dgm:cxn modelId="{8634C744-C05C-4C69-9414-2FB33F92FD62}" type="presOf" srcId="{0D71CEA9-EF45-41EB-8CA2-62EFBADAF469}" destId="{31C5D82D-3B15-4B72-B930-60B7975BE942}" srcOrd="0" destOrd="0" presId="urn:microsoft.com/office/officeart/2018/2/layout/IconVerticalSolidList"/>
    <dgm:cxn modelId="{8C29E167-FA47-4FB4-A246-FB12EC14233C}" type="presOf" srcId="{4D01F80A-0A47-4A8D-9B99-88ACE082C7DA}" destId="{3CDB8594-725C-467E-A003-6A9A1B50E01F}" srcOrd="0" destOrd="0" presId="urn:microsoft.com/office/officeart/2018/2/layout/IconVerticalSolidList"/>
    <dgm:cxn modelId="{3681C051-AC66-41D0-AD80-FE40935DDD9E}" srcId="{0D71CEA9-EF45-41EB-8CA2-62EFBADAF469}" destId="{053072E0-B612-4FE5-AAA7-CF72C4E5F23F}" srcOrd="0" destOrd="0" parTransId="{8ADC31DA-4DF3-4DF4-85D8-455CB4C38FCE}" sibTransId="{988DC31A-3ADD-49C0-AECC-4480A51F6C81}"/>
    <dgm:cxn modelId="{8DB1957D-F3A1-4F4C-8F8B-8C537FCED0C2}" srcId="{4D01F80A-0A47-4A8D-9B99-88ACE082C7DA}" destId="{7DBF6B56-61AA-4178-80E3-44B7DBF77B9D}" srcOrd="0" destOrd="0" parTransId="{510805CA-E6A9-476A-BFF6-BAC4B37BC42F}" sibTransId="{33D247A7-42CF-4731-BBC6-B94B4932BE24}"/>
    <dgm:cxn modelId="{C45306A1-1E5C-46A6-A6C4-0B7F4C65CDC3}" srcId="{4D01F80A-0A47-4A8D-9B99-88ACE082C7DA}" destId="{01704110-6A92-4877-AB81-8304FA8C614B}" srcOrd="1" destOrd="0" parTransId="{357045C7-0FE1-4836-BC68-93D4DB8CF12F}" sibTransId="{039CE593-CAC7-48DC-A53B-DE71AADB23A6}"/>
    <dgm:cxn modelId="{903196DE-B42B-418E-AD51-999D9B07870A}" srcId="{0D71CEA9-EF45-41EB-8CA2-62EFBADAF469}" destId="{4D01F80A-0A47-4A8D-9B99-88ACE082C7DA}" srcOrd="1" destOrd="0" parTransId="{AD883F02-1541-4E33-BD27-3F8F051A97D9}" sibTransId="{075A8FA0-4628-4F53-B1A0-32924AE04743}"/>
    <dgm:cxn modelId="{5AD105F8-6E7C-4140-948B-82901EAEEF1F}" type="presOf" srcId="{81596C9F-EDBF-4E43-9947-4DCFF948E23A}" destId="{A8CDE51C-59ED-4293-B40C-3098864FA3E7}" srcOrd="0" destOrd="0" presId="urn:microsoft.com/office/officeart/2018/2/layout/IconVerticalSolidList"/>
    <dgm:cxn modelId="{F1234065-8061-4164-AE56-4B06E8CB7A23}" type="presParOf" srcId="{31C5D82D-3B15-4B72-B930-60B7975BE942}" destId="{1DD87BFC-4522-424C-B8E1-62C7CC94211A}" srcOrd="0" destOrd="0" presId="urn:microsoft.com/office/officeart/2018/2/layout/IconVerticalSolidList"/>
    <dgm:cxn modelId="{7FE1D599-3E20-43B0-887B-599C3DE0B022}" type="presParOf" srcId="{1DD87BFC-4522-424C-B8E1-62C7CC94211A}" destId="{21ABAA6A-EE18-4449-AFA6-2D081DC9F36E}" srcOrd="0" destOrd="0" presId="urn:microsoft.com/office/officeart/2018/2/layout/IconVerticalSolidList"/>
    <dgm:cxn modelId="{5410E0BC-5D25-4D57-9488-02EBC10AEF1C}" type="presParOf" srcId="{1DD87BFC-4522-424C-B8E1-62C7CC94211A}" destId="{C6907444-90BB-4248-A633-0BC4C12D6F73}" srcOrd="1" destOrd="0" presId="urn:microsoft.com/office/officeart/2018/2/layout/IconVerticalSolidList"/>
    <dgm:cxn modelId="{6A460C80-2E9F-4CA3-8097-7D05080F876A}" type="presParOf" srcId="{1DD87BFC-4522-424C-B8E1-62C7CC94211A}" destId="{B397D241-2BF5-4C30-ACA3-5A1E0F74B4BC}" srcOrd="2" destOrd="0" presId="urn:microsoft.com/office/officeart/2018/2/layout/IconVerticalSolidList"/>
    <dgm:cxn modelId="{1AEE5B5E-7708-4F16-9D1B-8F7273D5E599}" type="presParOf" srcId="{1DD87BFC-4522-424C-B8E1-62C7CC94211A}" destId="{BAF85D53-8BDF-4FDB-8C49-A0391C092786}" srcOrd="3" destOrd="0" presId="urn:microsoft.com/office/officeart/2018/2/layout/IconVerticalSolidList"/>
    <dgm:cxn modelId="{60340C9D-7E03-4A09-AE10-E2EF02BAA2D7}" type="presParOf" srcId="{31C5D82D-3B15-4B72-B930-60B7975BE942}" destId="{D00C0F47-A6E9-41BD-AFFC-EDD18E4B385F}" srcOrd="1" destOrd="0" presId="urn:microsoft.com/office/officeart/2018/2/layout/IconVerticalSolidList"/>
    <dgm:cxn modelId="{1A7C78A4-0F3B-4D39-803B-B1D2629749D2}" type="presParOf" srcId="{31C5D82D-3B15-4B72-B930-60B7975BE942}" destId="{F64ACB2B-5A1A-49FB-AAEA-276F78D0D60D}" srcOrd="2" destOrd="0" presId="urn:microsoft.com/office/officeart/2018/2/layout/IconVerticalSolidList"/>
    <dgm:cxn modelId="{637E4CA7-B4E2-4BEB-B742-CD6E473242BF}" type="presParOf" srcId="{F64ACB2B-5A1A-49FB-AAEA-276F78D0D60D}" destId="{526D013C-C7D4-44BE-9520-41DE9F9B25D4}" srcOrd="0" destOrd="0" presId="urn:microsoft.com/office/officeart/2018/2/layout/IconVerticalSolidList"/>
    <dgm:cxn modelId="{AB42BB15-7AE0-464B-A701-1FC9B8D2219A}" type="presParOf" srcId="{F64ACB2B-5A1A-49FB-AAEA-276F78D0D60D}" destId="{52043737-0130-4E31-BA9A-7ADF57BFF4CA}" srcOrd="1" destOrd="0" presId="urn:microsoft.com/office/officeart/2018/2/layout/IconVerticalSolidList"/>
    <dgm:cxn modelId="{BC311D82-0BCA-4B41-83F4-91E19318A132}" type="presParOf" srcId="{F64ACB2B-5A1A-49FB-AAEA-276F78D0D60D}" destId="{B3296489-F545-4CD9-A6B1-B94470F2F1DE}" srcOrd="2" destOrd="0" presId="urn:microsoft.com/office/officeart/2018/2/layout/IconVerticalSolidList"/>
    <dgm:cxn modelId="{373BE99F-53C8-4159-8D93-2BA64156EA09}" type="presParOf" srcId="{F64ACB2B-5A1A-49FB-AAEA-276F78D0D60D}" destId="{3CDB8594-725C-467E-A003-6A9A1B50E01F}" srcOrd="3" destOrd="0" presId="urn:microsoft.com/office/officeart/2018/2/layout/IconVerticalSolidList"/>
    <dgm:cxn modelId="{06CE1D3C-AC06-4493-9992-719961C6C433}" type="presParOf" srcId="{F64ACB2B-5A1A-49FB-AAEA-276F78D0D60D}" destId="{9EFDCC21-3B12-4214-9FBC-296FF745EE78}" srcOrd="4" destOrd="0" presId="urn:microsoft.com/office/officeart/2018/2/layout/IconVerticalSolidList"/>
    <dgm:cxn modelId="{5CA13836-9006-4D61-9780-B458E2F20351}" type="presParOf" srcId="{31C5D82D-3B15-4B72-B930-60B7975BE942}" destId="{638B2200-D597-48CD-BD7D-90F8C41FC54A}" srcOrd="3" destOrd="0" presId="urn:microsoft.com/office/officeart/2018/2/layout/IconVerticalSolidList"/>
    <dgm:cxn modelId="{A9C2BBE2-D372-4D5F-8779-A15C88D9AEF2}" type="presParOf" srcId="{31C5D82D-3B15-4B72-B930-60B7975BE942}" destId="{6C705045-5F53-4776-8008-1A1C79DF7CB2}" srcOrd="4" destOrd="0" presId="urn:microsoft.com/office/officeart/2018/2/layout/IconVerticalSolidList"/>
    <dgm:cxn modelId="{BE301819-CFB0-47E6-8CC6-1BC09DCFD77A}" type="presParOf" srcId="{6C705045-5F53-4776-8008-1A1C79DF7CB2}" destId="{891D68F7-C3F9-4E5B-88CE-D045E2C974EA}" srcOrd="0" destOrd="0" presId="urn:microsoft.com/office/officeart/2018/2/layout/IconVerticalSolidList"/>
    <dgm:cxn modelId="{73904CFA-8A21-426C-963D-E43E0089AF98}" type="presParOf" srcId="{6C705045-5F53-4776-8008-1A1C79DF7CB2}" destId="{786F9A01-FA48-4E84-B2E3-82FF74F4FD92}" srcOrd="1" destOrd="0" presId="urn:microsoft.com/office/officeart/2018/2/layout/IconVerticalSolidList"/>
    <dgm:cxn modelId="{C622ADAD-3E53-425E-B80E-014447954800}" type="presParOf" srcId="{6C705045-5F53-4776-8008-1A1C79DF7CB2}" destId="{1ED3E964-DCEB-4337-B16F-6194B6D7DD98}" srcOrd="2" destOrd="0" presId="urn:microsoft.com/office/officeart/2018/2/layout/IconVerticalSolidList"/>
    <dgm:cxn modelId="{B061FD9E-9252-439A-BDDE-EED914CE43BE}" type="presParOf" srcId="{6C705045-5F53-4776-8008-1A1C79DF7CB2}" destId="{A8CDE51C-59ED-4293-B40C-3098864FA3E7}" srcOrd="3" destOrd="0" presId="urn:microsoft.com/office/officeart/2018/2/layout/IconVerticalSolidList"/>
    <dgm:cxn modelId="{CD8AEBF0-FE49-42F5-AB6F-B70C779C601E}" type="presParOf" srcId="{31C5D82D-3B15-4B72-B930-60B7975BE942}" destId="{68C82CF8-0663-46F7-88C6-B60E7B32F18E}" srcOrd="5" destOrd="0" presId="urn:microsoft.com/office/officeart/2018/2/layout/IconVerticalSolidList"/>
    <dgm:cxn modelId="{A666090E-38C7-436B-8E69-6B4003F92FB8}" type="presParOf" srcId="{31C5D82D-3B15-4B72-B930-60B7975BE942}" destId="{465053DC-C6C4-4837-BE1A-6CE60CE129D5}" srcOrd="6" destOrd="0" presId="urn:microsoft.com/office/officeart/2018/2/layout/IconVerticalSolidList"/>
    <dgm:cxn modelId="{3E9B645E-4A48-423D-BAE9-D6EE237703FB}" type="presParOf" srcId="{465053DC-C6C4-4837-BE1A-6CE60CE129D5}" destId="{CFB673AA-DEB3-4E01-9B5E-68C3633240AD}" srcOrd="0" destOrd="0" presId="urn:microsoft.com/office/officeart/2018/2/layout/IconVerticalSolidList"/>
    <dgm:cxn modelId="{7974A00D-D28E-4B11-9DF4-80F5A481D63E}" type="presParOf" srcId="{465053DC-C6C4-4837-BE1A-6CE60CE129D5}" destId="{B1D79141-E84D-4CA0-9F44-079669B36EC5}" srcOrd="1" destOrd="0" presId="urn:microsoft.com/office/officeart/2018/2/layout/IconVerticalSolidList"/>
    <dgm:cxn modelId="{83E352E1-8949-429D-B69D-EC9E6A0BEA89}" type="presParOf" srcId="{465053DC-C6C4-4837-BE1A-6CE60CE129D5}" destId="{BAC0E278-28C8-4412-A1C6-86F616C54659}" srcOrd="2" destOrd="0" presId="urn:microsoft.com/office/officeart/2018/2/layout/IconVerticalSolidList"/>
    <dgm:cxn modelId="{3269F10D-C3C6-4DEF-86EC-685792F583E9}" type="presParOf" srcId="{465053DC-C6C4-4837-BE1A-6CE60CE129D5}" destId="{1AF75813-DF89-4071-A202-3B855631C10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428628-E126-41AF-B3A2-20485506CC4E}" type="doc">
      <dgm:prSet loTypeId="urn:microsoft.com/office/officeart/2018/2/layout/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2A51C5EE-A8B3-421B-A603-7402E11350E4}">
      <dgm:prSet/>
      <dgm:spPr/>
      <dgm:t>
        <a:bodyPr/>
        <a:lstStyle/>
        <a:p>
          <a:pPr>
            <a:lnSpc>
              <a:spcPct val="100000"/>
            </a:lnSpc>
            <a:defRPr b="1"/>
          </a:pPr>
          <a:r>
            <a:rPr lang="en-US"/>
            <a:t>Operating:</a:t>
          </a:r>
        </a:p>
      </dgm:t>
    </dgm:pt>
    <dgm:pt modelId="{0D6CF6E4-B6A4-4267-83D4-67581BBFF28F}" type="parTrans" cxnId="{2D3C2216-8ADD-4756-92BF-D0F73256015A}">
      <dgm:prSet/>
      <dgm:spPr/>
      <dgm:t>
        <a:bodyPr/>
        <a:lstStyle/>
        <a:p>
          <a:endParaRPr lang="en-US"/>
        </a:p>
      </dgm:t>
    </dgm:pt>
    <dgm:pt modelId="{888536B7-88CC-4951-B285-734AE766CB1C}" type="sibTrans" cxnId="{2D3C2216-8ADD-4756-92BF-D0F73256015A}">
      <dgm:prSet/>
      <dgm:spPr/>
      <dgm:t>
        <a:bodyPr/>
        <a:lstStyle/>
        <a:p>
          <a:endParaRPr lang="en-US"/>
        </a:p>
      </dgm:t>
    </dgm:pt>
    <dgm:pt modelId="{84582A08-ADD1-4DBE-B2DA-95C300360202}">
      <dgm:prSet/>
      <dgm:spPr/>
      <dgm:t>
        <a:bodyPr/>
        <a:lstStyle/>
        <a:p>
          <a:pPr>
            <a:lnSpc>
              <a:spcPct val="100000"/>
            </a:lnSpc>
          </a:pPr>
          <a:r>
            <a:rPr lang="en-US"/>
            <a:t>State shared revenues including full funding of cannabis revenue</a:t>
          </a:r>
        </a:p>
      </dgm:t>
    </dgm:pt>
    <dgm:pt modelId="{69ED6E75-6206-4B05-BA47-8B0F60FE9C19}" type="parTrans" cxnId="{5A8D4891-96E4-42FD-A2AE-5649112CE43C}">
      <dgm:prSet/>
      <dgm:spPr/>
      <dgm:t>
        <a:bodyPr/>
        <a:lstStyle/>
        <a:p>
          <a:endParaRPr lang="en-US"/>
        </a:p>
      </dgm:t>
    </dgm:pt>
    <dgm:pt modelId="{4671D1A5-1ACE-4CBB-A15A-9689444107F4}" type="sibTrans" cxnId="{5A8D4891-96E4-42FD-A2AE-5649112CE43C}">
      <dgm:prSet/>
      <dgm:spPr/>
      <dgm:t>
        <a:bodyPr/>
        <a:lstStyle/>
        <a:p>
          <a:endParaRPr lang="en-US"/>
        </a:p>
      </dgm:t>
    </dgm:pt>
    <dgm:pt modelId="{CBDEAF95-2107-42D6-819D-CE3F1ABB9A77}">
      <dgm:prSet/>
      <dgm:spPr/>
      <dgm:t>
        <a:bodyPr/>
        <a:lstStyle/>
        <a:p>
          <a:pPr>
            <a:lnSpc>
              <a:spcPct val="100000"/>
            </a:lnSpc>
            <a:defRPr b="1"/>
          </a:pPr>
          <a:r>
            <a:rPr lang="en-US"/>
            <a:t>Capital:</a:t>
          </a:r>
        </a:p>
      </dgm:t>
    </dgm:pt>
    <dgm:pt modelId="{5A13EF00-966A-47B1-9FF0-6CE9ABA96ABC}" type="parTrans" cxnId="{F82EEA51-6281-4585-B598-221E0FF1EFD9}">
      <dgm:prSet/>
      <dgm:spPr/>
      <dgm:t>
        <a:bodyPr/>
        <a:lstStyle/>
        <a:p>
          <a:endParaRPr lang="en-US"/>
        </a:p>
      </dgm:t>
    </dgm:pt>
    <dgm:pt modelId="{276E28DF-FAC7-45A8-8628-D09A62B6DD21}" type="sibTrans" cxnId="{F82EEA51-6281-4585-B598-221E0FF1EFD9}">
      <dgm:prSet/>
      <dgm:spPr/>
      <dgm:t>
        <a:bodyPr/>
        <a:lstStyle/>
        <a:p>
          <a:endParaRPr lang="en-US"/>
        </a:p>
      </dgm:t>
    </dgm:pt>
    <dgm:pt modelId="{5A8674F5-5A55-4606-9ECE-AD86AB8D9275}">
      <dgm:prSet/>
      <dgm:spPr/>
      <dgm:t>
        <a:bodyPr/>
        <a:lstStyle/>
        <a:p>
          <a:pPr>
            <a:lnSpc>
              <a:spcPct val="100000"/>
            </a:lnSpc>
          </a:pPr>
          <a:r>
            <a:rPr lang="en-US"/>
            <a:t>PWTF increased to $129 million</a:t>
          </a:r>
        </a:p>
      </dgm:t>
    </dgm:pt>
    <dgm:pt modelId="{40F8F929-8866-4D11-AB52-7CCD0A6B1D85}" type="parTrans" cxnId="{80D11C3C-887D-4872-A0CB-9867D74FDF65}">
      <dgm:prSet/>
      <dgm:spPr/>
      <dgm:t>
        <a:bodyPr/>
        <a:lstStyle/>
        <a:p>
          <a:endParaRPr lang="en-US"/>
        </a:p>
      </dgm:t>
    </dgm:pt>
    <dgm:pt modelId="{B4350573-89A0-4323-97F8-899AD6B84273}" type="sibTrans" cxnId="{80D11C3C-887D-4872-A0CB-9867D74FDF65}">
      <dgm:prSet/>
      <dgm:spPr/>
      <dgm:t>
        <a:bodyPr/>
        <a:lstStyle/>
        <a:p>
          <a:endParaRPr lang="en-US"/>
        </a:p>
      </dgm:t>
    </dgm:pt>
    <dgm:pt modelId="{4CCEBE92-419E-42EF-9994-50075087A369}">
      <dgm:prSet/>
      <dgm:spPr/>
      <dgm:t>
        <a:bodyPr/>
        <a:lstStyle/>
        <a:p>
          <a:pPr>
            <a:lnSpc>
              <a:spcPct val="100000"/>
            </a:lnSpc>
            <a:defRPr b="1"/>
          </a:pPr>
          <a:r>
            <a:rPr lang="en-US"/>
            <a:t>Transportation:</a:t>
          </a:r>
        </a:p>
      </dgm:t>
    </dgm:pt>
    <dgm:pt modelId="{AB094BC3-A9C0-40C0-B5F7-21545E3E657F}" type="parTrans" cxnId="{C23060C2-A2B7-4F62-9B92-6E1927763EF8}">
      <dgm:prSet/>
      <dgm:spPr/>
      <dgm:t>
        <a:bodyPr/>
        <a:lstStyle/>
        <a:p>
          <a:endParaRPr lang="en-US"/>
        </a:p>
      </dgm:t>
    </dgm:pt>
    <dgm:pt modelId="{52475B46-41A4-442A-8872-C5ADE31AACAE}" type="sibTrans" cxnId="{C23060C2-A2B7-4F62-9B92-6E1927763EF8}">
      <dgm:prSet/>
      <dgm:spPr/>
      <dgm:t>
        <a:bodyPr/>
        <a:lstStyle/>
        <a:p>
          <a:endParaRPr lang="en-US"/>
        </a:p>
      </dgm:t>
    </dgm:pt>
    <dgm:pt modelId="{8346921D-7310-4D0F-93D2-306FC8A6D2D8}">
      <dgm:prSet/>
      <dgm:spPr/>
      <dgm:t>
        <a:bodyPr/>
        <a:lstStyle/>
        <a:p>
          <a:pPr>
            <a:lnSpc>
              <a:spcPct val="100000"/>
            </a:lnSpc>
          </a:pPr>
          <a:r>
            <a:rPr lang="en-US"/>
            <a:t>$20 million assistance to cities for police reform costs</a:t>
          </a:r>
        </a:p>
      </dgm:t>
    </dgm:pt>
    <dgm:pt modelId="{F011CEDA-1EB4-4416-B704-2BCDA1E8EBBA}" type="parTrans" cxnId="{79FD39AF-DC41-4CC6-B3D1-94209C2B5F1E}">
      <dgm:prSet/>
      <dgm:spPr/>
      <dgm:t>
        <a:bodyPr/>
        <a:lstStyle/>
        <a:p>
          <a:endParaRPr lang="en-US"/>
        </a:p>
      </dgm:t>
    </dgm:pt>
    <dgm:pt modelId="{D789D69A-6501-43C0-BFF9-48680C5A4F8E}" type="sibTrans" cxnId="{79FD39AF-DC41-4CC6-B3D1-94209C2B5F1E}">
      <dgm:prSet/>
      <dgm:spPr/>
      <dgm:t>
        <a:bodyPr/>
        <a:lstStyle/>
        <a:p>
          <a:endParaRPr lang="en-US"/>
        </a:p>
      </dgm:t>
    </dgm:pt>
    <dgm:pt modelId="{5491033F-1C8F-4A3A-AEF0-3E7D190E866D}">
      <dgm:prSet/>
      <dgm:spPr/>
      <dgm:t>
        <a:bodyPr/>
        <a:lstStyle/>
        <a:p>
          <a:pPr>
            <a:lnSpc>
              <a:spcPct val="100000"/>
            </a:lnSpc>
          </a:pPr>
          <a:r>
            <a:rPr lang="en-US"/>
            <a:t>Rental &amp; utility assistance, foreclosure &amp; eviction prevention funding</a:t>
          </a:r>
        </a:p>
      </dgm:t>
    </dgm:pt>
    <dgm:pt modelId="{23E0DE9F-6DB9-4CAD-B2DD-BCAD502405A2}" type="parTrans" cxnId="{97D2E257-00B5-4CCA-A1AE-4622E1D31346}">
      <dgm:prSet/>
      <dgm:spPr/>
      <dgm:t>
        <a:bodyPr/>
        <a:lstStyle/>
        <a:p>
          <a:endParaRPr lang="en-US"/>
        </a:p>
      </dgm:t>
    </dgm:pt>
    <dgm:pt modelId="{6B0F07A1-E62F-4BC7-8358-6B6C3F4E5CE6}" type="sibTrans" cxnId="{97D2E257-00B5-4CCA-A1AE-4622E1D31346}">
      <dgm:prSet/>
      <dgm:spPr/>
      <dgm:t>
        <a:bodyPr/>
        <a:lstStyle/>
        <a:p>
          <a:endParaRPr lang="en-US"/>
        </a:p>
      </dgm:t>
    </dgm:pt>
    <dgm:pt modelId="{C9042091-34A2-4BB8-9294-2096DF99C743}">
      <dgm:prSet/>
      <dgm:spPr/>
      <dgm:t>
        <a:bodyPr/>
        <a:lstStyle/>
        <a:p>
          <a:pPr>
            <a:lnSpc>
              <a:spcPct val="100000"/>
            </a:lnSpc>
          </a:pPr>
          <a:r>
            <a:rPr lang="en-US"/>
            <a:t>Establishes Office of Independent Investigations</a:t>
          </a:r>
        </a:p>
      </dgm:t>
    </dgm:pt>
    <dgm:pt modelId="{24571D72-C2C3-48B6-BE9E-46A38AC30E7B}" type="parTrans" cxnId="{5B1ACE60-23B2-4E28-8640-6DCFBA813F36}">
      <dgm:prSet/>
      <dgm:spPr/>
      <dgm:t>
        <a:bodyPr/>
        <a:lstStyle/>
        <a:p>
          <a:endParaRPr lang="en-US"/>
        </a:p>
      </dgm:t>
    </dgm:pt>
    <dgm:pt modelId="{E8669854-3E0A-410E-B47E-B6B4EB8C658F}" type="sibTrans" cxnId="{5B1ACE60-23B2-4E28-8640-6DCFBA813F36}">
      <dgm:prSet/>
      <dgm:spPr/>
      <dgm:t>
        <a:bodyPr/>
        <a:lstStyle/>
        <a:p>
          <a:endParaRPr lang="en-US"/>
        </a:p>
      </dgm:t>
    </dgm:pt>
    <dgm:pt modelId="{8D5973AA-46E2-41A2-AA5F-A4BB346FF107}">
      <dgm:prSet/>
      <dgm:spPr/>
      <dgm:t>
        <a:bodyPr/>
        <a:lstStyle/>
        <a:p>
          <a:pPr>
            <a:lnSpc>
              <a:spcPct val="100000"/>
            </a:lnSpc>
          </a:pPr>
          <a:r>
            <a:rPr lang="en-US"/>
            <a:t>Funding for </a:t>
          </a:r>
          <a:r>
            <a:rPr lang="en-US" i="1"/>
            <a:t>Blake</a:t>
          </a:r>
          <a:r>
            <a:rPr lang="en-US" i="0"/>
            <a:t> response – no direct city funding</a:t>
          </a:r>
          <a:endParaRPr lang="en-US"/>
        </a:p>
      </dgm:t>
    </dgm:pt>
    <dgm:pt modelId="{C056F358-7ADC-47D8-BCAD-EB07F5E512D3}" type="parTrans" cxnId="{A555C776-4D0C-42D6-96CF-B01592668C6B}">
      <dgm:prSet/>
      <dgm:spPr/>
      <dgm:t>
        <a:bodyPr/>
        <a:lstStyle/>
        <a:p>
          <a:endParaRPr lang="en-US"/>
        </a:p>
      </dgm:t>
    </dgm:pt>
    <dgm:pt modelId="{B2620162-2EFB-495B-85EF-701CB5B0FA0F}" type="sibTrans" cxnId="{A555C776-4D0C-42D6-96CF-B01592668C6B}">
      <dgm:prSet/>
      <dgm:spPr/>
      <dgm:t>
        <a:bodyPr/>
        <a:lstStyle/>
        <a:p>
          <a:endParaRPr lang="en-US"/>
        </a:p>
      </dgm:t>
    </dgm:pt>
    <dgm:pt modelId="{B13B9A6D-52AE-4C2D-8EAC-E278FD7F3C94}">
      <dgm:prSet/>
      <dgm:spPr/>
      <dgm:t>
        <a:bodyPr/>
        <a:lstStyle/>
        <a:p>
          <a:pPr>
            <a:lnSpc>
              <a:spcPct val="100000"/>
            </a:lnSpc>
          </a:pPr>
          <a:r>
            <a:rPr lang="en-US"/>
            <a:t>$400 million in new funding for broadband expansion</a:t>
          </a:r>
        </a:p>
      </dgm:t>
    </dgm:pt>
    <dgm:pt modelId="{F2386F16-5835-4DB1-89D4-4D9D9E5D0CE9}" type="parTrans" cxnId="{175715AC-65B3-4A0E-8CFA-6A6DC8D9102A}">
      <dgm:prSet/>
      <dgm:spPr/>
      <dgm:t>
        <a:bodyPr/>
        <a:lstStyle/>
        <a:p>
          <a:endParaRPr lang="en-US"/>
        </a:p>
      </dgm:t>
    </dgm:pt>
    <dgm:pt modelId="{F1F797BF-5EA6-44E6-8D6F-FB7835AC3A09}" type="sibTrans" cxnId="{175715AC-65B3-4A0E-8CFA-6A6DC8D9102A}">
      <dgm:prSet/>
      <dgm:spPr/>
      <dgm:t>
        <a:bodyPr/>
        <a:lstStyle/>
        <a:p>
          <a:endParaRPr lang="en-US"/>
        </a:p>
      </dgm:t>
    </dgm:pt>
    <dgm:pt modelId="{F7068D69-3DE2-4D12-B3A3-30DD4F2BD67D}">
      <dgm:prSet/>
      <dgm:spPr/>
      <dgm:t>
        <a:bodyPr/>
        <a:lstStyle/>
        <a:p>
          <a:pPr>
            <a:lnSpc>
              <a:spcPct val="100000"/>
            </a:lnSpc>
          </a:pPr>
          <a:r>
            <a:rPr lang="en-US"/>
            <a:t>Energy efficiency upgrades for public buildings</a:t>
          </a:r>
        </a:p>
      </dgm:t>
    </dgm:pt>
    <dgm:pt modelId="{A8D512CB-704C-41F4-81A0-976F322916C9}" type="parTrans" cxnId="{CEDE28EF-C616-48B4-9996-EA80D75DA491}">
      <dgm:prSet/>
      <dgm:spPr/>
      <dgm:t>
        <a:bodyPr/>
        <a:lstStyle/>
        <a:p>
          <a:endParaRPr lang="en-US"/>
        </a:p>
      </dgm:t>
    </dgm:pt>
    <dgm:pt modelId="{15E237AD-E3EC-432D-939A-4FF2C5A1218A}" type="sibTrans" cxnId="{CEDE28EF-C616-48B4-9996-EA80D75DA491}">
      <dgm:prSet/>
      <dgm:spPr/>
      <dgm:t>
        <a:bodyPr/>
        <a:lstStyle/>
        <a:p>
          <a:endParaRPr lang="en-US"/>
        </a:p>
      </dgm:t>
    </dgm:pt>
    <dgm:pt modelId="{B1EEA638-6613-47DA-A847-B1C4868307A3}">
      <dgm:prSet/>
      <dgm:spPr/>
      <dgm:t>
        <a:bodyPr/>
        <a:lstStyle/>
        <a:p>
          <a:pPr>
            <a:lnSpc>
              <a:spcPct val="100000"/>
            </a:lnSpc>
          </a:pPr>
          <a:r>
            <a:rPr lang="en-US"/>
            <a:t>Increase in Housing Trust Fund</a:t>
          </a:r>
        </a:p>
      </dgm:t>
    </dgm:pt>
    <dgm:pt modelId="{918A57A3-036A-49B2-881C-43E122B1931E}" type="parTrans" cxnId="{36A293F3-810B-4067-8A6C-CE3C39BD878C}">
      <dgm:prSet/>
      <dgm:spPr/>
      <dgm:t>
        <a:bodyPr/>
        <a:lstStyle/>
        <a:p>
          <a:endParaRPr lang="en-US"/>
        </a:p>
      </dgm:t>
    </dgm:pt>
    <dgm:pt modelId="{A0F85749-6B13-4C6D-8DB8-B50B1FC266B6}" type="sibTrans" cxnId="{36A293F3-810B-4067-8A6C-CE3C39BD878C}">
      <dgm:prSet/>
      <dgm:spPr/>
      <dgm:t>
        <a:bodyPr/>
        <a:lstStyle/>
        <a:p>
          <a:endParaRPr lang="en-US"/>
        </a:p>
      </dgm:t>
    </dgm:pt>
    <dgm:pt modelId="{8C26B914-6DE0-4191-893D-B8FF021B1538}">
      <dgm:prSet/>
      <dgm:spPr/>
      <dgm:t>
        <a:bodyPr/>
        <a:lstStyle/>
        <a:p>
          <a:pPr>
            <a:lnSpc>
              <a:spcPct val="100000"/>
            </a:lnSpc>
          </a:pPr>
          <a:r>
            <a:rPr lang="en-US"/>
            <a:t>Investments in low-income housing and shelters</a:t>
          </a:r>
        </a:p>
      </dgm:t>
    </dgm:pt>
    <dgm:pt modelId="{64F13C31-7102-49A9-AF63-70C0A5C9CBBE}" type="parTrans" cxnId="{2B5D4928-6726-459D-B6B2-F7F0CBB8EF5F}">
      <dgm:prSet/>
      <dgm:spPr/>
      <dgm:t>
        <a:bodyPr/>
        <a:lstStyle/>
        <a:p>
          <a:endParaRPr lang="en-US"/>
        </a:p>
      </dgm:t>
    </dgm:pt>
    <dgm:pt modelId="{5B7FD738-3B05-4B00-A69B-D5A3E212E924}" type="sibTrans" cxnId="{2B5D4928-6726-459D-B6B2-F7F0CBB8EF5F}">
      <dgm:prSet/>
      <dgm:spPr/>
      <dgm:t>
        <a:bodyPr/>
        <a:lstStyle/>
        <a:p>
          <a:endParaRPr lang="en-US"/>
        </a:p>
      </dgm:t>
    </dgm:pt>
    <dgm:pt modelId="{FEFAE039-DE61-477D-9D5A-422BF5731BDE}">
      <dgm:prSet/>
      <dgm:spPr/>
      <dgm:t>
        <a:bodyPr/>
        <a:lstStyle/>
        <a:p>
          <a:pPr>
            <a:lnSpc>
              <a:spcPct val="100000"/>
            </a:lnSpc>
          </a:pPr>
          <a:r>
            <a:rPr lang="en-US"/>
            <a:t>Significant </a:t>
          </a:r>
          <a:r>
            <a:rPr lang="en-US">
              <a:latin typeface="Calibri Light" panose="020F0302020204030204"/>
            </a:rPr>
            <a:t>revenue shortfall </a:t>
          </a:r>
        </a:p>
      </dgm:t>
    </dgm:pt>
    <dgm:pt modelId="{24289047-7DE5-4C6C-9CDC-093DDBE0A06A}" type="parTrans" cxnId="{90E35EC4-D1E2-4119-AC86-F2D4A009E66B}">
      <dgm:prSet/>
      <dgm:spPr/>
      <dgm:t>
        <a:bodyPr/>
        <a:lstStyle/>
        <a:p>
          <a:endParaRPr lang="en-US"/>
        </a:p>
      </dgm:t>
    </dgm:pt>
    <dgm:pt modelId="{332AB4E1-9C78-40D4-95B6-654D600860AF}" type="sibTrans" cxnId="{90E35EC4-D1E2-4119-AC86-F2D4A009E66B}">
      <dgm:prSet/>
      <dgm:spPr/>
      <dgm:t>
        <a:bodyPr/>
        <a:lstStyle/>
        <a:p>
          <a:endParaRPr lang="en-US"/>
        </a:p>
      </dgm:t>
    </dgm:pt>
    <dgm:pt modelId="{56A79EFE-B67F-40F3-9278-EB5D93EE3FD6}">
      <dgm:prSet phldr="0"/>
      <dgm:spPr/>
      <dgm:t>
        <a:bodyPr/>
        <a:lstStyle/>
        <a:p>
          <a:pPr>
            <a:lnSpc>
              <a:spcPct val="100000"/>
            </a:lnSpc>
          </a:pPr>
          <a:r>
            <a:rPr lang="en-US">
              <a:latin typeface="Calibri Light" panose="020F0302020204030204"/>
            </a:rPr>
            <a:t>Two studies; JTC City Transportation Equity study &amp; City-owned Fish</a:t>
          </a:r>
          <a:r>
            <a:rPr lang="en-US" b="0">
              <a:latin typeface="Calibri Light" panose="020F0302020204030204"/>
            </a:rPr>
            <a:t> Passage Barrier Identification</a:t>
          </a:r>
          <a:endParaRPr lang="en-US">
            <a:latin typeface="Calibri Light" panose="020F0302020204030204"/>
          </a:endParaRPr>
        </a:p>
      </dgm:t>
    </dgm:pt>
    <dgm:pt modelId="{C097C708-2E00-449A-B827-44F164191C4D}" type="parTrans" cxnId="{2A67880D-A5E6-41CA-BDFF-04B0793AA83F}">
      <dgm:prSet/>
      <dgm:spPr/>
    </dgm:pt>
    <dgm:pt modelId="{45BB036D-BC85-4C78-BE8E-1AFF5E12DA26}" type="sibTrans" cxnId="{2A67880D-A5E6-41CA-BDFF-04B0793AA83F}">
      <dgm:prSet/>
      <dgm:spPr/>
    </dgm:pt>
    <dgm:pt modelId="{B546EB6D-37DD-470A-9F7A-CAC57A28EE2F}">
      <dgm:prSet phldr="0"/>
      <dgm:spPr/>
      <dgm:t>
        <a:bodyPr/>
        <a:lstStyle/>
        <a:p>
          <a:pPr>
            <a:lnSpc>
              <a:spcPct val="100000"/>
            </a:lnSpc>
          </a:pPr>
          <a:r>
            <a:rPr lang="en-US">
              <a:latin typeface="Calibri Light" panose="020F0302020204030204"/>
            </a:rPr>
            <a:t>Funds previously agreed upon projects</a:t>
          </a:r>
        </a:p>
      </dgm:t>
    </dgm:pt>
    <dgm:pt modelId="{11DF0E1F-0DD0-44BA-9B84-C272B072C46A}" type="parTrans" cxnId="{AE229EDB-3A96-4C21-AEC4-091E9DD03AE0}">
      <dgm:prSet/>
      <dgm:spPr/>
    </dgm:pt>
    <dgm:pt modelId="{4504D765-15B8-4257-B03A-C22BCF2809AB}" type="sibTrans" cxnId="{AE229EDB-3A96-4C21-AEC4-091E9DD03AE0}">
      <dgm:prSet/>
      <dgm:spPr/>
    </dgm:pt>
    <dgm:pt modelId="{7680F265-3370-44F0-B92B-C17CBC6E64D6}">
      <dgm:prSet phldr="0"/>
      <dgm:spPr/>
      <dgm:t>
        <a:bodyPr/>
        <a:lstStyle/>
        <a:p>
          <a:pPr>
            <a:lnSpc>
              <a:spcPct val="100000"/>
            </a:lnSpc>
          </a:pPr>
          <a:r>
            <a:rPr lang="en-US" b="0">
              <a:latin typeface="Calibri Light" panose="020F0302020204030204"/>
            </a:rPr>
            <a:t>Maintains f</a:t>
          </a:r>
          <a:r>
            <a:rPr lang="en-US" b="1">
              <a:latin typeface="Calibri Light" panose="020F0302020204030204"/>
            </a:rPr>
            <a:t>unding for several programs; TIB, Safe Routes to Schools; Bicycle</a:t>
          </a:r>
          <a:r>
            <a:rPr lang="en-US" b="1"/>
            <a:t> and Pedestrian Safety </a:t>
          </a:r>
          <a:r>
            <a:rPr lang="en-US" b="1">
              <a:latin typeface="Calibri Light" panose="020F0302020204030204"/>
            </a:rPr>
            <a:t>Grants</a:t>
          </a:r>
        </a:p>
      </dgm:t>
    </dgm:pt>
    <dgm:pt modelId="{085CAEB5-1951-4C57-881F-B40828C92FF5}" type="parTrans" cxnId="{7AAA7464-7332-4330-8D22-5724D68CC197}">
      <dgm:prSet/>
      <dgm:spPr/>
    </dgm:pt>
    <dgm:pt modelId="{D310337B-4776-472B-BB94-1F730D69D0AC}" type="sibTrans" cxnId="{7AAA7464-7332-4330-8D22-5724D68CC197}">
      <dgm:prSet/>
      <dgm:spPr/>
    </dgm:pt>
    <dgm:pt modelId="{BF509571-8FD3-4B16-9603-01ED06BF0E72}">
      <dgm:prSet phldr="0"/>
      <dgm:spPr/>
      <dgm:t>
        <a:bodyPr/>
        <a:lstStyle/>
        <a:p>
          <a:pPr>
            <a:lnSpc>
              <a:spcPct val="100000"/>
            </a:lnSpc>
          </a:pPr>
          <a:r>
            <a:rPr lang="en-US" b="0">
              <a:latin typeface="Calibri Light" panose="020F0302020204030204"/>
            </a:rPr>
            <a:t>No</a:t>
          </a:r>
          <a:r>
            <a:rPr lang="en-US">
              <a:latin typeface="Calibri Light" panose="020F0302020204030204"/>
            </a:rPr>
            <a:t> new funding for FMSIB in addition to prohibiting calls for projects</a:t>
          </a:r>
          <a:endParaRPr lang="en-US"/>
        </a:p>
      </dgm:t>
    </dgm:pt>
    <dgm:pt modelId="{145301EF-BE89-48D5-82FF-7DFBBCDFC1A6}" type="parTrans" cxnId="{83B25BEF-9D06-4B69-8183-B08D58E0ADAC}">
      <dgm:prSet/>
      <dgm:spPr/>
    </dgm:pt>
    <dgm:pt modelId="{870EEF4D-C9C9-4F6F-ADD4-F5BC014C0C34}" type="sibTrans" cxnId="{83B25BEF-9D06-4B69-8183-B08D58E0ADAC}">
      <dgm:prSet/>
      <dgm:spPr/>
    </dgm:pt>
    <dgm:pt modelId="{230F86AA-2675-4569-A23B-ACC7BE8AF13E}">
      <dgm:prSet phldr="0"/>
      <dgm:spPr/>
      <dgm:t>
        <a:bodyPr/>
        <a:lstStyle/>
        <a:p>
          <a:pPr>
            <a:lnSpc>
              <a:spcPct val="100000"/>
            </a:lnSpc>
          </a:pPr>
          <a:r>
            <a:rPr lang="en-US">
              <a:latin typeface="Calibri Light" panose="020F0302020204030204"/>
            </a:rPr>
            <a:t>*</a:t>
          </a:r>
          <a:r>
            <a:rPr lang="en-US" i="1">
              <a:latin typeface="Calibri Light" panose="020F0302020204030204"/>
            </a:rPr>
            <a:t>No Transportation Revenue Package</a:t>
          </a:r>
        </a:p>
      </dgm:t>
    </dgm:pt>
    <dgm:pt modelId="{4A947795-85F9-4C98-A371-5D67AE430F2B}" type="parTrans" cxnId="{C0D1D1A5-9A08-42FD-BD22-6622A99ABC42}">
      <dgm:prSet/>
      <dgm:spPr/>
    </dgm:pt>
    <dgm:pt modelId="{EE07501A-D74E-4699-949F-226304022564}" type="sibTrans" cxnId="{C0D1D1A5-9A08-42FD-BD22-6622A99ABC42}">
      <dgm:prSet/>
      <dgm:spPr/>
    </dgm:pt>
    <dgm:pt modelId="{67BA17F1-A343-476B-81CD-83D37C7E6BE4}">
      <dgm:prSet phldr="0"/>
      <dgm:spPr/>
      <dgm:t>
        <a:bodyPr/>
        <a:lstStyle/>
        <a:p>
          <a:pPr>
            <a:lnSpc>
              <a:spcPct val="100000"/>
            </a:lnSpc>
          </a:pPr>
          <a:r>
            <a:rPr lang="en-US">
              <a:latin typeface="Calibri Light" panose="020F0302020204030204"/>
            </a:rPr>
            <a:t>Funding</a:t>
          </a:r>
          <a:r>
            <a:rPr lang="en-US"/>
            <a:t> for fish passage barriers</a:t>
          </a:r>
        </a:p>
      </dgm:t>
    </dgm:pt>
    <dgm:pt modelId="{F8CDC50B-32AB-4D97-91B3-E1A3A6646545}" type="parTrans" cxnId="{CB260055-0C67-4DA0-ACD7-697EE8469332}">
      <dgm:prSet/>
      <dgm:spPr/>
    </dgm:pt>
    <dgm:pt modelId="{05603147-8ADD-4B43-8B4D-E6AA783A4DBC}" type="sibTrans" cxnId="{CB260055-0C67-4DA0-ACD7-697EE8469332}">
      <dgm:prSet/>
      <dgm:spPr/>
    </dgm:pt>
    <dgm:pt modelId="{03833E9D-A606-44C4-AB96-626EC427CEA9}" type="pres">
      <dgm:prSet presAssocID="{73428628-E126-41AF-B3A2-20485506CC4E}" presName="root" presStyleCnt="0">
        <dgm:presLayoutVars>
          <dgm:dir/>
          <dgm:resizeHandles val="exact"/>
        </dgm:presLayoutVars>
      </dgm:prSet>
      <dgm:spPr/>
    </dgm:pt>
    <dgm:pt modelId="{1E8CA4D2-4184-46F9-A8C8-E54BA8CE42A2}" type="pres">
      <dgm:prSet presAssocID="{2A51C5EE-A8B3-421B-A603-7402E11350E4}" presName="compNode" presStyleCnt="0"/>
      <dgm:spPr/>
    </dgm:pt>
    <dgm:pt modelId="{96A502F3-27A6-45B9-BC90-6370F71B5674}" type="pres">
      <dgm:prSet presAssocID="{2A51C5EE-A8B3-421B-A603-7402E11350E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B8B8F4FA-7D5E-4793-8827-EF5AECB90224}" type="pres">
      <dgm:prSet presAssocID="{2A51C5EE-A8B3-421B-A603-7402E11350E4}" presName="iconSpace" presStyleCnt="0"/>
      <dgm:spPr/>
    </dgm:pt>
    <dgm:pt modelId="{578B1AAE-36A2-49D8-A368-1CB9FAADFA0A}" type="pres">
      <dgm:prSet presAssocID="{2A51C5EE-A8B3-421B-A603-7402E11350E4}" presName="parTx" presStyleLbl="revTx" presStyleIdx="0" presStyleCnt="6">
        <dgm:presLayoutVars>
          <dgm:chMax val="0"/>
          <dgm:chPref val="0"/>
        </dgm:presLayoutVars>
      </dgm:prSet>
      <dgm:spPr/>
    </dgm:pt>
    <dgm:pt modelId="{8EFD7335-A1A8-460F-86A1-344D0C338DED}" type="pres">
      <dgm:prSet presAssocID="{2A51C5EE-A8B3-421B-A603-7402E11350E4}" presName="txSpace" presStyleCnt="0"/>
      <dgm:spPr/>
    </dgm:pt>
    <dgm:pt modelId="{CA8496F0-8866-4A7F-A2DE-807DAF48A58F}" type="pres">
      <dgm:prSet presAssocID="{2A51C5EE-A8B3-421B-A603-7402E11350E4}" presName="desTx" presStyleLbl="revTx" presStyleIdx="1" presStyleCnt="6">
        <dgm:presLayoutVars/>
      </dgm:prSet>
      <dgm:spPr/>
    </dgm:pt>
    <dgm:pt modelId="{C28EA3FE-D21F-4CB8-892E-651EB5B22ADA}" type="pres">
      <dgm:prSet presAssocID="{888536B7-88CC-4951-B285-734AE766CB1C}" presName="sibTrans" presStyleCnt="0"/>
      <dgm:spPr/>
    </dgm:pt>
    <dgm:pt modelId="{053AF6E9-26F8-4C1A-A72B-11E3122F7459}" type="pres">
      <dgm:prSet presAssocID="{CBDEAF95-2107-42D6-819D-CE3F1ABB9A77}" presName="compNode" presStyleCnt="0"/>
      <dgm:spPr/>
    </dgm:pt>
    <dgm:pt modelId="{0751750A-BC40-4976-8491-35170D7EDDB0}" type="pres">
      <dgm:prSet presAssocID="{CBDEAF95-2107-42D6-819D-CE3F1ABB9A7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ity"/>
        </a:ext>
      </dgm:extLst>
    </dgm:pt>
    <dgm:pt modelId="{36EFF7A9-4CFA-486C-95C7-02F996161EFB}" type="pres">
      <dgm:prSet presAssocID="{CBDEAF95-2107-42D6-819D-CE3F1ABB9A77}" presName="iconSpace" presStyleCnt="0"/>
      <dgm:spPr/>
    </dgm:pt>
    <dgm:pt modelId="{724FBE9D-26A9-4152-A1AF-37016B299E97}" type="pres">
      <dgm:prSet presAssocID="{CBDEAF95-2107-42D6-819D-CE3F1ABB9A77}" presName="parTx" presStyleLbl="revTx" presStyleIdx="2" presStyleCnt="6">
        <dgm:presLayoutVars>
          <dgm:chMax val="0"/>
          <dgm:chPref val="0"/>
        </dgm:presLayoutVars>
      </dgm:prSet>
      <dgm:spPr/>
    </dgm:pt>
    <dgm:pt modelId="{55121ADE-8CCD-46FA-B102-A36979291F17}" type="pres">
      <dgm:prSet presAssocID="{CBDEAF95-2107-42D6-819D-CE3F1ABB9A77}" presName="txSpace" presStyleCnt="0"/>
      <dgm:spPr/>
    </dgm:pt>
    <dgm:pt modelId="{C92F8276-CFEB-48D2-8887-B865E2BCAC3C}" type="pres">
      <dgm:prSet presAssocID="{CBDEAF95-2107-42D6-819D-CE3F1ABB9A77}" presName="desTx" presStyleLbl="revTx" presStyleIdx="3" presStyleCnt="6">
        <dgm:presLayoutVars/>
      </dgm:prSet>
      <dgm:spPr/>
    </dgm:pt>
    <dgm:pt modelId="{59652F5E-6CD9-486B-AED0-3CB38F35CB50}" type="pres">
      <dgm:prSet presAssocID="{276E28DF-FAC7-45A8-8628-D09A62B6DD21}" presName="sibTrans" presStyleCnt="0"/>
      <dgm:spPr/>
    </dgm:pt>
    <dgm:pt modelId="{607EEE99-A7DF-484F-B859-D4B6DD4E3A89}" type="pres">
      <dgm:prSet presAssocID="{4CCEBE92-419E-42EF-9994-50075087A369}" presName="compNode" presStyleCnt="0"/>
      <dgm:spPr/>
    </dgm:pt>
    <dgm:pt modelId="{0DB2D93F-4E8A-485E-84E2-BB73BD58B76B}" type="pres">
      <dgm:prSet presAssocID="{4CCEBE92-419E-42EF-9994-50075087A36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s"/>
        </a:ext>
      </dgm:extLst>
    </dgm:pt>
    <dgm:pt modelId="{0605707D-1522-489F-930E-48AB2D4C4BB7}" type="pres">
      <dgm:prSet presAssocID="{4CCEBE92-419E-42EF-9994-50075087A369}" presName="iconSpace" presStyleCnt="0"/>
      <dgm:spPr/>
    </dgm:pt>
    <dgm:pt modelId="{AAFF772D-EDC1-42CC-AC2E-96A94D767541}" type="pres">
      <dgm:prSet presAssocID="{4CCEBE92-419E-42EF-9994-50075087A369}" presName="parTx" presStyleLbl="revTx" presStyleIdx="4" presStyleCnt="6">
        <dgm:presLayoutVars>
          <dgm:chMax val="0"/>
          <dgm:chPref val="0"/>
        </dgm:presLayoutVars>
      </dgm:prSet>
      <dgm:spPr/>
    </dgm:pt>
    <dgm:pt modelId="{73FCAF27-F983-4BFE-A88D-96B5F2897BA9}" type="pres">
      <dgm:prSet presAssocID="{4CCEBE92-419E-42EF-9994-50075087A369}" presName="txSpace" presStyleCnt="0"/>
      <dgm:spPr/>
    </dgm:pt>
    <dgm:pt modelId="{D75A4051-0201-423C-A4D6-677DA922FFEE}" type="pres">
      <dgm:prSet presAssocID="{4CCEBE92-419E-42EF-9994-50075087A369}" presName="desTx" presStyleLbl="revTx" presStyleIdx="5" presStyleCnt="6">
        <dgm:presLayoutVars/>
      </dgm:prSet>
      <dgm:spPr/>
    </dgm:pt>
  </dgm:ptLst>
  <dgm:cxnLst>
    <dgm:cxn modelId="{D75DF201-8007-4C51-B8CC-B1A187552CFB}" type="presOf" srcId="{8D5973AA-46E2-41A2-AA5F-A4BB346FF107}" destId="{CA8496F0-8866-4A7F-A2DE-807DAF48A58F}" srcOrd="0" destOrd="3" presId="urn:microsoft.com/office/officeart/2018/2/layout/IconLabelDescriptionList"/>
    <dgm:cxn modelId="{15445C0B-2B64-4BBC-810B-5AB14D789EDB}" type="presOf" srcId="{CBDEAF95-2107-42D6-819D-CE3F1ABB9A77}" destId="{724FBE9D-26A9-4152-A1AF-37016B299E97}" srcOrd="0" destOrd="0" presId="urn:microsoft.com/office/officeart/2018/2/layout/IconLabelDescriptionList"/>
    <dgm:cxn modelId="{2A67880D-A5E6-41CA-BDFF-04B0793AA83F}" srcId="{4CCEBE92-419E-42EF-9994-50075087A369}" destId="{56A79EFE-B67F-40F3-9278-EB5D93EE3FD6}" srcOrd="5" destOrd="0" parTransId="{C097C708-2E00-449A-B827-44F164191C4D}" sibTransId="{45BB036D-BC85-4C78-BE8E-1AFF5E12DA26}"/>
    <dgm:cxn modelId="{2D3C2216-8ADD-4756-92BF-D0F73256015A}" srcId="{73428628-E126-41AF-B3A2-20485506CC4E}" destId="{2A51C5EE-A8B3-421B-A603-7402E11350E4}" srcOrd="0" destOrd="0" parTransId="{0D6CF6E4-B6A4-4267-83D4-67581BBFF28F}" sibTransId="{888536B7-88CC-4951-B285-734AE766CB1C}"/>
    <dgm:cxn modelId="{37263725-4498-4884-AEA6-2C130252538E}" type="presOf" srcId="{8C26B914-6DE0-4191-893D-B8FF021B1538}" destId="{C92F8276-CFEB-48D2-8887-B865E2BCAC3C}" srcOrd="0" destOrd="4" presId="urn:microsoft.com/office/officeart/2018/2/layout/IconLabelDescriptionList"/>
    <dgm:cxn modelId="{80D70127-B5FD-4115-89F5-064E150EDB26}" type="presOf" srcId="{C9042091-34A2-4BB8-9294-2096DF99C743}" destId="{CA8496F0-8866-4A7F-A2DE-807DAF48A58F}" srcOrd="0" destOrd="2" presId="urn:microsoft.com/office/officeart/2018/2/layout/IconLabelDescriptionList"/>
    <dgm:cxn modelId="{2B5D4928-6726-459D-B6B2-F7F0CBB8EF5F}" srcId="{CBDEAF95-2107-42D6-819D-CE3F1ABB9A77}" destId="{8C26B914-6DE0-4191-893D-B8FF021B1538}" srcOrd="4" destOrd="0" parTransId="{64F13C31-7102-49A9-AF63-70C0A5C9CBBE}" sibTransId="{5B7FD738-3B05-4B00-A69B-D5A3E212E924}"/>
    <dgm:cxn modelId="{3146A035-7CE8-4ECA-AD57-294AF6F6037C}" type="presOf" srcId="{56A79EFE-B67F-40F3-9278-EB5D93EE3FD6}" destId="{D75A4051-0201-423C-A4D6-677DA922FFEE}" srcOrd="0" destOrd="5" presId="urn:microsoft.com/office/officeart/2018/2/layout/IconLabelDescriptionList"/>
    <dgm:cxn modelId="{2BDB0B39-2715-4ADB-8A11-1EADEE32891C}" type="presOf" srcId="{8346921D-7310-4D0F-93D2-306FC8A6D2D8}" destId="{CA8496F0-8866-4A7F-A2DE-807DAF48A58F}" srcOrd="0" destOrd="1" presId="urn:microsoft.com/office/officeart/2018/2/layout/IconLabelDescriptionList"/>
    <dgm:cxn modelId="{272CE73A-BA0B-432C-B0A6-56E00F8222E8}" type="presOf" srcId="{67BA17F1-A343-476B-81CD-83D37C7E6BE4}" destId="{D75A4051-0201-423C-A4D6-677DA922FFEE}" srcOrd="0" destOrd="1" presId="urn:microsoft.com/office/officeart/2018/2/layout/IconLabelDescriptionList"/>
    <dgm:cxn modelId="{80D11C3C-887D-4872-A0CB-9867D74FDF65}" srcId="{CBDEAF95-2107-42D6-819D-CE3F1ABB9A77}" destId="{5A8674F5-5A55-4606-9ECE-AD86AB8D9275}" srcOrd="0" destOrd="0" parTransId="{40F8F929-8866-4D11-AB52-7CCD0A6B1D85}" sibTransId="{B4350573-89A0-4323-97F8-899AD6B84273}"/>
    <dgm:cxn modelId="{5B1ACE60-23B2-4E28-8640-6DCFBA813F36}" srcId="{2A51C5EE-A8B3-421B-A603-7402E11350E4}" destId="{C9042091-34A2-4BB8-9294-2096DF99C743}" srcOrd="2" destOrd="0" parTransId="{24571D72-C2C3-48B6-BE9E-46A38AC30E7B}" sibTransId="{E8669854-3E0A-410E-B47E-B6B4EB8C658F}"/>
    <dgm:cxn modelId="{E51A5B64-C928-47C2-83C4-B9A326D0B421}" type="presOf" srcId="{F7068D69-3DE2-4D12-B3A3-30DD4F2BD67D}" destId="{C92F8276-CFEB-48D2-8887-B865E2BCAC3C}" srcOrd="0" destOrd="2" presId="urn:microsoft.com/office/officeart/2018/2/layout/IconLabelDescriptionList"/>
    <dgm:cxn modelId="{7AAA7464-7332-4330-8D22-5724D68CC197}" srcId="{4CCEBE92-419E-42EF-9994-50075087A369}" destId="{7680F265-3370-44F0-B92B-C17CBC6E64D6}" srcOrd="3" destOrd="0" parTransId="{085CAEB5-1951-4C57-881F-B40828C92FF5}" sibTransId="{D310337B-4776-472B-BB94-1F730D69D0AC}"/>
    <dgm:cxn modelId="{E7FB346C-64DE-43FF-8974-FE7DFF0CDE34}" type="presOf" srcId="{230F86AA-2675-4569-A23B-ACC7BE8AF13E}" destId="{D75A4051-0201-423C-A4D6-677DA922FFEE}" srcOrd="0" destOrd="6" presId="urn:microsoft.com/office/officeart/2018/2/layout/IconLabelDescriptionList"/>
    <dgm:cxn modelId="{A4D2E151-5344-4B41-AC9B-5C515F74A15C}" type="presOf" srcId="{FEFAE039-DE61-477D-9D5A-422BF5731BDE}" destId="{D75A4051-0201-423C-A4D6-677DA922FFEE}" srcOrd="0" destOrd="0" presId="urn:microsoft.com/office/officeart/2018/2/layout/IconLabelDescriptionList"/>
    <dgm:cxn modelId="{F82EEA51-6281-4585-B598-221E0FF1EFD9}" srcId="{73428628-E126-41AF-B3A2-20485506CC4E}" destId="{CBDEAF95-2107-42D6-819D-CE3F1ABB9A77}" srcOrd="1" destOrd="0" parTransId="{5A13EF00-966A-47B1-9FF0-6CE9ABA96ABC}" sibTransId="{276E28DF-FAC7-45A8-8628-D09A62B6DD21}"/>
    <dgm:cxn modelId="{2F4E6674-4D5E-49BF-B3D7-227E754D6EAD}" type="presOf" srcId="{7680F265-3370-44F0-B92B-C17CBC6E64D6}" destId="{D75A4051-0201-423C-A4D6-677DA922FFEE}" srcOrd="0" destOrd="3" presId="urn:microsoft.com/office/officeart/2018/2/layout/IconLabelDescriptionList"/>
    <dgm:cxn modelId="{CB260055-0C67-4DA0-ACD7-697EE8469332}" srcId="{4CCEBE92-419E-42EF-9994-50075087A369}" destId="{67BA17F1-A343-476B-81CD-83D37C7E6BE4}" srcOrd="1" destOrd="0" parTransId="{F8CDC50B-32AB-4D97-91B3-E1A3A6646545}" sibTransId="{05603147-8ADD-4B43-8B4D-E6AA783A4DBC}"/>
    <dgm:cxn modelId="{A555C776-4D0C-42D6-96CF-B01592668C6B}" srcId="{2A51C5EE-A8B3-421B-A603-7402E11350E4}" destId="{8D5973AA-46E2-41A2-AA5F-A4BB346FF107}" srcOrd="3" destOrd="0" parTransId="{C056F358-7ADC-47D8-BCAD-EB07F5E512D3}" sibTransId="{B2620162-2EFB-495B-85EF-701CB5B0FA0F}"/>
    <dgm:cxn modelId="{97D2E257-00B5-4CCA-A1AE-4622E1D31346}" srcId="{2A51C5EE-A8B3-421B-A603-7402E11350E4}" destId="{5491033F-1C8F-4A3A-AEF0-3E7D190E866D}" srcOrd="4" destOrd="0" parTransId="{23E0DE9F-6DB9-4CAD-B2DD-BCAD502405A2}" sibTransId="{6B0F07A1-E62F-4BC7-8358-6B6C3F4E5CE6}"/>
    <dgm:cxn modelId="{6780AD5A-DF8A-4BAE-9F31-A59F105BFF87}" type="presOf" srcId="{4CCEBE92-419E-42EF-9994-50075087A369}" destId="{AAFF772D-EDC1-42CC-AC2E-96A94D767541}" srcOrd="0" destOrd="0" presId="urn:microsoft.com/office/officeart/2018/2/layout/IconLabelDescriptionList"/>
    <dgm:cxn modelId="{3B655B85-CBB8-43B3-81DB-FACC1C281320}" type="presOf" srcId="{5491033F-1C8F-4A3A-AEF0-3E7D190E866D}" destId="{CA8496F0-8866-4A7F-A2DE-807DAF48A58F}" srcOrd="0" destOrd="4" presId="urn:microsoft.com/office/officeart/2018/2/layout/IconLabelDescriptionList"/>
    <dgm:cxn modelId="{5A8D4891-96E4-42FD-A2AE-5649112CE43C}" srcId="{2A51C5EE-A8B3-421B-A603-7402E11350E4}" destId="{84582A08-ADD1-4DBE-B2DA-95C300360202}" srcOrd="0" destOrd="0" parTransId="{69ED6E75-6206-4B05-BA47-8B0F60FE9C19}" sibTransId="{4671D1A5-1ACE-4CBB-A15A-9689444107F4}"/>
    <dgm:cxn modelId="{762C1398-FB46-40CC-A9FC-B51341F8EB77}" type="presOf" srcId="{B1EEA638-6613-47DA-A847-B1C4868307A3}" destId="{C92F8276-CFEB-48D2-8887-B865E2BCAC3C}" srcOrd="0" destOrd="3" presId="urn:microsoft.com/office/officeart/2018/2/layout/IconLabelDescriptionList"/>
    <dgm:cxn modelId="{2E4E5D99-7AF8-4AF6-9D8D-CC8DD7E308DD}" type="presOf" srcId="{5A8674F5-5A55-4606-9ECE-AD86AB8D9275}" destId="{C92F8276-CFEB-48D2-8887-B865E2BCAC3C}" srcOrd="0" destOrd="0" presId="urn:microsoft.com/office/officeart/2018/2/layout/IconLabelDescriptionList"/>
    <dgm:cxn modelId="{C0D1D1A5-9A08-42FD-BD22-6622A99ABC42}" srcId="{4CCEBE92-419E-42EF-9994-50075087A369}" destId="{230F86AA-2675-4569-A23B-ACC7BE8AF13E}" srcOrd="6" destOrd="0" parTransId="{4A947795-85F9-4C98-A371-5D67AE430F2B}" sibTransId="{EE07501A-D74E-4699-949F-226304022564}"/>
    <dgm:cxn modelId="{9E02A5A6-9C7D-441C-A012-3BC903C88F5D}" type="presOf" srcId="{73428628-E126-41AF-B3A2-20485506CC4E}" destId="{03833E9D-A606-44C4-AB96-626EC427CEA9}" srcOrd="0" destOrd="0" presId="urn:microsoft.com/office/officeart/2018/2/layout/IconLabelDescriptionList"/>
    <dgm:cxn modelId="{175715AC-65B3-4A0E-8CFA-6A6DC8D9102A}" srcId="{CBDEAF95-2107-42D6-819D-CE3F1ABB9A77}" destId="{B13B9A6D-52AE-4C2D-8EAC-E278FD7F3C94}" srcOrd="1" destOrd="0" parTransId="{F2386F16-5835-4DB1-89D4-4D9D9E5D0CE9}" sibTransId="{F1F797BF-5EA6-44E6-8D6F-FB7835AC3A09}"/>
    <dgm:cxn modelId="{79FD39AF-DC41-4CC6-B3D1-94209C2B5F1E}" srcId="{2A51C5EE-A8B3-421B-A603-7402E11350E4}" destId="{8346921D-7310-4D0F-93D2-306FC8A6D2D8}" srcOrd="1" destOrd="0" parTransId="{F011CEDA-1EB4-4416-B704-2BCDA1E8EBBA}" sibTransId="{D789D69A-6501-43C0-BFF9-48680C5A4F8E}"/>
    <dgm:cxn modelId="{C23060C2-A2B7-4F62-9B92-6E1927763EF8}" srcId="{73428628-E126-41AF-B3A2-20485506CC4E}" destId="{4CCEBE92-419E-42EF-9994-50075087A369}" srcOrd="2" destOrd="0" parTransId="{AB094BC3-A9C0-40C0-B5F7-21545E3E657F}" sibTransId="{52475B46-41A4-442A-8872-C5ADE31AACAE}"/>
    <dgm:cxn modelId="{90E35EC4-D1E2-4119-AC86-F2D4A009E66B}" srcId="{4CCEBE92-419E-42EF-9994-50075087A369}" destId="{FEFAE039-DE61-477D-9D5A-422BF5731BDE}" srcOrd="0" destOrd="0" parTransId="{24289047-7DE5-4C6C-9CDC-093DDBE0A06A}" sibTransId="{332AB4E1-9C78-40D4-95B6-654D600860AF}"/>
    <dgm:cxn modelId="{8193E1CA-4FCB-4FC6-8D78-EBE4CFC7650A}" type="presOf" srcId="{B546EB6D-37DD-470A-9F7A-CAC57A28EE2F}" destId="{D75A4051-0201-423C-A4D6-677DA922FFEE}" srcOrd="0" destOrd="2" presId="urn:microsoft.com/office/officeart/2018/2/layout/IconLabelDescriptionList"/>
    <dgm:cxn modelId="{B27FF4D4-BDA2-44FB-BCD7-22397BE7C031}" type="presOf" srcId="{B13B9A6D-52AE-4C2D-8EAC-E278FD7F3C94}" destId="{C92F8276-CFEB-48D2-8887-B865E2BCAC3C}" srcOrd="0" destOrd="1" presId="urn:microsoft.com/office/officeart/2018/2/layout/IconLabelDescriptionList"/>
    <dgm:cxn modelId="{AE229EDB-3A96-4C21-AEC4-091E9DD03AE0}" srcId="{4CCEBE92-419E-42EF-9994-50075087A369}" destId="{B546EB6D-37DD-470A-9F7A-CAC57A28EE2F}" srcOrd="2" destOrd="0" parTransId="{11DF0E1F-0DD0-44BA-9B84-C272B072C46A}" sibTransId="{4504D765-15B8-4257-B03A-C22BCF2809AB}"/>
    <dgm:cxn modelId="{C097BDE0-C8CD-49D7-BD24-F468F2AED05A}" type="presOf" srcId="{84582A08-ADD1-4DBE-B2DA-95C300360202}" destId="{CA8496F0-8866-4A7F-A2DE-807DAF48A58F}" srcOrd="0" destOrd="0" presId="urn:microsoft.com/office/officeart/2018/2/layout/IconLabelDescriptionList"/>
    <dgm:cxn modelId="{C27C10E6-0E20-4A17-AFA2-3A1989A73ACC}" type="presOf" srcId="{BF509571-8FD3-4B16-9603-01ED06BF0E72}" destId="{D75A4051-0201-423C-A4D6-677DA922FFEE}" srcOrd="0" destOrd="4" presId="urn:microsoft.com/office/officeart/2018/2/layout/IconLabelDescriptionList"/>
    <dgm:cxn modelId="{CEDE28EF-C616-48B4-9996-EA80D75DA491}" srcId="{CBDEAF95-2107-42D6-819D-CE3F1ABB9A77}" destId="{F7068D69-3DE2-4D12-B3A3-30DD4F2BD67D}" srcOrd="2" destOrd="0" parTransId="{A8D512CB-704C-41F4-81A0-976F322916C9}" sibTransId="{15E237AD-E3EC-432D-939A-4FF2C5A1218A}"/>
    <dgm:cxn modelId="{83B25BEF-9D06-4B69-8183-B08D58E0ADAC}" srcId="{4CCEBE92-419E-42EF-9994-50075087A369}" destId="{BF509571-8FD3-4B16-9603-01ED06BF0E72}" srcOrd="4" destOrd="0" parTransId="{145301EF-BE89-48D5-82FF-7DFBBCDFC1A6}" sibTransId="{870EEF4D-C9C9-4F6F-ADD4-F5BC014C0C34}"/>
    <dgm:cxn modelId="{36A293F3-810B-4067-8A6C-CE3C39BD878C}" srcId="{CBDEAF95-2107-42D6-819D-CE3F1ABB9A77}" destId="{B1EEA638-6613-47DA-A847-B1C4868307A3}" srcOrd="3" destOrd="0" parTransId="{918A57A3-036A-49B2-881C-43E122B1931E}" sibTransId="{A0F85749-6B13-4C6D-8DB8-B50B1FC266B6}"/>
    <dgm:cxn modelId="{D61EEEF8-A4C3-4588-8807-B30B62FBE7DE}" type="presOf" srcId="{2A51C5EE-A8B3-421B-A603-7402E11350E4}" destId="{578B1AAE-36A2-49D8-A368-1CB9FAADFA0A}" srcOrd="0" destOrd="0" presId="urn:microsoft.com/office/officeart/2018/2/layout/IconLabelDescriptionList"/>
    <dgm:cxn modelId="{CF6A49C5-8BA6-4E6C-9C90-724AEAD2FE06}" type="presParOf" srcId="{03833E9D-A606-44C4-AB96-626EC427CEA9}" destId="{1E8CA4D2-4184-46F9-A8C8-E54BA8CE42A2}" srcOrd="0" destOrd="0" presId="urn:microsoft.com/office/officeart/2018/2/layout/IconLabelDescriptionList"/>
    <dgm:cxn modelId="{C6958DBD-297A-4F5D-8F5F-ED3AC2B7AF14}" type="presParOf" srcId="{1E8CA4D2-4184-46F9-A8C8-E54BA8CE42A2}" destId="{96A502F3-27A6-45B9-BC90-6370F71B5674}" srcOrd="0" destOrd="0" presId="urn:microsoft.com/office/officeart/2018/2/layout/IconLabelDescriptionList"/>
    <dgm:cxn modelId="{A040A7B0-592D-4348-8242-FE1AE5E51B19}" type="presParOf" srcId="{1E8CA4D2-4184-46F9-A8C8-E54BA8CE42A2}" destId="{B8B8F4FA-7D5E-4793-8827-EF5AECB90224}" srcOrd="1" destOrd="0" presId="urn:microsoft.com/office/officeart/2018/2/layout/IconLabelDescriptionList"/>
    <dgm:cxn modelId="{44AEC3B6-70AC-4D4C-81C6-5D97149BAF89}" type="presParOf" srcId="{1E8CA4D2-4184-46F9-A8C8-E54BA8CE42A2}" destId="{578B1AAE-36A2-49D8-A368-1CB9FAADFA0A}" srcOrd="2" destOrd="0" presId="urn:microsoft.com/office/officeart/2018/2/layout/IconLabelDescriptionList"/>
    <dgm:cxn modelId="{EF9FDF6F-5A88-40D6-A4C4-6712A22A4A50}" type="presParOf" srcId="{1E8CA4D2-4184-46F9-A8C8-E54BA8CE42A2}" destId="{8EFD7335-A1A8-460F-86A1-344D0C338DED}" srcOrd="3" destOrd="0" presId="urn:microsoft.com/office/officeart/2018/2/layout/IconLabelDescriptionList"/>
    <dgm:cxn modelId="{71C5737A-58B3-43C7-A57A-0421EBD4AB55}" type="presParOf" srcId="{1E8CA4D2-4184-46F9-A8C8-E54BA8CE42A2}" destId="{CA8496F0-8866-4A7F-A2DE-807DAF48A58F}" srcOrd="4" destOrd="0" presId="urn:microsoft.com/office/officeart/2018/2/layout/IconLabelDescriptionList"/>
    <dgm:cxn modelId="{9752154F-32EC-44C1-B4B3-158C8F311CBF}" type="presParOf" srcId="{03833E9D-A606-44C4-AB96-626EC427CEA9}" destId="{C28EA3FE-D21F-4CB8-892E-651EB5B22ADA}" srcOrd="1" destOrd="0" presId="urn:microsoft.com/office/officeart/2018/2/layout/IconLabelDescriptionList"/>
    <dgm:cxn modelId="{47CA692B-94C9-4FE7-8CBD-EC20854F106B}" type="presParOf" srcId="{03833E9D-A606-44C4-AB96-626EC427CEA9}" destId="{053AF6E9-26F8-4C1A-A72B-11E3122F7459}" srcOrd="2" destOrd="0" presId="urn:microsoft.com/office/officeart/2018/2/layout/IconLabelDescriptionList"/>
    <dgm:cxn modelId="{EEE75C8A-57F4-47C7-853D-11217D277D57}" type="presParOf" srcId="{053AF6E9-26F8-4C1A-A72B-11E3122F7459}" destId="{0751750A-BC40-4976-8491-35170D7EDDB0}" srcOrd="0" destOrd="0" presId="urn:microsoft.com/office/officeart/2018/2/layout/IconLabelDescriptionList"/>
    <dgm:cxn modelId="{59BB5BDF-390F-42EF-A0DC-CFCB80058916}" type="presParOf" srcId="{053AF6E9-26F8-4C1A-A72B-11E3122F7459}" destId="{36EFF7A9-4CFA-486C-95C7-02F996161EFB}" srcOrd="1" destOrd="0" presId="urn:microsoft.com/office/officeart/2018/2/layout/IconLabelDescriptionList"/>
    <dgm:cxn modelId="{4C818079-B180-469E-9CC6-38DF464A84CF}" type="presParOf" srcId="{053AF6E9-26F8-4C1A-A72B-11E3122F7459}" destId="{724FBE9D-26A9-4152-A1AF-37016B299E97}" srcOrd="2" destOrd="0" presId="urn:microsoft.com/office/officeart/2018/2/layout/IconLabelDescriptionList"/>
    <dgm:cxn modelId="{A944A4F7-69D1-430E-BB13-63EB6D35E47A}" type="presParOf" srcId="{053AF6E9-26F8-4C1A-A72B-11E3122F7459}" destId="{55121ADE-8CCD-46FA-B102-A36979291F17}" srcOrd="3" destOrd="0" presId="urn:microsoft.com/office/officeart/2018/2/layout/IconLabelDescriptionList"/>
    <dgm:cxn modelId="{B662EC50-5208-4117-87CD-FE9DDA289110}" type="presParOf" srcId="{053AF6E9-26F8-4C1A-A72B-11E3122F7459}" destId="{C92F8276-CFEB-48D2-8887-B865E2BCAC3C}" srcOrd="4" destOrd="0" presId="urn:microsoft.com/office/officeart/2018/2/layout/IconLabelDescriptionList"/>
    <dgm:cxn modelId="{56DDEC7B-2EDA-4143-8A33-00CB230FE202}" type="presParOf" srcId="{03833E9D-A606-44C4-AB96-626EC427CEA9}" destId="{59652F5E-6CD9-486B-AED0-3CB38F35CB50}" srcOrd="3" destOrd="0" presId="urn:microsoft.com/office/officeart/2018/2/layout/IconLabelDescriptionList"/>
    <dgm:cxn modelId="{0AC82069-0FE8-45F7-9558-DF228244B724}" type="presParOf" srcId="{03833E9D-A606-44C4-AB96-626EC427CEA9}" destId="{607EEE99-A7DF-484F-B859-D4B6DD4E3A89}" srcOrd="4" destOrd="0" presId="urn:microsoft.com/office/officeart/2018/2/layout/IconLabelDescriptionList"/>
    <dgm:cxn modelId="{3C906556-8A73-41E9-B59C-1CCBFFDAFCF8}" type="presParOf" srcId="{607EEE99-A7DF-484F-B859-D4B6DD4E3A89}" destId="{0DB2D93F-4E8A-485E-84E2-BB73BD58B76B}" srcOrd="0" destOrd="0" presId="urn:microsoft.com/office/officeart/2018/2/layout/IconLabelDescriptionList"/>
    <dgm:cxn modelId="{658879BE-68C0-43A5-A154-431CEE4802D0}" type="presParOf" srcId="{607EEE99-A7DF-484F-B859-D4B6DD4E3A89}" destId="{0605707D-1522-489F-930E-48AB2D4C4BB7}" srcOrd="1" destOrd="0" presId="urn:microsoft.com/office/officeart/2018/2/layout/IconLabelDescriptionList"/>
    <dgm:cxn modelId="{486D0469-2967-4850-996A-62802F45EF57}" type="presParOf" srcId="{607EEE99-A7DF-484F-B859-D4B6DD4E3A89}" destId="{AAFF772D-EDC1-42CC-AC2E-96A94D767541}" srcOrd="2" destOrd="0" presId="urn:microsoft.com/office/officeart/2018/2/layout/IconLabelDescriptionList"/>
    <dgm:cxn modelId="{C9180A1A-590B-4E18-A271-AC3E34CF2B4B}" type="presParOf" srcId="{607EEE99-A7DF-484F-B859-D4B6DD4E3A89}" destId="{73FCAF27-F983-4BFE-A88D-96B5F2897BA9}" srcOrd="3" destOrd="0" presId="urn:microsoft.com/office/officeart/2018/2/layout/IconLabelDescriptionList"/>
    <dgm:cxn modelId="{9925FE49-C5A4-4591-BCE5-EAEE61816731}" type="presParOf" srcId="{607EEE99-A7DF-484F-B859-D4B6DD4E3A89}" destId="{D75A4051-0201-423C-A4D6-677DA922FFEE}"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BAA6A-EE18-4449-AFA6-2D081DC9F36E}">
      <dsp:nvSpPr>
        <dsp:cNvPr id="0" name=""/>
        <dsp:cNvSpPr/>
      </dsp:nvSpPr>
      <dsp:spPr>
        <a:xfrm>
          <a:off x="0" y="2284"/>
          <a:ext cx="6263640" cy="115791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907444-90BB-4248-A633-0BC4C12D6F73}">
      <dsp:nvSpPr>
        <dsp:cNvPr id="0" name=""/>
        <dsp:cNvSpPr/>
      </dsp:nvSpPr>
      <dsp:spPr>
        <a:xfrm>
          <a:off x="350270" y="262816"/>
          <a:ext cx="636855" cy="63685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F85D53-8BDF-4FDB-8C49-A0391C092786}">
      <dsp:nvSpPr>
        <dsp:cNvPr id="0" name=""/>
        <dsp:cNvSpPr/>
      </dsp:nvSpPr>
      <dsp:spPr>
        <a:xfrm>
          <a:off x="1337397" y="2284"/>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977900">
            <a:lnSpc>
              <a:spcPct val="100000"/>
            </a:lnSpc>
            <a:spcBef>
              <a:spcPct val="0"/>
            </a:spcBef>
            <a:spcAft>
              <a:spcPct val="35000"/>
            </a:spcAft>
            <a:buNone/>
          </a:pPr>
          <a:r>
            <a:rPr lang="en-US" sz="2200" kern="1200"/>
            <a:t>105-day session (January – April)</a:t>
          </a:r>
        </a:p>
      </dsp:txBody>
      <dsp:txXfrm>
        <a:off x="1337397" y="2284"/>
        <a:ext cx="4926242" cy="1157919"/>
      </dsp:txXfrm>
    </dsp:sp>
    <dsp:sp modelId="{526D013C-C7D4-44BE-9520-41DE9F9B25D4}">
      <dsp:nvSpPr>
        <dsp:cNvPr id="0" name=""/>
        <dsp:cNvSpPr/>
      </dsp:nvSpPr>
      <dsp:spPr>
        <a:xfrm>
          <a:off x="0" y="1449684"/>
          <a:ext cx="6263640" cy="1157919"/>
        </a:xfrm>
        <a:prstGeom prst="roundRect">
          <a:avLst>
            <a:gd name="adj" fmla="val 10000"/>
          </a:avLst>
        </a:prstGeom>
        <a:solidFill>
          <a:schemeClr val="accent5">
            <a:hueOff val="-2252848"/>
            <a:satOff val="-5806"/>
            <a:lumOff val="-3922"/>
            <a:alphaOff val="0"/>
          </a:schemeClr>
        </a:solidFill>
        <a:ln>
          <a:noFill/>
        </a:ln>
        <a:effectLst/>
      </dsp:spPr>
      <dsp:style>
        <a:lnRef idx="0">
          <a:scrgbClr r="0" g="0" b="0"/>
        </a:lnRef>
        <a:fillRef idx="1">
          <a:scrgbClr r="0" g="0" b="0"/>
        </a:fillRef>
        <a:effectRef idx="0">
          <a:scrgbClr r="0" g="0" b="0"/>
        </a:effectRef>
        <a:fontRef idx="minor"/>
      </dsp:style>
    </dsp:sp>
    <dsp:sp modelId="{52043737-0130-4E31-BA9A-7ADF57BFF4CA}">
      <dsp:nvSpPr>
        <dsp:cNvPr id="0" name=""/>
        <dsp:cNvSpPr/>
      </dsp:nvSpPr>
      <dsp:spPr>
        <a:xfrm>
          <a:off x="350270" y="1710216"/>
          <a:ext cx="636855" cy="6368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DB8594-725C-467E-A003-6A9A1B50E01F}">
      <dsp:nvSpPr>
        <dsp:cNvPr id="0" name=""/>
        <dsp:cNvSpPr/>
      </dsp:nvSpPr>
      <dsp:spPr>
        <a:xfrm>
          <a:off x="1337397" y="1449684"/>
          <a:ext cx="2818638"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977900">
            <a:lnSpc>
              <a:spcPct val="100000"/>
            </a:lnSpc>
            <a:spcBef>
              <a:spcPct val="0"/>
            </a:spcBef>
            <a:spcAft>
              <a:spcPct val="35000"/>
            </a:spcAft>
            <a:buNone/>
          </a:pPr>
          <a:r>
            <a:rPr lang="en-US" sz="2200" kern="1200"/>
            <a:t>Newly elected legislators</a:t>
          </a:r>
        </a:p>
      </dsp:txBody>
      <dsp:txXfrm>
        <a:off x="1337397" y="1449684"/>
        <a:ext cx="2818638" cy="1157919"/>
      </dsp:txXfrm>
    </dsp:sp>
    <dsp:sp modelId="{9EFDCC21-3B12-4214-9FBC-296FF745EE78}">
      <dsp:nvSpPr>
        <dsp:cNvPr id="0" name=""/>
        <dsp:cNvSpPr/>
      </dsp:nvSpPr>
      <dsp:spPr>
        <a:xfrm>
          <a:off x="4156035" y="1449684"/>
          <a:ext cx="2107604"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800100">
            <a:lnSpc>
              <a:spcPct val="100000"/>
            </a:lnSpc>
            <a:spcBef>
              <a:spcPct val="0"/>
            </a:spcBef>
            <a:spcAft>
              <a:spcPct val="35000"/>
            </a:spcAft>
            <a:buNone/>
          </a:pPr>
          <a:r>
            <a:rPr lang="en-US" sz="1800" kern="1200"/>
            <a:t>16 House members</a:t>
          </a:r>
        </a:p>
        <a:p>
          <a:pPr marL="0" lvl="0" indent="0" algn="l" defTabSz="800100">
            <a:lnSpc>
              <a:spcPct val="100000"/>
            </a:lnSpc>
            <a:spcBef>
              <a:spcPct val="0"/>
            </a:spcBef>
            <a:spcAft>
              <a:spcPct val="35000"/>
            </a:spcAft>
            <a:buNone/>
          </a:pPr>
          <a:r>
            <a:rPr lang="en-US" sz="1800" kern="1200"/>
            <a:t>4 Senators</a:t>
          </a:r>
        </a:p>
      </dsp:txBody>
      <dsp:txXfrm>
        <a:off x="4156035" y="1449684"/>
        <a:ext cx="2107604" cy="1157919"/>
      </dsp:txXfrm>
    </dsp:sp>
    <dsp:sp modelId="{891D68F7-C3F9-4E5B-88CE-D045E2C974EA}">
      <dsp:nvSpPr>
        <dsp:cNvPr id="0" name=""/>
        <dsp:cNvSpPr/>
      </dsp:nvSpPr>
      <dsp:spPr>
        <a:xfrm>
          <a:off x="0" y="2897083"/>
          <a:ext cx="6263640" cy="1157919"/>
        </a:xfrm>
        <a:prstGeom prst="roundRect">
          <a:avLst>
            <a:gd name="adj" fmla="val 10000"/>
          </a:avLst>
        </a:prstGeom>
        <a:solidFill>
          <a:schemeClr val="accent5">
            <a:hueOff val="-4505695"/>
            <a:satOff val="-11613"/>
            <a:lumOff val="-7843"/>
            <a:alphaOff val="0"/>
          </a:schemeClr>
        </a:solidFill>
        <a:ln>
          <a:noFill/>
        </a:ln>
        <a:effectLst/>
      </dsp:spPr>
      <dsp:style>
        <a:lnRef idx="0">
          <a:scrgbClr r="0" g="0" b="0"/>
        </a:lnRef>
        <a:fillRef idx="1">
          <a:scrgbClr r="0" g="0" b="0"/>
        </a:fillRef>
        <a:effectRef idx="0">
          <a:scrgbClr r="0" g="0" b="0"/>
        </a:effectRef>
        <a:fontRef idx="minor"/>
      </dsp:style>
    </dsp:sp>
    <dsp:sp modelId="{786F9A01-FA48-4E84-B2E3-82FF74F4FD92}">
      <dsp:nvSpPr>
        <dsp:cNvPr id="0" name=""/>
        <dsp:cNvSpPr/>
      </dsp:nvSpPr>
      <dsp:spPr>
        <a:xfrm>
          <a:off x="350270" y="3157615"/>
          <a:ext cx="636855" cy="63685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CDE51C-59ED-4293-B40C-3098864FA3E7}">
      <dsp:nvSpPr>
        <dsp:cNvPr id="0" name=""/>
        <dsp:cNvSpPr/>
      </dsp:nvSpPr>
      <dsp:spPr>
        <a:xfrm>
          <a:off x="1337397" y="2897083"/>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977900">
            <a:lnSpc>
              <a:spcPct val="100000"/>
            </a:lnSpc>
            <a:spcBef>
              <a:spcPct val="0"/>
            </a:spcBef>
            <a:spcAft>
              <a:spcPct val="35000"/>
            </a:spcAft>
            <a:buNone/>
          </a:pPr>
          <a:r>
            <a:rPr lang="en-US" sz="2200" kern="1200"/>
            <a:t>Budgets</a:t>
          </a:r>
        </a:p>
      </dsp:txBody>
      <dsp:txXfrm>
        <a:off x="1337397" y="2897083"/>
        <a:ext cx="4926242" cy="1157919"/>
      </dsp:txXfrm>
    </dsp:sp>
    <dsp:sp modelId="{CFB673AA-DEB3-4E01-9B5E-68C3633240AD}">
      <dsp:nvSpPr>
        <dsp:cNvPr id="0" name=""/>
        <dsp:cNvSpPr/>
      </dsp:nvSpPr>
      <dsp:spPr>
        <a:xfrm>
          <a:off x="0" y="4344483"/>
          <a:ext cx="6263640" cy="1157919"/>
        </a:xfrm>
        <a:prstGeom prst="roundRect">
          <a:avLst>
            <a:gd name="adj" fmla="val 1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dsp:style>
    </dsp:sp>
    <dsp:sp modelId="{B1D79141-E84D-4CA0-9F44-079669B36EC5}">
      <dsp:nvSpPr>
        <dsp:cNvPr id="0" name=""/>
        <dsp:cNvSpPr/>
      </dsp:nvSpPr>
      <dsp:spPr>
        <a:xfrm>
          <a:off x="350270" y="4605015"/>
          <a:ext cx="636855" cy="636855"/>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F75813-DF89-4071-A202-3B855631C109}">
      <dsp:nvSpPr>
        <dsp:cNvPr id="0" name=""/>
        <dsp:cNvSpPr/>
      </dsp:nvSpPr>
      <dsp:spPr>
        <a:xfrm>
          <a:off x="1337397" y="4344483"/>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977900">
            <a:lnSpc>
              <a:spcPct val="100000"/>
            </a:lnSpc>
            <a:spcBef>
              <a:spcPct val="0"/>
            </a:spcBef>
            <a:spcAft>
              <a:spcPct val="35000"/>
            </a:spcAft>
            <a:buNone/>
          </a:pPr>
          <a:r>
            <a:rPr lang="en-US" sz="2200" kern="1200"/>
            <a:t>Virtual session</a:t>
          </a:r>
        </a:p>
      </dsp:txBody>
      <dsp:txXfrm>
        <a:off x="1337397" y="4344483"/>
        <a:ext cx="4926242" cy="11579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502F3-27A6-45B9-BC90-6370F71B5674}">
      <dsp:nvSpPr>
        <dsp:cNvPr id="0" name=""/>
        <dsp:cNvSpPr/>
      </dsp:nvSpPr>
      <dsp:spPr>
        <a:xfrm>
          <a:off x="14554" y="0"/>
          <a:ext cx="1174522" cy="10188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8B1AAE-36A2-49D8-A368-1CB9FAADFA0A}">
      <dsp:nvSpPr>
        <dsp:cNvPr id="0" name=""/>
        <dsp:cNvSpPr/>
      </dsp:nvSpPr>
      <dsp:spPr>
        <a:xfrm>
          <a:off x="14554" y="1179443"/>
          <a:ext cx="3355779" cy="436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defRPr b="1"/>
          </a:pPr>
          <a:r>
            <a:rPr lang="en-US" sz="2800" kern="1200"/>
            <a:t>Operating:</a:t>
          </a:r>
        </a:p>
      </dsp:txBody>
      <dsp:txXfrm>
        <a:off x="14554" y="1179443"/>
        <a:ext cx="3355779" cy="436646"/>
      </dsp:txXfrm>
    </dsp:sp>
    <dsp:sp modelId="{CA8496F0-8866-4A7F-A2DE-807DAF48A58F}">
      <dsp:nvSpPr>
        <dsp:cNvPr id="0" name=""/>
        <dsp:cNvSpPr/>
      </dsp:nvSpPr>
      <dsp:spPr>
        <a:xfrm>
          <a:off x="14554" y="1690788"/>
          <a:ext cx="3355779" cy="261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State shared revenues including full funding of cannabis revenue</a:t>
          </a:r>
        </a:p>
        <a:p>
          <a:pPr marL="0" lvl="0" indent="0" algn="l" defTabSz="755650">
            <a:lnSpc>
              <a:spcPct val="100000"/>
            </a:lnSpc>
            <a:spcBef>
              <a:spcPct val="0"/>
            </a:spcBef>
            <a:spcAft>
              <a:spcPct val="35000"/>
            </a:spcAft>
            <a:buNone/>
          </a:pPr>
          <a:r>
            <a:rPr lang="en-US" sz="1700" kern="1200"/>
            <a:t>$20 million assistance to cities for police reform costs</a:t>
          </a:r>
        </a:p>
        <a:p>
          <a:pPr marL="0" lvl="0" indent="0" algn="l" defTabSz="755650">
            <a:lnSpc>
              <a:spcPct val="100000"/>
            </a:lnSpc>
            <a:spcBef>
              <a:spcPct val="0"/>
            </a:spcBef>
            <a:spcAft>
              <a:spcPct val="35000"/>
            </a:spcAft>
            <a:buNone/>
          </a:pPr>
          <a:r>
            <a:rPr lang="en-US" sz="1700" kern="1200"/>
            <a:t>Establishes Office of Independent Investigations</a:t>
          </a:r>
        </a:p>
        <a:p>
          <a:pPr marL="0" lvl="0" indent="0" algn="l" defTabSz="755650">
            <a:lnSpc>
              <a:spcPct val="100000"/>
            </a:lnSpc>
            <a:spcBef>
              <a:spcPct val="0"/>
            </a:spcBef>
            <a:spcAft>
              <a:spcPct val="35000"/>
            </a:spcAft>
            <a:buNone/>
          </a:pPr>
          <a:r>
            <a:rPr lang="en-US" sz="1700" kern="1200"/>
            <a:t>Funding for </a:t>
          </a:r>
          <a:r>
            <a:rPr lang="en-US" sz="1700" i="1" kern="1200"/>
            <a:t>Blake</a:t>
          </a:r>
          <a:r>
            <a:rPr lang="en-US" sz="1700" i="0" kern="1200"/>
            <a:t> response – no direct city funding</a:t>
          </a:r>
          <a:endParaRPr lang="en-US" sz="1700" kern="1200"/>
        </a:p>
        <a:p>
          <a:pPr marL="0" lvl="0" indent="0" algn="l" defTabSz="755650">
            <a:lnSpc>
              <a:spcPct val="100000"/>
            </a:lnSpc>
            <a:spcBef>
              <a:spcPct val="0"/>
            </a:spcBef>
            <a:spcAft>
              <a:spcPct val="35000"/>
            </a:spcAft>
            <a:buNone/>
          </a:pPr>
          <a:r>
            <a:rPr lang="en-US" sz="1700" kern="1200"/>
            <a:t>Rental &amp; utility assistance, foreclosure &amp; eviction prevention funding</a:t>
          </a:r>
        </a:p>
      </dsp:txBody>
      <dsp:txXfrm>
        <a:off x="14554" y="1690788"/>
        <a:ext cx="3355779" cy="2619072"/>
      </dsp:txXfrm>
    </dsp:sp>
    <dsp:sp modelId="{0751750A-BC40-4976-8491-35170D7EDDB0}">
      <dsp:nvSpPr>
        <dsp:cNvPr id="0" name=""/>
        <dsp:cNvSpPr/>
      </dsp:nvSpPr>
      <dsp:spPr>
        <a:xfrm>
          <a:off x="3957596" y="0"/>
          <a:ext cx="1174522" cy="10188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4FBE9D-26A9-4152-A1AF-37016B299E97}">
      <dsp:nvSpPr>
        <dsp:cNvPr id="0" name=""/>
        <dsp:cNvSpPr/>
      </dsp:nvSpPr>
      <dsp:spPr>
        <a:xfrm>
          <a:off x="3957596" y="1179443"/>
          <a:ext cx="3355779" cy="436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defRPr b="1"/>
          </a:pPr>
          <a:r>
            <a:rPr lang="en-US" sz="2800" kern="1200"/>
            <a:t>Capital:</a:t>
          </a:r>
        </a:p>
      </dsp:txBody>
      <dsp:txXfrm>
        <a:off x="3957596" y="1179443"/>
        <a:ext cx="3355779" cy="436646"/>
      </dsp:txXfrm>
    </dsp:sp>
    <dsp:sp modelId="{C92F8276-CFEB-48D2-8887-B865E2BCAC3C}">
      <dsp:nvSpPr>
        <dsp:cNvPr id="0" name=""/>
        <dsp:cNvSpPr/>
      </dsp:nvSpPr>
      <dsp:spPr>
        <a:xfrm>
          <a:off x="3957596" y="1690788"/>
          <a:ext cx="3355779" cy="261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PWTF increased to $129 million</a:t>
          </a:r>
        </a:p>
        <a:p>
          <a:pPr marL="0" lvl="0" indent="0" algn="l" defTabSz="755650">
            <a:lnSpc>
              <a:spcPct val="100000"/>
            </a:lnSpc>
            <a:spcBef>
              <a:spcPct val="0"/>
            </a:spcBef>
            <a:spcAft>
              <a:spcPct val="35000"/>
            </a:spcAft>
            <a:buNone/>
          </a:pPr>
          <a:r>
            <a:rPr lang="en-US" sz="1700" kern="1200"/>
            <a:t>$400 million in new funding for broadband expansion</a:t>
          </a:r>
        </a:p>
        <a:p>
          <a:pPr marL="0" lvl="0" indent="0" algn="l" defTabSz="755650">
            <a:lnSpc>
              <a:spcPct val="100000"/>
            </a:lnSpc>
            <a:spcBef>
              <a:spcPct val="0"/>
            </a:spcBef>
            <a:spcAft>
              <a:spcPct val="35000"/>
            </a:spcAft>
            <a:buNone/>
          </a:pPr>
          <a:r>
            <a:rPr lang="en-US" sz="1700" kern="1200"/>
            <a:t>Energy efficiency upgrades for public buildings</a:t>
          </a:r>
        </a:p>
        <a:p>
          <a:pPr marL="0" lvl="0" indent="0" algn="l" defTabSz="755650">
            <a:lnSpc>
              <a:spcPct val="100000"/>
            </a:lnSpc>
            <a:spcBef>
              <a:spcPct val="0"/>
            </a:spcBef>
            <a:spcAft>
              <a:spcPct val="35000"/>
            </a:spcAft>
            <a:buNone/>
          </a:pPr>
          <a:r>
            <a:rPr lang="en-US" sz="1700" kern="1200"/>
            <a:t>Increase in Housing Trust Fund</a:t>
          </a:r>
        </a:p>
        <a:p>
          <a:pPr marL="0" lvl="0" indent="0" algn="l" defTabSz="755650">
            <a:lnSpc>
              <a:spcPct val="100000"/>
            </a:lnSpc>
            <a:spcBef>
              <a:spcPct val="0"/>
            </a:spcBef>
            <a:spcAft>
              <a:spcPct val="35000"/>
            </a:spcAft>
            <a:buNone/>
          </a:pPr>
          <a:r>
            <a:rPr lang="en-US" sz="1700" kern="1200"/>
            <a:t>Investments in low-income housing and shelters</a:t>
          </a:r>
        </a:p>
      </dsp:txBody>
      <dsp:txXfrm>
        <a:off x="3957596" y="1690788"/>
        <a:ext cx="3355779" cy="2619072"/>
      </dsp:txXfrm>
    </dsp:sp>
    <dsp:sp modelId="{0DB2D93F-4E8A-485E-84E2-BB73BD58B76B}">
      <dsp:nvSpPr>
        <dsp:cNvPr id="0" name=""/>
        <dsp:cNvSpPr/>
      </dsp:nvSpPr>
      <dsp:spPr>
        <a:xfrm>
          <a:off x="7900637" y="0"/>
          <a:ext cx="1174522" cy="10188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FF772D-EDC1-42CC-AC2E-96A94D767541}">
      <dsp:nvSpPr>
        <dsp:cNvPr id="0" name=""/>
        <dsp:cNvSpPr/>
      </dsp:nvSpPr>
      <dsp:spPr>
        <a:xfrm>
          <a:off x="7900637" y="1179443"/>
          <a:ext cx="3355779" cy="436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defRPr b="1"/>
          </a:pPr>
          <a:r>
            <a:rPr lang="en-US" sz="2800" kern="1200"/>
            <a:t>Transportation:</a:t>
          </a:r>
        </a:p>
      </dsp:txBody>
      <dsp:txXfrm>
        <a:off x="7900637" y="1179443"/>
        <a:ext cx="3355779" cy="436646"/>
      </dsp:txXfrm>
    </dsp:sp>
    <dsp:sp modelId="{D75A4051-0201-423C-A4D6-677DA922FFEE}">
      <dsp:nvSpPr>
        <dsp:cNvPr id="0" name=""/>
        <dsp:cNvSpPr/>
      </dsp:nvSpPr>
      <dsp:spPr>
        <a:xfrm>
          <a:off x="7900637" y="1690788"/>
          <a:ext cx="3355779" cy="261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Significant </a:t>
          </a:r>
          <a:r>
            <a:rPr lang="en-US" sz="1700" kern="1200">
              <a:latin typeface="Calibri Light" panose="020F0302020204030204"/>
            </a:rPr>
            <a:t>revenue shortfall </a:t>
          </a:r>
        </a:p>
        <a:p>
          <a:pPr marL="0" lvl="0" indent="0" algn="l" defTabSz="755650">
            <a:lnSpc>
              <a:spcPct val="100000"/>
            </a:lnSpc>
            <a:spcBef>
              <a:spcPct val="0"/>
            </a:spcBef>
            <a:spcAft>
              <a:spcPct val="35000"/>
            </a:spcAft>
            <a:buNone/>
          </a:pPr>
          <a:r>
            <a:rPr lang="en-US" sz="1700" kern="1200">
              <a:latin typeface="Calibri Light" panose="020F0302020204030204"/>
            </a:rPr>
            <a:t>Funding</a:t>
          </a:r>
          <a:r>
            <a:rPr lang="en-US" sz="1700" kern="1200"/>
            <a:t> for fish passage barriers</a:t>
          </a:r>
        </a:p>
        <a:p>
          <a:pPr marL="0" lvl="0" indent="0" algn="l" defTabSz="755650">
            <a:lnSpc>
              <a:spcPct val="100000"/>
            </a:lnSpc>
            <a:spcBef>
              <a:spcPct val="0"/>
            </a:spcBef>
            <a:spcAft>
              <a:spcPct val="35000"/>
            </a:spcAft>
            <a:buNone/>
          </a:pPr>
          <a:r>
            <a:rPr lang="en-US" sz="1700" kern="1200">
              <a:latin typeface="Calibri Light" panose="020F0302020204030204"/>
            </a:rPr>
            <a:t>Funds previously agreed upon projects</a:t>
          </a:r>
        </a:p>
        <a:p>
          <a:pPr marL="0" lvl="0" indent="0" algn="l" defTabSz="755650">
            <a:lnSpc>
              <a:spcPct val="100000"/>
            </a:lnSpc>
            <a:spcBef>
              <a:spcPct val="0"/>
            </a:spcBef>
            <a:spcAft>
              <a:spcPct val="35000"/>
            </a:spcAft>
            <a:buNone/>
          </a:pPr>
          <a:r>
            <a:rPr lang="en-US" sz="1700" b="0" kern="1200">
              <a:latin typeface="Calibri Light" panose="020F0302020204030204"/>
            </a:rPr>
            <a:t>Maintains f</a:t>
          </a:r>
          <a:r>
            <a:rPr lang="en-US" sz="1700" b="1" kern="1200">
              <a:latin typeface="Calibri Light" panose="020F0302020204030204"/>
            </a:rPr>
            <a:t>unding for several programs; TIB, Safe Routes to Schools; Bicycle</a:t>
          </a:r>
          <a:r>
            <a:rPr lang="en-US" sz="1700" b="1" kern="1200"/>
            <a:t> and Pedestrian Safety </a:t>
          </a:r>
          <a:r>
            <a:rPr lang="en-US" sz="1700" b="1" kern="1200">
              <a:latin typeface="Calibri Light" panose="020F0302020204030204"/>
            </a:rPr>
            <a:t>Grants</a:t>
          </a:r>
        </a:p>
        <a:p>
          <a:pPr marL="0" lvl="0" indent="0" algn="l" defTabSz="755650">
            <a:lnSpc>
              <a:spcPct val="100000"/>
            </a:lnSpc>
            <a:spcBef>
              <a:spcPct val="0"/>
            </a:spcBef>
            <a:spcAft>
              <a:spcPct val="35000"/>
            </a:spcAft>
            <a:buNone/>
          </a:pPr>
          <a:r>
            <a:rPr lang="en-US" sz="1700" b="0" kern="1200">
              <a:latin typeface="Calibri Light" panose="020F0302020204030204"/>
            </a:rPr>
            <a:t>No</a:t>
          </a:r>
          <a:r>
            <a:rPr lang="en-US" sz="1700" kern="1200">
              <a:latin typeface="Calibri Light" panose="020F0302020204030204"/>
            </a:rPr>
            <a:t> new funding for FMSIB in addition to prohibiting calls for projects</a:t>
          </a:r>
          <a:endParaRPr lang="en-US" sz="1700" kern="1200"/>
        </a:p>
        <a:p>
          <a:pPr marL="0" lvl="0" indent="0" algn="l" defTabSz="755650">
            <a:lnSpc>
              <a:spcPct val="100000"/>
            </a:lnSpc>
            <a:spcBef>
              <a:spcPct val="0"/>
            </a:spcBef>
            <a:spcAft>
              <a:spcPct val="35000"/>
            </a:spcAft>
            <a:buNone/>
          </a:pPr>
          <a:r>
            <a:rPr lang="en-US" sz="1700" kern="1200">
              <a:latin typeface="Calibri Light" panose="020F0302020204030204"/>
            </a:rPr>
            <a:t>Two studies; JTC City Transportation Equity study &amp; City-owned Fish</a:t>
          </a:r>
          <a:r>
            <a:rPr lang="en-US" sz="1700" b="0" kern="1200">
              <a:latin typeface="Calibri Light" panose="020F0302020204030204"/>
            </a:rPr>
            <a:t> Passage Barrier Identification</a:t>
          </a:r>
          <a:endParaRPr lang="en-US" sz="1700" kern="1200">
            <a:latin typeface="Calibri Light" panose="020F0302020204030204"/>
          </a:endParaRPr>
        </a:p>
        <a:p>
          <a:pPr marL="0" lvl="0" indent="0" algn="l" defTabSz="755650">
            <a:lnSpc>
              <a:spcPct val="100000"/>
            </a:lnSpc>
            <a:spcBef>
              <a:spcPct val="0"/>
            </a:spcBef>
            <a:spcAft>
              <a:spcPct val="35000"/>
            </a:spcAft>
            <a:buNone/>
          </a:pPr>
          <a:r>
            <a:rPr lang="en-US" sz="1700" kern="1200">
              <a:latin typeface="Calibri Light" panose="020F0302020204030204"/>
            </a:rPr>
            <a:t>*</a:t>
          </a:r>
          <a:r>
            <a:rPr lang="en-US" sz="1700" i="1" kern="1200">
              <a:latin typeface="Calibri Light" panose="020F0302020204030204"/>
            </a:rPr>
            <a:t>No Transportation Revenue Package</a:t>
          </a:r>
        </a:p>
      </dsp:txBody>
      <dsp:txXfrm>
        <a:off x="7900637" y="1690788"/>
        <a:ext cx="3355779" cy="261907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81EC5E-963D-4529-AC04-E01EA9C372F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787178B9-885B-4E52-A77E-AFDC0B22C5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12BF95E-4F62-4647-B1AB-05B944C54C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CF4F41-0E91-4D25-95B6-97E0D7691336}" type="slidenum">
              <a:rPr lang="en-US" smtClean="0"/>
              <a:t>‹#›</a:t>
            </a:fld>
            <a:endParaRPr lang="en-US"/>
          </a:p>
        </p:txBody>
      </p:sp>
    </p:spTree>
    <p:extLst>
      <p:ext uri="{BB962C8B-B14F-4D97-AF65-F5344CB8AC3E}">
        <p14:creationId xmlns:p14="http://schemas.microsoft.com/office/powerpoint/2010/main" val="3592748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B16E09-C59F-4BE4-8C60-4707A9B19C05}" type="datetimeFigureOut">
              <a:rPr lang="en-US" smtClean="0"/>
              <a:t>7/14/2021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2D6544-0F75-4B89-A121-2FD914ADC728}" type="slidenum">
              <a:rPr lang="en-US" smtClean="0"/>
              <a:t>‹#›</a:t>
            </a:fld>
            <a:endParaRPr lang="en-US"/>
          </a:p>
        </p:txBody>
      </p:sp>
    </p:spTree>
    <p:extLst>
      <p:ext uri="{BB962C8B-B14F-4D97-AF65-F5344CB8AC3E}">
        <p14:creationId xmlns:p14="http://schemas.microsoft.com/office/powerpoint/2010/main" val="1623226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New legislator training with WSAC on 12/8 about 30 participants</a:t>
            </a:r>
          </a:p>
        </p:txBody>
      </p:sp>
      <p:sp>
        <p:nvSpPr>
          <p:cNvPr id="4" name="Slide Number Placeholder 3"/>
          <p:cNvSpPr>
            <a:spLocks noGrp="1"/>
          </p:cNvSpPr>
          <p:nvPr>
            <p:ph type="sldNum" sz="quarter" idx="5"/>
          </p:nvPr>
        </p:nvSpPr>
        <p:spPr/>
        <p:txBody>
          <a:bodyPr/>
          <a:lstStyle/>
          <a:p>
            <a:fld id="{6B4E049A-2291-4E51-BBD8-84154C85EC0C}" type="slidenum">
              <a:rPr lang="en-US" smtClean="0"/>
              <a:t>3</a:t>
            </a:fld>
            <a:endParaRPr lang="en-US"/>
          </a:p>
        </p:txBody>
      </p:sp>
    </p:spTree>
    <p:extLst>
      <p:ext uri="{BB962C8B-B14F-4D97-AF65-F5344CB8AC3E}">
        <p14:creationId xmlns:p14="http://schemas.microsoft.com/office/powerpoint/2010/main" val="1033892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a:p>
            <a:endParaRPr lang="en-US"/>
          </a:p>
        </p:txBody>
      </p:sp>
      <p:sp>
        <p:nvSpPr>
          <p:cNvPr id="4" name="Slide Number Placeholder 3"/>
          <p:cNvSpPr>
            <a:spLocks noGrp="1"/>
          </p:cNvSpPr>
          <p:nvPr>
            <p:ph type="sldNum" sz="quarter" idx="5"/>
          </p:nvPr>
        </p:nvSpPr>
        <p:spPr/>
        <p:txBody>
          <a:bodyPr/>
          <a:lstStyle/>
          <a:p>
            <a:fld id="{0A2D6544-0F75-4B89-A121-2FD914ADC728}" type="slidenum">
              <a:rPr lang="en-US" smtClean="0"/>
              <a:t>9</a:t>
            </a:fld>
            <a:endParaRPr lang="en-US"/>
          </a:p>
        </p:txBody>
      </p:sp>
    </p:spTree>
    <p:extLst>
      <p:ext uri="{BB962C8B-B14F-4D97-AF65-F5344CB8AC3E}">
        <p14:creationId xmlns:p14="http://schemas.microsoft.com/office/powerpoint/2010/main" val="3849444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a:p>
            <a:endParaRPr lang="en-US"/>
          </a:p>
        </p:txBody>
      </p:sp>
      <p:sp>
        <p:nvSpPr>
          <p:cNvPr id="4" name="Slide Number Placeholder 3"/>
          <p:cNvSpPr>
            <a:spLocks noGrp="1"/>
          </p:cNvSpPr>
          <p:nvPr>
            <p:ph type="sldNum" sz="quarter" idx="5"/>
          </p:nvPr>
        </p:nvSpPr>
        <p:spPr/>
        <p:txBody>
          <a:bodyPr/>
          <a:lstStyle/>
          <a:p>
            <a:fld id="{0A2D6544-0F75-4B89-A121-2FD914ADC728}" type="slidenum">
              <a:rPr lang="en-US" smtClean="0"/>
              <a:t>10</a:t>
            </a:fld>
            <a:endParaRPr lang="en-US"/>
          </a:p>
        </p:txBody>
      </p:sp>
    </p:spTree>
    <p:extLst>
      <p:ext uri="{BB962C8B-B14F-4D97-AF65-F5344CB8AC3E}">
        <p14:creationId xmlns:p14="http://schemas.microsoft.com/office/powerpoint/2010/main" val="1634518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65315B-6404-4E9C-87CD-3A8A2FC045D4}" type="slidenum">
              <a:rPr lang="en-US" smtClean="0"/>
              <a:t>22</a:t>
            </a:fld>
            <a:endParaRPr lang="en-US"/>
          </a:p>
        </p:txBody>
      </p:sp>
    </p:spTree>
    <p:extLst>
      <p:ext uri="{BB962C8B-B14F-4D97-AF65-F5344CB8AC3E}">
        <p14:creationId xmlns:p14="http://schemas.microsoft.com/office/powerpoint/2010/main" val="4007890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65315B-6404-4E9C-87CD-3A8A2FC045D4}" type="slidenum">
              <a:rPr lang="en-US" smtClean="0"/>
              <a:t>23</a:t>
            </a:fld>
            <a:endParaRPr lang="en-US"/>
          </a:p>
        </p:txBody>
      </p:sp>
    </p:spTree>
    <p:extLst>
      <p:ext uri="{BB962C8B-B14F-4D97-AF65-F5344CB8AC3E}">
        <p14:creationId xmlns:p14="http://schemas.microsoft.com/office/powerpoint/2010/main" val="12059039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8.tif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346EAF-F054-6646-A94B-FBCA7E4D430E}"/>
              </a:ext>
            </a:extLst>
          </p:cNvPr>
          <p:cNvPicPr>
            <a:picLocks noChangeAspect="1"/>
          </p:cNvPicPr>
          <p:nvPr userDrawn="1"/>
        </p:nvPicPr>
        <p:blipFill>
          <a:blip r:embed="rId2"/>
          <a:stretch>
            <a:fillRect/>
          </a:stretch>
        </p:blipFill>
        <p:spPr>
          <a:xfrm>
            <a:off x="0" y="812800"/>
            <a:ext cx="12192000" cy="6045200"/>
          </a:xfrm>
          <a:prstGeom prst="rect">
            <a:avLst/>
          </a:prstGeom>
        </p:spPr>
      </p:pic>
      <p:sp>
        <p:nvSpPr>
          <p:cNvPr id="2" name="Title 1">
            <a:extLst>
              <a:ext uri="{FF2B5EF4-FFF2-40B4-BE49-F238E27FC236}">
                <a16:creationId xmlns:a16="http://schemas.microsoft.com/office/drawing/2014/main" id="{A9E2B61A-4D78-9342-BFBF-81DB0BDCD28B}"/>
              </a:ext>
            </a:extLst>
          </p:cNvPr>
          <p:cNvSpPr>
            <a:spLocks noGrp="1"/>
          </p:cNvSpPr>
          <p:nvPr>
            <p:ph type="ctrTitle"/>
          </p:nvPr>
        </p:nvSpPr>
        <p:spPr>
          <a:xfrm>
            <a:off x="1524000" y="121444"/>
            <a:ext cx="9144000" cy="1935956"/>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CBED14-2C08-3340-B00A-C4E5B60D85B4}"/>
              </a:ext>
            </a:extLst>
          </p:cNvPr>
          <p:cNvSpPr>
            <a:spLocks noGrp="1"/>
          </p:cNvSpPr>
          <p:nvPr>
            <p:ph type="subTitle" idx="1"/>
          </p:nvPr>
        </p:nvSpPr>
        <p:spPr>
          <a:xfrm>
            <a:off x="1524000" y="2127970"/>
            <a:ext cx="9144000" cy="9767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A picture containing drawing&#10;&#10;Description automatically generated">
            <a:extLst>
              <a:ext uri="{FF2B5EF4-FFF2-40B4-BE49-F238E27FC236}">
                <a16:creationId xmlns:a16="http://schemas.microsoft.com/office/drawing/2014/main" id="{D0B4D387-698C-3140-B195-5BFC7EA9E229}"/>
              </a:ext>
            </a:extLst>
          </p:cNvPr>
          <p:cNvPicPr>
            <a:picLocks noChangeAspect="1"/>
          </p:cNvPicPr>
          <p:nvPr userDrawn="1"/>
        </p:nvPicPr>
        <p:blipFill>
          <a:blip r:embed="rId3"/>
          <a:stretch>
            <a:fillRect/>
          </a:stretch>
        </p:blipFill>
        <p:spPr>
          <a:xfrm>
            <a:off x="5502349" y="4162648"/>
            <a:ext cx="1164754" cy="1431200"/>
          </a:xfrm>
          <a:prstGeom prst="rect">
            <a:avLst/>
          </a:prstGeom>
        </p:spPr>
      </p:pic>
    </p:spTree>
    <p:extLst>
      <p:ext uri="{BB962C8B-B14F-4D97-AF65-F5344CB8AC3E}">
        <p14:creationId xmlns:p14="http://schemas.microsoft.com/office/powerpoint/2010/main" val="2033866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22AEEC-6DC1-884B-87C2-B2202288EFF7}"/>
              </a:ext>
            </a:extLst>
          </p:cNvPr>
          <p:cNvPicPr>
            <a:picLocks noChangeAspect="1"/>
          </p:cNvPicPr>
          <p:nvPr userDrawn="1"/>
        </p:nvPicPr>
        <p:blipFill>
          <a:blip r:embed="rId2"/>
          <a:stretch>
            <a:fillRect/>
          </a:stretch>
        </p:blipFill>
        <p:spPr>
          <a:xfrm>
            <a:off x="8343900" y="0"/>
            <a:ext cx="3848100" cy="6858000"/>
          </a:xfrm>
          <a:prstGeom prst="rect">
            <a:avLst/>
          </a:prstGeom>
        </p:spPr>
      </p:pic>
      <p:sp>
        <p:nvSpPr>
          <p:cNvPr id="2" name="Title 1">
            <a:extLst>
              <a:ext uri="{FF2B5EF4-FFF2-40B4-BE49-F238E27FC236}">
                <a16:creationId xmlns:a16="http://schemas.microsoft.com/office/drawing/2014/main" id="{A84E127E-4B62-3343-800A-BF4AA81C6DD6}"/>
              </a:ext>
            </a:extLst>
          </p:cNvPr>
          <p:cNvSpPr>
            <a:spLocks noGrp="1"/>
          </p:cNvSpPr>
          <p:nvPr>
            <p:ph type="title"/>
          </p:nvPr>
        </p:nvSpPr>
        <p:spPr>
          <a:xfrm>
            <a:off x="839788" y="457200"/>
            <a:ext cx="9479110" cy="1600200"/>
          </a:xfrm>
        </p:spPr>
        <p:txBody>
          <a:bodyPr anchor="b"/>
          <a:lstStyle>
            <a:lvl1pPr>
              <a:defRPr sz="3200"/>
            </a:lvl1pPr>
          </a:lstStyle>
          <a:p>
            <a:r>
              <a:rPr lang="en-US"/>
              <a:t>Click to edit Master title style</a:t>
            </a:r>
          </a:p>
        </p:txBody>
      </p:sp>
      <p:sp>
        <p:nvSpPr>
          <p:cNvPr id="9" name="Content Placeholder 2">
            <a:extLst>
              <a:ext uri="{FF2B5EF4-FFF2-40B4-BE49-F238E27FC236}">
                <a16:creationId xmlns:a16="http://schemas.microsoft.com/office/drawing/2014/main" id="{86DDF431-F58B-DE42-AC73-38FB683ECEC6}"/>
              </a:ext>
            </a:extLst>
          </p:cNvPr>
          <p:cNvSpPr>
            <a:spLocks noGrp="1"/>
          </p:cNvSpPr>
          <p:nvPr>
            <p:ph idx="1"/>
          </p:nvPr>
        </p:nvSpPr>
        <p:spPr>
          <a:xfrm>
            <a:off x="839788" y="2110562"/>
            <a:ext cx="9479110" cy="41466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picture containing drawing&#10;&#10;Description automatically generated">
            <a:extLst>
              <a:ext uri="{FF2B5EF4-FFF2-40B4-BE49-F238E27FC236}">
                <a16:creationId xmlns:a16="http://schemas.microsoft.com/office/drawing/2014/main" id="{94B3F14C-05C8-DA44-8DC9-57E72300FD67}"/>
              </a:ext>
            </a:extLst>
          </p:cNvPr>
          <p:cNvPicPr>
            <a:picLocks noChangeAspect="1"/>
          </p:cNvPicPr>
          <p:nvPr userDrawn="1"/>
        </p:nvPicPr>
        <p:blipFill>
          <a:blip r:embed="rId3"/>
          <a:stretch>
            <a:fillRect/>
          </a:stretch>
        </p:blipFill>
        <p:spPr>
          <a:xfrm>
            <a:off x="10917866" y="5895321"/>
            <a:ext cx="508000" cy="624209"/>
          </a:xfrm>
          <a:prstGeom prst="rect">
            <a:avLst/>
          </a:prstGeom>
        </p:spPr>
      </p:pic>
    </p:spTree>
    <p:extLst>
      <p:ext uri="{BB962C8B-B14F-4D97-AF65-F5344CB8AC3E}">
        <p14:creationId xmlns:p14="http://schemas.microsoft.com/office/powerpoint/2010/main" val="3181181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22AEEC-6DC1-884B-87C2-B2202288EFF7}"/>
              </a:ext>
            </a:extLst>
          </p:cNvPr>
          <p:cNvPicPr>
            <a:picLocks noChangeAspect="1"/>
          </p:cNvPicPr>
          <p:nvPr userDrawn="1"/>
        </p:nvPicPr>
        <p:blipFill>
          <a:blip r:embed="rId2"/>
          <a:stretch>
            <a:fillRect/>
          </a:stretch>
        </p:blipFill>
        <p:spPr>
          <a:xfrm>
            <a:off x="8343900" y="0"/>
            <a:ext cx="3848100" cy="6858000"/>
          </a:xfrm>
          <a:prstGeom prst="rect">
            <a:avLst/>
          </a:prstGeom>
        </p:spPr>
      </p:pic>
      <p:sp>
        <p:nvSpPr>
          <p:cNvPr id="2" name="Title 1">
            <a:extLst>
              <a:ext uri="{FF2B5EF4-FFF2-40B4-BE49-F238E27FC236}">
                <a16:creationId xmlns:a16="http://schemas.microsoft.com/office/drawing/2014/main" id="{A84E127E-4B62-3343-800A-BF4AA81C6DD6}"/>
              </a:ext>
            </a:extLst>
          </p:cNvPr>
          <p:cNvSpPr>
            <a:spLocks noGrp="1"/>
          </p:cNvSpPr>
          <p:nvPr>
            <p:ph type="title"/>
          </p:nvPr>
        </p:nvSpPr>
        <p:spPr>
          <a:xfrm>
            <a:off x="839788" y="457200"/>
            <a:ext cx="9479110" cy="1600200"/>
          </a:xfrm>
        </p:spPr>
        <p:txBody>
          <a:bodyPr anchor="b"/>
          <a:lstStyle>
            <a:lvl1pPr>
              <a:defRPr sz="3200"/>
            </a:lvl1pPr>
          </a:lstStyle>
          <a:p>
            <a:r>
              <a:rPr lang="en-US"/>
              <a:t>Click to edit Master title style</a:t>
            </a:r>
          </a:p>
        </p:txBody>
      </p:sp>
      <p:sp>
        <p:nvSpPr>
          <p:cNvPr id="9" name="Content Placeholder 2">
            <a:extLst>
              <a:ext uri="{FF2B5EF4-FFF2-40B4-BE49-F238E27FC236}">
                <a16:creationId xmlns:a16="http://schemas.microsoft.com/office/drawing/2014/main" id="{86DDF431-F58B-DE42-AC73-38FB683ECEC6}"/>
              </a:ext>
            </a:extLst>
          </p:cNvPr>
          <p:cNvSpPr>
            <a:spLocks noGrp="1"/>
          </p:cNvSpPr>
          <p:nvPr>
            <p:ph idx="1"/>
          </p:nvPr>
        </p:nvSpPr>
        <p:spPr>
          <a:xfrm>
            <a:off x="839788" y="2110562"/>
            <a:ext cx="9479110" cy="41466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picture containing drawing&#10;&#10;Description automatically generated">
            <a:extLst>
              <a:ext uri="{FF2B5EF4-FFF2-40B4-BE49-F238E27FC236}">
                <a16:creationId xmlns:a16="http://schemas.microsoft.com/office/drawing/2014/main" id="{169CB28A-CED2-BB4B-A684-5A1058021687}"/>
              </a:ext>
            </a:extLst>
          </p:cNvPr>
          <p:cNvPicPr>
            <a:picLocks noChangeAspect="1"/>
          </p:cNvPicPr>
          <p:nvPr userDrawn="1"/>
        </p:nvPicPr>
        <p:blipFill>
          <a:blip r:embed="rId3"/>
          <a:stretch>
            <a:fillRect/>
          </a:stretch>
        </p:blipFill>
        <p:spPr>
          <a:xfrm>
            <a:off x="10918751" y="5895321"/>
            <a:ext cx="508000" cy="624209"/>
          </a:xfrm>
          <a:prstGeom prst="rect">
            <a:avLst/>
          </a:prstGeom>
        </p:spPr>
      </p:pic>
    </p:spTree>
    <p:extLst>
      <p:ext uri="{BB962C8B-B14F-4D97-AF65-F5344CB8AC3E}">
        <p14:creationId xmlns:p14="http://schemas.microsoft.com/office/powerpoint/2010/main" val="2157659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22AEEC-6DC1-884B-87C2-B2202288EFF7}"/>
              </a:ext>
            </a:extLst>
          </p:cNvPr>
          <p:cNvPicPr>
            <a:picLocks noChangeAspect="1"/>
          </p:cNvPicPr>
          <p:nvPr userDrawn="1"/>
        </p:nvPicPr>
        <p:blipFill>
          <a:blip r:embed="rId2"/>
          <a:stretch>
            <a:fillRect/>
          </a:stretch>
        </p:blipFill>
        <p:spPr>
          <a:xfrm>
            <a:off x="8343900" y="0"/>
            <a:ext cx="3848100" cy="6858000"/>
          </a:xfrm>
          <a:prstGeom prst="rect">
            <a:avLst/>
          </a:prstGeom>
        </p:spPr>
      </p:pic>
      <p:sp>
        <p:nvSpPr>
          <p:cNvPr id="2" name="Title 1">
            <a:extLst>
              <a:ext uri="{FF2B5EF4-FFF2-40B4-BE49-F238E27FC236}">
                <a16:creationId xmlns:a16="http://schemas.microsoft.com/office/drawing/2014/main" id="{A84E127E-4B62-3343-800A-BF4AA81C6DD6}"/>
              </a:ext>
            </a:extLst>
          </p:cNvPr>
          <p:cNvSpPr>
            <a:spLocks noGrp="1"/>
          </p:cNvSpPr>
          <p:nvPr>
            <p:ph type="title"/>
          </p:nvPr>
        </p:nvSpPr>
        <p:spPr>
          <a:xfrm>
            <a:off x="839788" y="457200"/>
            <a:ext cx="9479110" cy="1600200"/>
          </a:xfrm>
        </p:spPr>
        <p:txBody>
          <a:bodyPr anchor="b"/>
          <a:lstStyle>
            <a:lvl1pPr>
              <a:defRPr sz="3200"/>
            </a:lvl1pPr>
          </a:lstStyle>
          <a:p>
            <a:r>
              <a:rPr lang="en-US"/>
              <a:t>Click to edit Master title style</a:t>
            </a:r>
          </a:p>
        </p:txBody>
      </p:sp>
      <p:sp>
        <p:nvSpPr>
          <p:cNvPr id="9" name="Content Placeholder 2">
            <a:extLst>
              <a:ext uri="{FF2B5EF4-FFF2-40B4-BE49-F238E27FC236}">
                <a16:creationId xmlns:a16="http://schemas.microsoft.com/office/drawing/2014/main" id="{86DDF431-F58B-DE42-AC73-38FB683ECEC6}"/>
              </a:ext>
            </a:extLst>
          </p:cNvPr>
          <p:cNvSpPr>
            <a:spLocks noGrp="1"/>
          </p:cNvSpPr>
          <p:nvPr>
            <p:ph idx="1"/>
          </p:nvPr>
        </p:nvSpPr>
        <p:spPr>
          <a:xfrm>
            <a:off x="839788" y="2110562"/>
            <a:ext cx="9479110" cy="41466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picture containing drawing&#10;&#10;Description automatically generated">
            <a:extLst>
              <a:ext uri="{FF2B5EF4-FFF2-40B4-BE49-F238E27FC236}">
                <a16:creationId xmlns:a16="http://schemas.microsoft.com/office/drawing/2014/main" id="{C4CD2B3D-92AF-1940-9EE7-14CC89C9DEE1}"/>
              </a:ext>
            </a:extLst>
          </p:cNvPr>
          <p:cNvPicPr>
            <a:picLocks noChangeAspect="1"/>
          </p:cNvPicPr>
          <p:nvPr userDrawn="1"/>
        </p:nvPicPr>
        <p:blipFill>
          <a:blip r:embed="rId3"/>
          <a:stretch>
            <a:fillRect/>
          </a:stretch>
        </p:blipFill>
        <p:spPr>
          <a:xfrm>
            <a:off x="10924067" y="5895321"/>
            <a:ext cx="508000" cy="624209"/>
          </a:xfrm>
          <a:prstGeom prst="rect">
            <a:avLst/>
          </a:prstGeom>
        </p:spPr>
      </p:pic>
    </p:spTree>
    <p:extLst>
      <p:ext uri="{BB962C8B-B14F-4D97-AF65-F5344CB8AC3E}">
        <p14:creationId xmlns:p14="http://schemas.microsoft.com/office/powerpoint/2010/main" val="3476632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304EFC-BEAF-B040-82AE-52AB9A0BAF82}"/>
              </a:ext>
            </a:extLst>
          </p:cNvPr>
          <p:cNvPicPr>
            <a:picLocks noChangeAspect="1"/>
          </p:cNvPicPr>
          <p:nvPr userDrawn="1"/>
        </p:nvPicPr>
        <p:blipFill>
          <a:blip r:embed="rId2"/>
          <a:stretch>
            <a:fillRect/>
          </a:stretch>
        </p:blipFill>
        <p:spPr>
          <a:xfrm>
            <a:off x="6286500" y="0"/>
            <a:ext cx="5905500" cy="6858000"/>
          </a:xfrm>
          <a:prstGeom prst="rect">
            <a:avLst/>
          </a:prstGeom>
        </p:spPr>
      </p:pic>
      <p:sp>
        <p:nvSpPr>
          <p:cNvPr id="4" name="Title 1">
            <a:extLst>
              <a:ext uri="{FF2B5EF4-FFF2-40B4-BE49-F238E27FC236}">
                <a16:creationId xmlns:a16="http://schemas.microsoft.com/office/drawing/2014/main" id="{D36EF019-ABCF-4241-8815-2B9881ECCFEA}"/>
              </a:ext>
            </a:extLst>
          </p:cNvPr>
          <p:cNvSpPr>
            <a:spLocks noGrp="1"/>
          </p:cNvSpPr>
          <p:nvPr>
            <p:ph type="title"/>
          </p:nvPr>
        </p:nvSpPr>
        <p:spPr>
          <a:xfrm>
            <a:off x="536760" y="457200"/>
            <a:ext cx="3301593" cy="1600200"/>
          </a:xfrm>
        </p:spPr>
        <p:txBody>
          <a:bodyPr anchor="b"/>
          <a:lstStyle>
            <a:lvl1pPr>
              <a:defRPr sz="3200"/>
            </a:lvl1pPr>
          </a:lstStyle>
          <a:p>
            <a:r>
              <a:rPr lang="en-US"/>
              <a:t>Click to edit Master title style</a:t>
            </a:r>
          </a:p>
        </p:txBody>
      </p:sp>
      <p:sp>
        <p:nvSpPr>
          <p:cNvPr id="5" name="Content Placeholder 2">
            <a:extLst>
              <a:ext uri="{FF2B5EF4-FFF2-40B4-BE49-F238E27FC236}">
                <a16:creationId xmlns:a16="http://schemas.microsoft.com/office/drawing/2014/main" id="{0A5DDEE0-B91F-FD44-B483-D597CA32C7EF}"/>
              </a:ext>
            </a:extLst>
          </p:cNvPr>
          <p:cNvSpPr>
            <a:spLocks noGrp="1"/>
          </p:cNvSpPr>
          <p:nvPr>
            <p:ph idx="1"/>
          </p:nvPr>
        </p:nvSpPr>
        <p:spPr>
          <a:xfrm>
            <a:off x="4247708" y="859834"/>
            <a:ext cx="392873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B968453B-8AF9-E84A-8707-B8233332CBD5}"/>
              </a:ext>
            </a:extLst>
          </p:cNvPr>
          <p:cNvSpPr>
            <a:spLocks noGrp="1"/>
          </p:cNvSpPr>
          <p:nvPr>
            <p:ph type="body" sz="half" idx="2"/>
          </p:nvPr>
        </p:nvSpPr>
        <p:spPr>
          <a:xfrm>
            <a:off x="536760" y="2057400"/>
            <a:ext cx="330159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cture containing drawing&#10;&#10;Description automatically generated">
            <a:extLst>
              <a:ext uri="{FF2B5EF4-FFF2-40B4-BE49-F238E27FC236}">
                <a16:creationId xmlns:a16="http://schemas.microsoft.com/office/drawing/2014/main" id="{4ED58D7A-E8A8-F94B-AC02-D45C2B428172}"/>
              </a:ext>
            </a:extLst>
          </p:cNvPr>
          <p:cNvPicPr>
            <a:picLocks noChangeAspect="1"/>
          </p:cNvPicPr>
          <p:nvPr userDrawn="1"/>
        </p:nvPicPr>
        <p:blipFill>
          <a:blip r:embed="rId3"/>
          <a:stretch>
            <a:fillRect/>
          </a:stretch>
        </p:blipFill>
        <p:spPr>
          <a:xfrm>
            <a:off x="10906539" y="5900637"/>
            <a:ext cx="508000" cy="624209"/>
          </a:xfrm>
          <a:prstGeom prst="rect">
            <a:avLst/>
          </a:prstGeom>
        </p:spPr>
      </p:pic>
    </p:spTree>
    <p:extLst>
      <p:ext uri="{BB962C8B-B14F-4D97-AF65-F5344CB8AC3E}">
        <p14:creationId xmlns:p14="http://schemas.microsoft.com/office/powerpoint/2010/main" val="799185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061C31-A28D-8B49-A6F7-68C24CA7462E}"/>
              </a:ext>
            </a:extLst>
          </p:cNvPr>
          <p:cNvPicPr>
            <a:picLocks noChangeAspect="1"/>
          </p:cNvPicPr>
          <p:nvPr userDrawn="1"/>
        </p:nvPicPr>
        <p:blipFill>
          <a:blip r:embed="rId2"/>
          <a:stretch>
            <a:fillRect/>
          </a:stretch>
        </p:blipFill>
        <p:spPr>
          <a:xfrm>
            <a:off x="0" y="0"/>
            <a:ext cx="3975100" cy="6858000"/>
          </a:xfrm>
          <a:prstGeom prst="rect">
            <a:avLst/>
          </a:prstGeom>
        </p:spPr>
      </p:pic>
      <p:sp>
        <p:nvSpPr>
          <p:cNvPr id="4" name="Title 1">
            <a:extLst>
              <a:ext uri="{FF2B5EF4-FFF2-40B4-BE49-F238E27FC236}">
                <a16:creationId xmlns:a16="http://schemas.microsoft.com/office/drawing/2014/main" id="{954F5773-26A3-4E49-88A4-F9EFBD5D31B3}"/>
              </a:ext>
            </a:extLst>
          </p:cNvPr>
          <p:cNvSpPr>
            <a:spLocks noGrp="1"/>
          </p:cNvSpPr>
          <p:nvPr>
            <p:ph type="title"/>
          </p:nvPr>
        </p:nvSpPr>
        <p:spPr>
          <a:xfrm>
            <a:off x="2110600" y="462516"/>
            <a:ext cx="3932237" cy="1600200"/>
          </a:xfrm>
        </p:spPr>
        <p:txBody>
          <a:bodyPr anchor="b"/>
          <a:lstStyle>
            <a:lvl1pPr>
              <a:defRPr sz="3200"/>
            </a:lvl1pPr>
          </a:lstStyle>
          <a:p>
            <a:r>
              <a:rPr lang="en-US"/>
              <a:t>Click to edit Master title style</a:t>
            </a:r>
          </a:p>
        </p:txBody>
      </p:sp>
      <p:sp>
        <p:nvSpPr>
          <p:cNvPr id="5" name="Content Placeholder 2">
            <a:extLst>
              <a:ext uri="{FF2B5EF4-FFF2-40B4-BE49-F238E27FC236}">
                <a16:creationId xmlns:a16="http://schemas.microsoft.com/office/drawing/2014/main" id="{A32650E0-74FC-3943-8F28-EA056A02EE76}"/>
              </a:ext>
            </a:extLst>
          </p:cNvPr>
          <p:cNvSpPr>
            <a:spLocks noGrp="1"/>
          </p:cNvSpPr>
          <p:nvPr>
            <p:ph idx="1"/>
          </p:nvPr>
        </p:nvSpPr>
        <p:spPr>
          <a:xfrm>
            <a:off x="6461272" y="859834"/>
            <a:ext cx="51816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14EEB86E-CDBE-2842-B0D1-CEB05117B72E}"/>
              </a:ext>
            </a:extLst>
          </p:cNvPr>
          <p:cNvSpPr>
            <a:spLocks noGrp="1"/>
          </p:cNvSpPr>
          <p:nvPr>
            <p:ph type="body" sz="half" idx="2"/>
          </p:nvPr>
        </p:nvSpPr>
        <p:spPr>
          <a:xfrm>
            <a:off x="21106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cture containing drawing&#10;&#10;Description automatically generated">
            <a:extLst>
              <a:ext uri="{FF2B5EF4-FFF2-40B4-BE49-F238E27FC236}">
                <a16:creationId xmlns:a16="http://schemas.microsoft.com/office/drawing/2014/main" id="{08794855-6D38-5147-977F-2074219189AA}"/>
              </a:ext>
            </a:extLst>
          </p:cNvPr>
          <p:cNvPicPr>
            <a:picLocks noChangeAspect="1"/>
          </p:cNvPicPr>
          <p:nvPr userDrawn="1"/>
        </p:nvPicPr>
        <p:blipFill>
          <a:blip r:embed="rId3"/>
          <a:stretch>
            <a:fillRect/>
          </a:stretch>
        </p:blipFill>
        <p:spPr>
          <a:xfrm>
            <a:off x="746642" y="5900638"/>
            <a:ext cx="508000" cy="624209"/>
          </a:xfrm>
          <a:prstGeom prst="rect">
            <a:avLst/>
          </a:prstGeom>
        </p:spPr>
      </p:pic>
    </p:spTree>
    <p:extLst>
      <p:ext uri="{BB962C8B-B14F-4D97-AF65-F5344CB8AC3E}">
        <p14:creationId xmlns:p14="http://schemas.microsoft.com/office/powerpoint/2010/main" val="3356360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4D02ED-4B78-584F-A496-ED2E1E50D933}"/>
              </a:ext>
            </a:extLst>
          </p:cNvPr>
          <p:cNvPicPr>
            <a:picLocks noChangeAspect="1"/>
          </p:cNvPicPr>
          <p:nvPr userDrawn="1"/>
        </p:nvPicPr>
        <p:blipFill>
          <a:blip r:embed="rId2"/>
          <a:stretch>
            <a:fillRect/>
          </a:stretch>
        </p:blipFill>
        <p:spPr>
          <a:xfrm>
            <a:off x="0" y="0"/>
            <a:ext cx="3975100" cy="6858000"/>
          </a:xfrm>
          <a:prstGeom prst="rect">
            <a:avLst/>
          </a:prstGeom>
        </p:spPr>
      </p:pic>
      <p:pic>
        <p:nvPicPr>
          <p:cNvPr id="5" name="Picture 4">
            <a:extLst>
              <a:ext uri="{FF2B5EF4-FFF2-40B4-BE49-F238E27FC236}">
                <a16:creationId xmlns:a16="http://schemas.microsoft.com/office/drawing/2014/main" id="{E90CA0C2-B80B-4C40-93E8-90D519BA45BE}"/>
              </a:ext>
            </a:extLst>
          </p:cNvPr>
          <p:cNvPicPr>
            <a:picLocks noChangeAspect="1"/>
          </p:cNvPicPr>
          <p:nvPr userDrawn="1"/>
        </p:nvPicPr>
        <p:blipFill>
          <a:blip r:embed="rId3"/>
          <a:stretch>
            <a:fillRect/>
          </a:stretch>
        </p:blipFill>
        <p:spPr>
          <a:xfrm>
            <a:off x="8343900" y="0"/>
            <a:ext cx="3848100" cy="6858000"/>
          </a:xfrm>
          <a:prstGeom prst="rect">
            <a:avLst/>
          </a:prstGeom>
        </p:spPr>
      </p:pic>
      <p:sp>
        <p:nvSpPr>
          <p:cNvPr id="2" name="Title 1">
            <a:extLst>
              <a:ext uri="{FF2B5EF4-FFF2-40B4-BE49-F238E27FC236}">
                <a16:creationId xmlns:a16="http://schemas.microsoft.com/office/drawing/2014/main" id="{14F8CC89-BE1F-CF42-8E6F-D684370FDADB}"/>
              </a:ext>
            </a:extLst>
          </p:cNvPr>
          <p:cNvSpPr>
            <a:spLocks noGrp="1"/>
          </p:cNvSpPr>
          <p:nvPr>
            <p:ph type="title"/>
          </p:nvPr>
        </p:nvSpPr>
        <p:spPr>
          <a:xfrm>
            <a:off x="1961706" y="365125"/>
            <a:ext cx="8298713" cy="6221745"/>
          </a:xfrm>
        </p:spPr>
        <p:txBody>
          <a:bodyPr/>
          <a:lstStyle>
            <a:lvl1pPr algn="ctr">
              <a:defRPr/>
            </a:lvl1pPr>
          </a:lstStyle>
          <a:p>
            <a:r>
              <a:rPr lang="en-US"/>
              <a:t>Click to edit Master title style</a:t>
            </a:r>
          </a:p>
        </p:txBody>
      </p:sp>
      <p:pic>
        <p:nvPicPr>
          <p:cNvPr id="7" name="Picture 6" descr="A picture containing drawing&#10;&#10;Description automatically generated">
            <a:extLst>
              <a:ext uri="{FF2B5EF4-FFF2-40B4-BE49-F238E27FC236}">
                <a16:creationId xmlns:a16="http://schemas.microsoft.com/office/drawing/2014/main" id="{B7AB5C87-6A49-9E40-851D-9032DD32AED6}"/>
              </a:ext>
            </a:extLst>
          </p:cNvPr>
          <p:cNvPicPr>
            <a:picLocks noChangeAspect="1"/>
          </p:cNvPicPr>
          <p:nvPr userDrawn="1"/>
        </p:nvPicPr>
        <p:blipFill>
          <a:blip r:embed="rId4"/>
          <a:stretch>
            <a:fillRect/>
          </a:stretch>
        </p:blipFill>
        <p:spPr>
          <a:xfrm>
            <a:off x="10951535" y="5895321"/>
            <a:ext cx="508000" cy="624209"/>
          </a:xfrm>
          <a:prstGeom prst="rect">
            <a:avLst/>
          </a:prstGeom>
        </p:spPr>
      </p:pic>
    </p:spTree>
    <p:extLst>
      <p:ext uri="{BB962C8B-B14F-4D97-AF65-F5344CB8AC3E}">
        <p14:creationId xmlns:p14="http://schemas.microsoft.com/office/powerpoint/2010/main" val="305823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4B7202-527C-5741-90A9-74FA5F8EC118}"/>
              </a:ext>
            </a:extLst>
          </p:cNvPr>
          <p:cNvPicPr>
            <a:picLocks noChangeAspect="1"/>
          </p:cNvPicPr>
          <p:nvPr userDrawn="1"/>
        </p:nvPicPr>
        <p:blipFill>
          <a:blip r:embed="rId2"/>
          <a:stretch>
            <a:fillRect/>
          </a:stretch>
        </p:blipFill>
        <p:spPr>
          <a:xfrm>
            <a:off x="0" y="2270910"/>
            <a:ext cx="12185650" cy="4587090"/>
          </a:xfrm>
          <a:prstGeom prst="rect">
            <a:avLst/>
          </a:prstGeom>
        </p:spPr>
      </p:pic>
      <p:sp>
        <p:nvSpPr>
          <p:cNvPr id="2" name="Title 1">
            <a:extLst>
              <a:ext uri="{FF2B5EF4-FFF2-40B4-BE49-F238E27FC236}">
                <a16:creationId xmlns:a16="http://schemas.microsoft.com/office/drawing/2014/main" id="{E095494A-4777-4443-9844-BCE2928F94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7A0B7D-178D-7741-8AA5-2A4EBD06188D}"/>
              </a:ext>
            </a:extLst>
          </p:cNvPr>
          <p:cNvSpPr>
            <a:spLocks noGrp="1"/>
          </p:cNvSpPr>
          <p:nvPr>
            <p:ph idx="1"/>
          </p:nvPr>
        </p:nvSpPr>
        <p:spPr>
          <a:xfrm>
            <a:off x="838200" y="1825625"/>
            <a:ext cx="10515600" cy="2804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drawing&#10;&#10;Description automatically generated">
            <a:extLst>
              <a:ext uri="{FF2B5EF4-FFF2-40B4-BE49-F238E27FC236}">
                <a16:creationId xmlns:a16="http://schemas.microsoft.com/office/drawing/2014/main" id="{4217E739-F680-F64F-A9FB-82B2F09780C7}"/>
              </a:ext>
            </a:extLst>
          </p:cNvPr>
          <p:cNvPicPr>
            <a:picLocks noChangeAspect="1"/>
          </p:cNvPicPr>
          <p:nvPr userDrawn="1"/>
        </p:nvPicPr>
        <p:blipFill>
          <a:blip r:embed="rId3"/>
          <a:stretch>
            <a:fillRect/>
          </a:stretch>
        </p:blipFill>
        <p:spPr>
          <a:xfrm>
            <a:off x="10906540" y="5572406"/>
            <a:ext cx="508000" cy="624209"/>
          </a:xfrm>
          <a:prstGeom prst="rect">
            <a:avLst/>
          </a:prstGeom>
        </p:spPr>
      </p:pic>
    </p:spTree>
    <p:extLst>
      <p:ext uri="{BB962C8B-B14F-4D97-AF65-F5344CB8AC3E}">
        <p14:creationId xmlns:p14="http://schemas.microsoft.com/office/powerpoint/2010/main" val="4281501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3826AE-2455-CA47-8BA1-01A31C270919}"/>
              </a:ext>
            </a:extLst>
          </p:cNvPr>
          <p:cNvPicPr>
            <a:picLocks noChangeAspect="1"/>
          </p:cNvPicPr>
          <p:nvPr userDrawn="1"/>
        </p:nvPicPr>
        <p:blipFill>
          <a:blip r:embed="rId2"/>
          <a:stretch>
            <a:fillRect/>
          </a:stretch>
        </p:blipFill>
        <p:spPr>
          <a:xfrm>
            <a:off x="0" y="2730500"/>
            <a:ext cx="12192000" cy="4127500"/>
          </a:xfrm>
          <a:prstGeom prst="rect">
            <a:avLst/>
          </a:prstGeom>
        </p:spPr>
      </p:pic>
      <p:sp>
        <p:nvSpPr>
          <p:cNvPr id="3" name="Title 1">
            <a:extLst>
              <a:ext uri="{FF2B5EF4-FFF2-40B4-BE49-F238E27FC236}">
                <a16:creationId xmlns:a16="http://schemas.microsoft.com/office/drawing/2014/main" id="{58206B26-27EF-B844-A534-FFAFFA76AF6F}"/>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4" name="Content Placeholder 2">
            <a:extLst>
              <a:ext uri="{FF2B5EF4-FFF2-40B4-BE49-F238E27FC236}">
                <a16:creationId xmlns:a16="http://schemas.microsoft.com/office/drawing/2014/main" id="{584E0882-1C2D-6F4B-B908-EB751EDF85E3}"/>
              </a:ext>
            </a:extLst>
          </p:cNvPr>
          <p:cNvSpPr>
            <a:spLocks noGrp="1"/>
          </p:cNvSpPr>
          <p:nvPr>
            <p:ph idx="1"/>
          </p:nvPr>
        </p:nvSpPr>
        <p:spPr>
          <a:xfrm>
            <a:off x="838200" y="1825625"/>
            <a:ext cx="10515600" cy="3256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drawing&#10;&#10;Description automatically generated">
            <a:extLst>
              <a:ext uri="{FF2B5EF4-FFF2-40B4-BE49-F238E27FC236}">
                <a16:creationId xmlns:a16="http://schemas.microsoft.com/office/drawing/2014/main" id="{446F7595-7773-4E4B-B62F-9684595FCDC8}"/>
              </a:ext>
            </a:extLst>
          </p:cNvPr>
          <p:cNvPicPr>
            <a:picLocks noChangeAspect="1"/>
          </p:cNvPicPr>
          <p:nvPr userDrawn="1"/>
        </p:nvPicPr>
        <p:blipFill>
          <a:blip r:embed="rId3"/>
          <a:stretch>
            <a:fillRect/>
          </a:stretch>
        </p:blipFill>
        <p:spPr>
          <a:xfrm>
            <a:off x="10917172" y="5572406"/>
            <a:ext cx="508000" cy="624209"/>
          </a:xfrm>
          <a:prstGeom prst="rect">
            <a:avLst/>
          </a:prstGeom>
        </p:spPr>
      </p:pic>
    </p:spTree>
    <p:extLst>
      <p:ext uri="{BB962C8B-B14F-4D97-AF65-F5344CB8AC3E}">
        <p14:creationId xmlns:p14="http://schemas.microsoft.com/office/powerpoint/2010/main" val="43423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6B55FF-D3E1-EB40-9217-7A0A38B7270D}"/>
              </a:ext>
            </a:extLst>
          </p:cNvPr>
          <p:cNvPicPr>
            <a:picLocks noChangeAspect="1"/>
          </p:cNvPicPr>
          <p:nvPr userDrawn="1"/>
        </p:nvPicPr>
        <p:blipFill>
          <a:blip r:embed="rId2"/>
          <a:stretch>
            <a:fillRect/>
          </a:stretch>
        </p:blipFill>
        <p:spPr>
          <a:xfrm>
            <a:off x="0" y="2794000"/>
            <a:ext cx="12192000" cy="4064000"/>
          </a:xfrm>
          <a:prstGeom prst="rect">
            <a:avLst/>
          </a:prstGeom>
        </p:spPr>
      </p:pic>
      <p:sp>
        <p:nvSpPr>
          <p:cNvPr id="3" name="Title 1">
            <a:extLst>
              <a:ext uri="{FF2B5EF4-FFF2-40B4-BE49-F238E27FC236}">
                <a16:creationId xmlns:a16="http://schemas.microsoft.com/office/drawing/2014/main" id="{58A31C2A-64F6-4F45-AED1-A068B595E141}"/>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4" name="Content Placeholder 2">
            <a:extLst>
              <a:ext uri="{FF2B5EF4-FFF2-40B4-BE49-F238E27FC236}">
                <a16:creationId xmlns:a16="http://schemas.microsoft.com/office/drawing/2014/main" id="{3EAEC060-0D56-FE4F-8B52-931EFF4D472D}"/>
              </a:ext>
            </a:extLst>
          </p:cNvPr>
          <p:cNvSpPr>
            <a:spLocks noGrp="1"/>
          </p:cNvSpPr>
          <p:nvPr>
            <p:ph idx="1"/>
          </p:nvPr>
        </p:nvSpPr>
        <p:spPr>
          <a:xfrm>
            <a:off x="838200" y="1825625"/>
            <a:ext cx="10515600" cy="36501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drawing&#10;&#10;Description automatically generated">
            <a:extLst>
              <a:ext uri="{FF2B5EF4-FFF2-40B4-BE49-F238E27FC236}">
                <a16:creationId xmlns:a16="http://schemas.microsoft.com/office/drawing/2014/main" id="{4F3776B1-4540-D94C-9ED7-250F588C2CA0}"/>
              </a:ext>
            </a:extLst>
          </p:cNvPr>
          <p:cNvPicPr>
            <a:picLocks noChangeAspect="1"/>
          </p:cNvPicPr>
          <p:nvPr userDrawn="1"/>
        </p:nvPicPr>
        <p:blipFill>
          <a:blip r:embed="rId3"/>
          <a:stretch>
            <a:fillRect/>
          </a:stretch>
        </p:blipFill>
        <p:spPr>
          <a:xfrm>
            <a:off x="10906540" y="5721261"/>
            <a:ext cx="508000" cy="624209"/>
          </a:xfrm>
          <a:prstGeom prst="rect">
            <a:avLst/>
          </a:prstGeom>
        </p:spPr>
      </p:pic>
    </p:spTree>
    <p:extLst>
      <p:ext uri="{BB962C8B-B14F-4D97-AF65-F5344CB8AC3E}">
        <p14:creationId xmlns:p14="http://schemas.microsoft.com/office/powerpoint/2010/main" val="2412108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A5B8A4-3031-E742-8C4A-55A56D83ACFA}"/>
              </a:ext>
            </a:extLst>
          </p:cNvPr>
          <p:cNvPicPr>
            <a:picLocks noChangeAspect="1"/>
          </p:cNvPicPr>
          <p:nvPr userDrawn="1"/>
        </p:nvPicPr>
        <p:blipFill>
          <a:blip r:embed="rId2"/>
          <a:stretch>
            <a:fillRect/>
          </a:stretch>
        </p:blipFill>
        <p:spPr>
          <a:xfrm>
            <a:off x="0" y="2730500"/>
            <a:ext cx="12192000" cy="4127500"/>
          </a:xfrm>
          <a:prstGeom prst="rect">
            <a:avLst/>
          </a:prstGeom>
        </p:spPr>
      </p:pic>
      <p:sp>
        <p:nvSpPr>
          <p:cNvPr id="2" name="Title 1">
            <a:extLst>
              <a:ext uri="{FF2B5EF4-FFF2-40B4-BE49-F238E27FC236}">
                <a16:creationId xmlns:a16="http://schemas.microsoft.com/office/drawing/2014/main" id="{1B169FE7-A4D3-AC45-BD4A-225C7ED0CD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588883-8536-304E-AA69-B974C4B81E87}"/>
              </a:ext>
            </a:extLst>
          </p:cNvPr>
          <p:cNvSpPr>
            <a:spLocks noGrp="1"/>
          </p:cNvSpPr>
          <p:nvPr>
            <p:ph sz="half" idx="1"/>
          </p:nvPr>
        </p:nvSpPr>
        <p:spPr>
          <a:xfrm>
            <a:off x="838200" y="1825625"/>
            <a:ext cx="5181600" cy="3272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23E880-789B-3A4F-9F0B-B802B44C4FB7}"/>
              </a:ext>
            </a:extLst>
          </p:cNvPr>
          <p:cNvSpPr>
            <a:spLocks noGrp="1"/>
          </p:cNvSpPr>
          <p:nvPr>
            <p:ph sz="half" idx="2"/>
          </p:nvPr>
        </p:nvSpPr>
        <p:spPr>
          <a:xfrm>
            <a:off x="6172200" y="1825625"/>
            <a:ext cx="5181600" cy="3272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drawing&#10;&#10;Description automatically generated">
            <a:extLst>
              <a:ext uri="{FF2B5EF4-FFF2-40B4-BE49-F238E27FC236}">
                <a16:creationId xmlns:a16="http://schemas.microsoft.com/office/drawing/2014/main" id="{F5172373-1C08-8F4B-84CD-3950D4E92563}"/>
              </a:ext>
            </a:extLst>
          </p:cNvPr>
          <p:cNvPicPr>
            <a:picLocks noChangeAspect="1"/>
          </p:cNvPicPr>
          <p:nvPr userDrawn="1"/>
        </p:nvPicPr>
        <p:blipFill>
          <a:blip r:embed="rId3"/>
          <a:stretch>
            <a:fillRect/>
          </a:stretch>
        </p:blipFill>
        <p:spPr>
          <a:xfrm>
            <a:off x="10911856" y="5572406"/>
            <a:ext cx="508000" cy="624209"/>
          </a:xfrm>
          <a:prstGeom prst="rect">
            <a:avLst/>
          </a:prstGeom>
        </p:spPr>
      </p:pic>
    </p:spTree>
    <p:extLst>
      <p:ext uri="{BB962C8B-B14F-4D97-AF65-F5344CB8AC3E}">
        <p14:creationId xmlns:p14="http://schemas.microsoft.com/office/powerpoint/2010/main" val="2053829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A0F9A2D-96DE-0440-9095-2CC3AF489E41}"/>
              </a:ext>
            </a:extLst>
          </p:cNvPr>
          <p:cNvPicPr>
            <a:picLocks noChangeAspect="1"/>
          </p:cNvPicPr>
          <p:nvPr userDrawn="1"/>
        </p:nvPicPr>
        <p:blipFill>
          <a:blip r:embed="rId2"/>
          <a:stretch>
            <a:fillRect/>
          </a:stretch>
        </p:blipFill>
        <p:spPr>
          <a:xfrm>
            <a:off x="0" y="2794000"/>
            <a:ext cx="12192000" cy="4064000"/>
          </a:xfrm>
          <a:prstGeom prst="rect">
            <a:avLst/>
          </a:prstGeom>
        </p:spPr>
      </p:pic>
      <p:sp>
        <p:nvSpPr>
          <p:cNvPr id="2" name="Title 1">
            <a:extLst>
              <a:ext uri="{FF2B5EF4-FFF2-40B4-BE49-F238E27FC236}">
                <a16:creationId xmlns:a16="http://schemas.microsoft.com/office/drawing/2014/main" id="{BF47C8FA-55B3-8541-8748-62438F4043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5640CB-42E5-364E-BF6D-9EBEAD0683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00F3D7-FE85-F444-ABED-7302F2ADEBF1}"/>
              </a:ext>
            </a:extLst>
          </p:cNvPr>
          <p:cNvSpPr>
            <a:spLocks noGrp="1"/>
          </p:cNvSpPr>
          <p:nvPr>
            <p:ph sz="half" idx="2"/>
          </p:nvPr>
        </p:nvSpPr>
        <p:spPr>
          <a:xfrm>
            <a:off x="839788" y="2505075"/>
            <a:ext cx="5157787" cy="3023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63E8D4-6B86-5C4B-A8E4-C12DA33F1E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9C10A3-A688-B647-802E-53FC0DA2C394}"/>
              </a:ext>
            </a:extLst>
          </p:cNvPr>
          <p:cNvSpPr>
            <a:spLocks noGrp="1"/>
          </p:cNvSpPr>
          <p:nvPr>
            <p:ph sz="quarter" idx="4"/>
          </p:nvPr>
        </p:nvSpPr>
        <p:spPr>
          <a:xfrm>
            <a:off x="6172200" y="2505075"/>
            <a:ext cx="5183188" cy="3023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picture containing drawing&#10;&#10;Description automatically generated">
            <a:extLst>
              <a:ext uri="{FF2B5EF4-FFF2-40B4-BE49-F238E27FC236}">
                <a16:creationId xmlns:a16="http://schemas.microsoft.com/office/drawing/2014/main" id="{CD9FE2C0-7D76-8F47-91FB-8DE6AFD286A5}"/>
              </a:ext>
            </a:extLst>
          </p:cNvPr>
          <p:cNvPicPr>
            <a:picLocks noChangeAspect="1"/>
          </p:cNvPicPr>
          <p:nvPr userDrawn="1"/>
        </p:nvPicPr>
        <p:blipFill>
          <a:blip r:embed="rId3"/>
          <a:stretch>
            <a:fillRect/>
          </a:stretch>
        </p:blipFill>
        <p:spPr>
          <a:xfrm>
            <a:off x="10917171" y="5741150"/>
            <a:ext cx="508000" cy="624209"/>
          </a:xfrm>
          <a:prstGeom prst="rect">
            <a:avLst/>
          </a:prstGeom>
        </p:spPr>
      </p:pic>
    </p:spTree>
    <p:extLst>
      <p:ext uri="{BB962C8B-B14F-4D97-AF65-F5344CB8AC3E}">
        <p14:creationId xmlns:p14="http://schemas.microsoft.com/office/powerpoint/2010/main" val="1377063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1D1D63-9EC5-F643-A1C5-123ADB0B5074}"/>
              </a:ext>
            </a:extLst>
          </p:cNvPr>
          <p:cNvPicPr>
            <a:picLocks noChangeAspect="1"/>
          </p:cNvPicPr>
          <p:nvPr userDrawn="1"/>
        </p:nvPicPr>
        <p:blipFill>
          <a:blip r:embed="rId2"/>
          <a:stretch>
            <a:fillRect/>
          </a:stretch>
        </p:blipFill>
        <p:spPr>
          <a:xfrm>
            <a:off x="0" y="2730500"/>
            <a:ext cx="12192000" cy="4127500"/>
          </a:xfrm>
          <a:prstGeom prst="rect">
            <a:avLst/>
          </a:prstGeom>
        </p:spPr>
      </p:pic>
      <p:sp>
        <p:nvSpPr>
          <p:cNvPr id="2" name="Title 1">
            <a:extLst>
              <a:ext uri="{FF2B5EF4-FFF2-40B4-BE49-F238E27FC236}">
                <a16:creationId xmlns:a16="http://schemas.microsoft.com/office/drawing/2014/main" id="{0C40C45B-11AC-6F4C-A261-D6B5A2C9A521}"/>
              </a:ext>
            </a:extLst>
          </p:cNvPr>
          <p:cNvSpPr>
            <a:spLocks noGrp="1"/>
          </p:cNvSpPr>
          <p:nvPr>
            <p:ph type="title"/>
          </p:nvPr>
        </p:nvSpPr>
        <p:spPr/>
        <p:txBody>
          <a:bodyPr/>
          <a:lstStyle/>
          <a:p>
            <a:r>
              <a:rPr lang="en-US"/>
              <a:t>Click to edit Master title style</a:t>
            </a:r>
          </a:p>
        </p:txBody>
      </p:sp>
      <p:pic>
        <p:nvPicPr>
          <p:cNvPr id="6" name="Picture 5" descr="A picture containing drawing&#10;&#10;Description automatically generated">
            <a:extLst>
              <a:ext uri="{FF2B5EF4-FFF2-40B4-BE49-F238E27FC236}">
                <a16:creationId xmlns:a16="http://schemas.microsoft.com/office/drawing/2014/main" id="{06B6C2F2-6EF9-CC40-B870-B9F0D2B94AC7}"/>
              </a:ext>
            </a:extLst>
          </p:cNvPr>
          <p:cNvPicPr>
            <a:picLocks noChangeAspect="1"/>
          </p:cNvPicPr>
          <p:nvPr userDrawn="1"/>
        </p:nvPicPr>
        <p:blipFill>
          <a:blip r:embed="rId3"/>
          <a:stretch>
            <a:fillRect/>
          </a:stretch>
        </p:blipFill>
        <p:spPr>
          <a:xfrm>
            <a:off x="10922489" y="5572406"/>
            <a:ext cx="508000" cy="624209"/>
          </a:xfrm>
          <a:prstGeom prst="rect">
            <a:avLst/>
          </a:prstGeom>
        </p:spPr>
      </p:pic>
    </p:spTree>
    <p:extLst>
      <p:ext uri="{BB962C8B-B14F-4D97-AF65-F5344CB8AC3E}">
        <p14:creationId xmlns:p14="http://schemas.microsoft.com/office/powerpoint/2010/main" val="2115693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4488A7-8FDB-D14A-8043-F1C68DF13E11}"/>
              </a:ext>
            </a:extLst>
          </p:cNvPr>
          <p:cNvPicPr>
            <a:picLocks noChangeAspect="1"/>
          </p:cNvPicPr>
          <p:nvPr userDrawn="1"/>
        </p:nvPicPr>
        <p:blipFill>
          <a:blip r:embed="rId2"/>
          <a:stretch>
            <a:fillRect/>
          </a:stretch>
        </p:blipFill>
        <p:spPr>
          <a:xfrm>
            <a:off x="0" y="2794000"/>
            <a:ext cx="12192000" cy="4064000"/>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5114BBEA-E901-4A4E-8205-DF4EC3266D14}"/>
              </a:ext>
            </a:extLst>
          </p:cNvPr>
          <p:cNvPicPr>
            <a:picLocks noChangeAspect="1"/>
          </p:cNvPicPr>
          <p:nvPr userDrawn="1"/>
        </p:nvPicPr>
        <p:blipFill>
          <a:blip r:embed="rId3"/>
          <a:stretch>
            <a:fillRect/>
          </a:stretch>
        </p:blipFill>
        <p:spPr>
          <a:xfrm>
            <a:off x="10917172" y="5735833"/>
            <a:ext cx="508000" cy="624209"/>
          </a:xfrm>
          <a:prstGeom prst="rect">
            <a:avLst/>
          </a:prstGeom>
        </p:spPr>
      </p:pic>
    </p:spTree>
    <p:extLst>
      <p:ext uri="{BB962C8B-B14F-4D97-AF65-F5344CB8AC3E}">
        <p14:creationId xmlns:p14="http://schemas.microsoft.com/office/powerpoint/2010/main" val="1459931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1F69D5-6313-3541-91D6-17100AAABFE7}"/>
              </a:ext>
            </a:extLst>
          </p:cNvPr>
          <p:cNvPicPr>
            <a:picLocks noChangeAspect="1"/>
          </p:cNvPicPr>
          <p:nvPr userDrawn="1"/>
        </p:nvPicPr>
        <p:blipFill>
          <a:blip r:embed="rId2"/>
          <a:stretch>
            <a:fillRect/>
          </a:stretch>
        </p:blipFill>
        <p:spPr>
          <a:xfrm>
            <a:off x="8343900" y="0"/>
            <a:ext cx="3848100" cy="6858000"/>
          </a:xfrm>
          <a:prstGeom prst="rect">
            <a:avLst/>
          </a:prstGeom>
        </p:spPr>
      </p:pic>
      <p:sp>
        <p:nvSpPr>
          <p:cNvPr id="2" name="Title 1">
            <a:extLst>
              <a:ext uri="{FF2B5EF4-FFF2-40B4-BE49-F238E27FC236}">
                <a16:creationId xmlns:a16="http://schemas.microsoft.com/office/drawing/2014/main" id="{C3D77FBE-DE35-B14B-80B5-19687595E9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22201C-D1EC-1248-A612-5A1AA2B56591}"/>
              </a:ext>
            </a:extLst>
          </p:cNvPr>
          <p:cNvSpPr>
            <a:spLocks noGrp="1"/>
          </p:cNvSpPr>
          <p:nvPr>
            <p:ph idx="1"/>
          </p:nvPr>
        </p:nvSpPr>
        <p:spPr>
          <a:xfrm>
            <a:off x="5190460" y="859834"/>
            <a:ext cx="51816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2CCC3F-608B-FE4F-B32B-0497AF0098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cture containing drawing&#10;&#10;Description automatically generated">
            <a:extLst>
              <a:ext uri="{FF2B5EF4-FFF2-40B4-BE49-F238E27FC236}">
                <a16:creationId xmlns:a16="http://schemas.microsoft.com/office/drawing/2014/main" id="{506480DA-56F5-754C-9975-BB1EE75F3843}"/>
              </a:ext>
            </a:extLst>
          </p:cNvPr>
          <p:cNvPicPr>
            <a:picLocks noChangeAspect="1"/>
          </p:cNvPicPr>
          <p:nvPr userDrawn="1"/>
        </p:nvPicPr>
        <p:blipFill>
          <a:blip r:embed="rId3"/>
          <a:stretch>
            <a:fillRect/>
          </a:stretch>
        </p:blipFill>
        <p:spPr>
          <a:xfrm>
            <a:off x="10917173" y="5915246"/>
            <a:ext cx="508000" cy="624209"/>
          </a:xfrm>
          <a:prstGeom prst="rect">
            <a:avLst/>
          </a:prstGeom>
        </p:spPr>
      </p:pic>
    </p:spTree>
    <p:extLst>
      <p:ext uri="{BB962C8B-B14F-4D97-AF65-F5344CB8AC3E}">
        <p14:creationId xmlns:p14="http://schemas.microsoft.com/office/powerpoint/2010/main" val="2959701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F56D8D-2DC5-0E43-A3E1-23FB031FF8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64C25A-8014-D24F-9011-E1920AF47D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7437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9" r:id="rId4"/>
    <p:sldLayoutId id="2147483652" r:id="rId5"/>
    <p:sldLayoutId id="2147483653" r:id="rId6"/>
    <p:sldLayoutId id="2147483654" r:id="rId7"/>
    <p:sldLayoutId id="2147483655" r:id="rId8"/>
    <p:sldLayoutId id="2147483656" r:id="rId9"/>
    <p:sldLayoutId id="2147483657" r:id="rId10"/>
    <p:sldLayoutId id="2147483663" r:id="rId11"/>
    <p:sldLayoutId id="2147483664" r:id="rId12"/>
    <p:sldLayoutId id="2147483662" r:id="rId13"/>
    <p:sldLayoutId id="2147483661" r:id="rId14"/>
    <p:sldLayoutId id="214748366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hyperlink" Target="mailto:jacobe@awcnet.org" TargetMode="External"/><Relationship Id="rId3" Type="http://schemas.openxmlformats.org/officeDocument/2006/relationships/hyperlink" Target="mailto:carls@awcnet.org" TargetMode="External"/><Relationship Id="rId7" Type="http://schemas.openxmlformats.org/officeDocument/2006/relationships/hyperlink" Target="mailto:mattd@awcnet.org" TargetMode="External"/><Relationship Id="rId2" Type="http://schemas.openxmlformats.org/officeDocument/2006/relationships/hyperlink" Target="mailto:candiceb@awcnet.org" TargetMode="External"/><Relationship Id="rId1" Type="http://schemas.openxmlformats.org/officeDocument/2006/relationships/slideLayout" Target="../slideLayouts/slideLayout15.xml"/><Relationship Id="rId6" Type="http://schemas.openxmlformats.org/officeDocument/2006/relationships/hyperlink" Target="mailto:maggied@awcnet.org" TargetMode="External"/><Relationship Id="rId5" Type="http://schemas.openxmlformats.org/officeDocument/2006/relationships/hyperlink" Target="mailto:briannam@awcnet.org" TargetMode="External"/><Relationship Id="rId10" Type="http://schemas.openxmlformats.org/officeDocument/2006/relationships/hyperlink" Target="mailto:emmas@awcnet.org" TargetMode="External"/><Relationship Id="rId4" Type="http://schemas.openxmlformats.org/officeDocument/2006/relationships/hyperlink" Target="mailto:sharons@awcnet.org" TargetMode="External"/><Relationship Id="rId9" Type="http://schemas.openxmlformats.org/officeDocument/2006/relationships/hyperlink" Target="mailto:shannonm@awcnet.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hyperlink" Target="https://wacities.org/advocacy/City-Legislative-Priorities"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6715E-73F4-E744-B8A6-041C41CC3035}"/>
              </a:ext>
            </a:extLst>
          </p:cNvPr>
          <p:cNvSpPr>
            <a:spLocks noGrp="1"/>
          </p:cNvSpPr>
          <p:nvPr>
            <p:ph type="ctrTitle"/>
          </p:nvPr>
        </p:nvSpPr>
        <p:spPr>
          <a:xfrm>
            <a:off x="818444" y="401040"/>
            <a:ext cx="10555111" cy="1089290"/>
          </a:xfrm>
        </p:spPr>
        <p:txBody>
          <a:bodyPr vert="horz" lIns="91440" tIns="45720" rIns="91440" bIns="45720" rtlCol="0" anchor="t">
            <a:normAutofit fontScale="90000"/>
          </a:bodyPr>
          <a:lstStyle/>
          <a:p>
            <a:r>
              <a:rPr lang="en-US" dirty="0"/>
              <a:t>2021 Legislative Session </a:t>
            </a:r>
            <a:br>
              <a:rPr lang="en-US" dirty="0"/>
            </a:br>
            <a:r>
              <a:rPr lang="en-US" dirty="0"/>
              <a:t>Wrap-Up</a:t>
            </a:r>
            <a:endParaRPr lang="en-US" dirty="0">
              <a:cs typeface="Calibri Light"/>
            </a:endParaRPr>
          </a:p>
        </p:txBody>
      </p:sp>
      <p:sp>
        <p:nvSpPr>
          <p:cNvPr id="3" name="Subtitle 2">
            <a:extLst>
              <a:ext uri="{FF2B5EF4-FFF2-40B4-BE49-F238E27FC236}">
                <a16:creationId xmlns:a16="http://schemas.microsoft.com/office/drawing/2014/main" id="{0FB726F5-9EE7-344B-9BC5-43A66F323B43}"/>
              </a:ext>
            </a:extLst>
          </p:cNvPr>
          <p:cNvSpPr>
            <a:spLocks noGrp="1"/>
          </p:cNvSpPr>
          <p:nvPr>
            <p:ph type="subTitle" idx="1"/>
          </p:nvPr>
        </p:nvSpPr>
        <p:spPr>
          <a:xfrm>
            <a:off x="1524000" y="2005674"/>
            <a:ext cx="9144000" cy="976737"/>
          </a:xfrm>
        </p:spPr>
        <p:txBody>
          <a:bodyPr/>
          <a:lstStyle/>
          <a:p>
            <a:r>
              <a:rPr lang="en-US" dirty="0"/>
              <a:t>PSFOA</a:t>
            </a:r>
          </a:p>
          <a:p>
            <a:r>
              <a:rPr lang="en-US" dirty="0"/>
              <a:t>July 14, 2021</a:t>
            </a:r>
          </a:p>
        </p:txBody>
      </p:sp>
    </p:spTree>
    <p:extLst>
      <p:ext uri="{BB962C8B-B14F-4D97-AF65-F5344CB8AC3E}">
        <p14:creationId xmlns:p14="http://schemas.microsoft.com/office/powerpoint/2010/main" val="2529661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20992-15E0-4BED-A253-C876A856AB59}"/>
              </a:ext>
            </a:extLst>
          </p:cNvPr>
          <p:cNvSpPr>
            <a:spLocks noGrp="1"/>
          </p:cNvSpPr>
          <p:nvPr>
            <p:ph type="title"/>
          </p:nvPr>
        </p:nvSpPr>
        <p:spPr>
          <a:xfrm>
            <a:off x="838199" y="577317"/>
            <a:ext cx="10515600" cy="864601"/>
          </a:xfrm>
        </p:spPr>
        <p:txBody>
          <a:bodyPr/>
          <a:lstStyle/>
          <a:p>
            <a:r>
              <a:rPr lang="en-US"/>
              <a:t>Housing &amp; homelessness</a:t>
            </a:r>
          </a:p>
        </p:txBody>
      </p:sp>
      <p:sp>
        <p:nvSpPr>
          <p:cNvPr id="3" name="Content Placeholder 2">
            <a:extLst>
              <a:ext uri="{FF2B5EF4-FFF2-40B4-BE49-F238E27FC236}">
                <a16:creationId xmlns:a16="http://schemas.microsoft.com/office/drawing/2014/main" id="{0BAE1BC2-A484-457B-91D8-D9D0A8BE5B6A}"/>
              </a:ext>
            </a:extLst>
          </p:cNvPr>
          <p:cNvSpPr>
            <a:spLocks noGrp="1"/>
          </p:cNvSpPr>
          <p:nvPr>
            <p:ph idx="1"/>
          </p:nvPr>
        </p:nvSpPr>
        <p:spPr>
          <a:xfrm>
            <a:off x="838199" y="1779104"/>
            <a:ext cx="11149853" cy="3567890"/>
          </a:xfrm>
        </p:spPr>
        <p:txBody>
          <a:bodyPr vert="horz" lIns="91440" tIns="45720" rIns="91440" bIns="45720" rtlCol="0" anchor="t">
            <a:normAutofit/>
          </a:bodyPr>
          <a:lstStyle/>
          <a:p>
            <a:pPr marL="0" indent="0">
              <a:buNone/>
            </a:pPr>
            <a:r>
              <a:rPr lang="en-US" b="1" dirty="0">
                <a:solidFill>
                  <a:srgbClr val="C00000"/>
                </a:solidFill>
              </a:rPr>
              <a:t>Did not pass:</a:t>
            </a:r>
          </a:p>
          <a:p>
            <a:r>
              <a:rPr lang="en-US" sz="2000" b="1" dirty="0"/>
              <a:t>HB 1157 </a:t>
            </a:r>
            <a:r>
              <a:rPr lang="en-US" sz="2000" dirty="0"/>
              <a:t>– Establishing a REET density incentive zone option; originally included planning for missing middle housing</a:t>
            </a:r>
            <a:endParaRPr lang="en-US" sz="2000" dirty="0">
              <a:cs typeface="Calibri"/>
            </a:endParaRPr>
          </a:p>
          <a:p>
            <a:r>
              <a:rPr lang="en-US" sz="2000" b="1" dirty="0"/>
              <a:t>HB 1232 </a:t>
            </a:r>
            <a:r>
              <a:rPr lang="en-US" sz="2000" dirty="0"/>
              <a:t>– Planning for “</a:t>
            </a:r>
            <a:r>
              <a:rPr lang="en-US" sz="2000" dirty="0" err="1"/>
              <a:t>plexes</a:t>
            </a:r>
            <a:r>
              <a:rPr lang="en-US" sz="2000" dirty="0"/>
              <a:t>” in Housing Element of GMA</a:t>
            </a:r>
          </a:p>
          <a:p>
            <a:r>
              <a:rPr lang="en-US" sz="2000" b="1" dirty="0"/>
              <a:t>SB 5312 </a:t>
            </a:r>
            <a:r>
              <a:rPr lang="en-US" sz="2000" dirty="0"/>
              <a:t>– Planning grants for transit-oriented development for cities increasing housing capacity</a:t>
            </a:r>
          </a:p>
          <a:p>
            <a:pPr marL="0" indent="0">
              <a:buNone/>
            </a:pPr>
            <a:endParaRPr lang="en-US" b="1" dirty="0">
              <a:cs typeface="Calibri"/>
            </a:endParaRPr>
          </a:p>
        </p:txBody>
      </p:sp>
    </p:spTree>
    <p:extLst>
      <p:ext uri="{BB962C8B-B14F-4D97-AF65-F5344CB8AC3E}">
        <p14:creationId xmlns:p14="http://schemas.microsoft.com/office/powerpoint/2010/main" val="266399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ED473-E23B-474A-B815-96303C657F61}"/>
              </a:ext>
            </a:extLst>
          </p:cNvPr>
          <p:cNvSpPr>
            <a:spLocks noGrp="1"/>
          </p:cNvSpPr>
          <p:nvPr>
            <p:ph type="title"/>
          </p:nvPr>
        </p:nvSpPr>
        <p:spPr/>
        <p:txBody>
          <a:bodyPr/>
          <a:lstStyle/>
          <a:p>
            <a:r>
              <a:rPr lang="en-US">
                <a:cs typeface="Calibri Light"/>
              </a:rPr>
              <a:t>Transportation</a:t>
            </a:r>
            <a:endParaRPr lang="en-US"/>
          </a:p>
        </p:txBody>
      </p:sp>
      <p:sp>
        <p:nvSpPr>
          <p:cNvPr id="3" name="Content Placeholder 2">
            <a:extLst>
              <a:ext uri="{FF2B5EF4-FFF2-40B4-BE49-F238E27FC236}">
                <a16:creationId xmlns:a16="http://schemas.microsoft.com/office/drawing/2014/main" id="{E60CEA0D-FF34-4A07-AAEF-9D231E8A1172}"/>
              </a:ext>
            </a:extLst>
          </p:cNvPr>
          <p:cNvSpPr>
            <a:spLocks noGrp="1"/>
          </p:cNvSpPr>
          <p:nvPr>
            <p:ph idx="1"/>
          </p:nvPr>
        </p:nvSpPr>
        <p:spPr>
          <a:xfrm>
            <a:off x="838200" y="1515181"/>
            <a:ext cx="10515600" cy="3256738"/>
          </a:xfrm>
        </p:spPr>
        <p:txBody>
          <a:bodyPr vert="horz" lIns="91440" tIns="45720" rIns="91440" bIns="45720" rtlCol="0" anchor="t">
            <a:normAutofit fontScale="85000" lnSpcReduction="20000"/>
          </a:bodyPr>
          <a:lstStyle/>
          <a:p>
            <a:pPr marL="0" indent="0">
              <a:buNone/>
            </a:pPr>
            <a:r>
              <a:rPr lang="en-US" b="1" dirty="0">
                <a:solidFill>
                  <a:schemeClr val="accent6"/>
                </a:solidFill>
              </a:rPr>
              <a:t>Passed:</a:t>
            </a:r>
          </a:p>
          <a:p>
            <a:r>
              <a:rPr lang="en-US" b="1">
                <a:cs typeface="Calibri" panose="020F0502020204030204"/>
              </a:rPr>
              <a:t>HB 1091 –</a:t>
            </a:r>
            <a:r>
              <a:rPr lang="en-US" dirty="0">
                <a:cs typeface="Calibri" panose="020F0502020204030204"/>
              </a:rPr>
              <a:t> Low Carbon Fuel Standard; tied to transportation revenue package </a:t>
            </a:r>
          </a:p>
          <a:p>
            <a:r>
              <a:rPr lang="en-US" b="1">
                <a:ea typeface="+mn-lt"/>
                <a:cs typeface="+mn-lt"/>
              </a:rPr>
              <a:t>SB 5126 – </a:t>
            </a:r>
            <a:r>
              <a:rPr lang="en-US" dirty="0">
                <a:ea typeface="+mn-lt"/>
                <a:cs typeface="+mn-lt"/>
              </a:rPr>
              <a:t>Cap &amp; Invest; tied to transportation revenue package </a:t>
            </a:r>
          </a:p>
          <a:p>
            <a:r>
              <a:rPr lang="en-US" dirty="0">
                <a:cs typeface="Calibri" panose="020F0502020204030204"/>
              </a:rPr>
              <a:t>City transportation equity study</a:t>
            </a:r>
            <a:endParaRPr lang="en-US" dirty="0"/>
          </a:p>
          <a:p>
            <a:r>
              <a:rPr lang="en-US" dirty="0">
                <a:cs typeface="Calibri"/>
              </a:rPr>
              <a:t>City-owned fish passage barrier study</a:t>
            </a:r>
            <a:endParaRPr lang="en-US" dirty="0"/>
          </a:p>
          <a:p>
            <a:pPr marL="0" indent="0">
              <a:buNone/>
            </a:pPr>
            <a:r>
              <a:rPr lang="en-US" b="1" dirty="0">
                <a:solidFill>
                  <a:srgbClr val="C00000"/>
                </a:solidFill>
              </a:rPr>
              <a:t>Did not pass:</a:t>
            </a:r>
            <a:endParaRPr lang="en-US" dirty="0">
              <a:solidFill>
                <a:srgbClr val="C00000"/>
              </a:solidFill>
              <a:cs typeface="Calibri"/>
            </a:endParaRPr>
          </a:p>
          <a:p>
            <a:r>
              <a:rPr lang="en-US" dirty="0">
                <a:ea typeface="+mn-lt"/>
                <a:cs typeface="+mn-lt"/>
              </a:rPr>
              <a:t>Transportation revenue package</a:t>
            </a:r>
          </a:p>
          <a:p>
            <a:r>
              <a:rPr lang="en-US" b="1">
                <a:cs typeface="Calibri" panose="020F0502020204030204"/>
              </a:rPr>
              <a:t>HB 1523</a:t>
            </a:r>
            <a:r>
              <a:rPr lang="en-US" b="1">
                <a:ea typeface="+mn-lt"/>
                <a:cs typeface="+mn-lt"/>
              </a:rPr>
              <a:t> –</a:t>
            </a:r>
            <a:r>
              <a:rPr lang="en-US" b="1">
                <a:cs typeface="Calibri" panose="020F0502020204030204"/>
              </a:rPr>
              <a:t> </a:t>
            </a:r>
            <a:r>
              <a:rPr lang="en-US" dirty="0">
                <a:cs typeface="Calibri"/>
              </a:rPr>
              <a:t>TBD sales and use tax authority renewal</a:t>
            </a:r>
            <a:endParaRPr lang="en-US" dirty="0"/>
          </a:p>
          <a:p>
            <a:endParaRPr lang="en-US" dirty="0">
              <a:cs typeface="Calibri"/>
            </a:endParaRPr>
          </a:p>
          <a:p>
            <a:endParaRPr lang="en-US" dirty="0">
              <a:cs typeface="Calibri"/>
            </a:endParaRPr>
          </a:p>
        </p:txBody>
      </p:sp>
    </p:spTree>
    <p:extLst>
      <p:ext uri="{BB962C8B-B14F-4D97-AF65-F5344CB8AC3E}">
        <p14:creationId xmlns:p14="http://schemas.microsoft.com/office/powerpoint/2010/main" val="3411779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54BAD-9C8C-424F-BCD4-0045CB7DEAA5}"/>
              </a:ext>
            </a:extLst>
          </p:cNvPr>
          <p:cNvSpPr>
            <a:spLocks noGrp="1"/>
          </p:cNvSpPr>
          <p:nvPr>
            <p:ph type="title"/>
          </p:nvPr>
        </p:nvSpPr>
        <p:spPr/>
        <p:txBody>
          <a:bodyPr/>
          <a:lstStyle/>
          <a:p>
            <a:r>
              <a:rPr lang="en-US" b="1" dirty="0">
                <a:solidFill>
                  <a:srgbClr val="FF0000"/>
                </a:solidFill>
                <a:cs typeface="Calibri Light"/>
              </a:rPr>
              <a:t>I</a:t>
            </a:r>
            <a:r>
              <a:rPr lang="en-US" dirty="0">
                <a:cs typeface="Calibri Light"/>
              </a:rPr>
              <a:t>nfrastructure and public works</a:t>
            </a:r>
            <a:endParaRPr lang="en-US" dirty="0"/>
          </a:p>
        </p:txBody>
      </p:sp>
      <p:sp>
        <p:nvSpPr>
          <p:cNvPr id="3" name="Content Placeholder 2">
            <a:extLst>
              <a:ext uri="{FF2B5EF4-FFF2-40B4-BE49-F238E27FC236}">
                <a16:creationId xmlns:a16="http://schemas.microsoft.com/office/drawing/2014/main" id="{3DD43F74-9AEB-4932-9DCC-A7E9432F9315}"/>
              </a:ext>
            </a:extLst>
          </p:cNvPr>
          <p:cNvSpPr>
            <a:spLocks noGrp="1"/>
          </p:cNvSpPr>
          <p:nvPr>
            <p:ph idx="1"/>
          </p:nvPr>
        </p:nvSpPr>
        <p:spPr/>
        <p:txBody>
          <a:bodyPr vert="horz" lIns="91440" tIns="45720" rIns="91440" bIns="45720" rtlCol="0" anchor="t">
            <a:normAutofit fontScale="77500" lnSpcReduction="20000"/>
          </a:bodyPr>
          <a:lstStyle/>
          <a:p>
            <a:pPr marL="0" indent="0">
              <a:buNone/>
            </a:pPr>
            <a:r>
              <a:rPr lang="en-US" b="1" dirty="0">
                <a:solidFill>
                  <a:schemeClr val="accent6"/>
                </a:solidFill>
                <a:cs typeface="Calibri"/>
              </a:rPr>
              <a:t>Passed:</a:t>
            </a:r>
          </a:p>
          <a:p>
            <a:r>
              <a:rPr lang="en-US" b="1">
                <a:cs typeface="Calibri"/>
              </a:rPr>
              <a:t>HB 1457</a:t>
            </a:r>
            <a:r>
              <a:rPr lang="en-US" dirty="0">
                <a:cs typeface="Calibri"/>
              </a:rPr>
              <a:t> </a:t>
            </a:r>
            <a:r>
              <a:rPr lang="en-US" b="1">
                <a:cs typeface="Calibri"/>
              </a:rPr>
              <a:t>–</a:t>
            </a:r>
            <a:r>
              <a:rPr lang="en-US" dirty="0">
                <a:cs typeface="Calibri"/>
              </a:rPr>
              <a:t> Installation of broadband facilities along highways</a:t>
            </a:r>
          </a:p>
          <a:p>
            <a:r>
              <a:rPr lang="en-US" b="1">
                <a:cs typeface="Calibri"/>
              </a:rPr>
              <a:t>HB 1336 – </a:t>
            </a:r>
            <a:r>
              <a:rPr lang="en-US" dirty="0">
                <a:cs typeface="Calibri"/>
              </a:rPr>
              <a:t>Expanded retail broadband authority</a:t>
            </a:r>
          </a:p>
          <a:p>
            <a:r>
              <a:rPr lang="en-US" b="1">
                <a:cs typeface="Calibri"/>
              </a:rPr>
              <a:t>SB 5383 –</a:t>
            </a:r>
            <a:r>
              <a:rPr lang="en-US" dirty="0">
                <a:cs typeface="Calibri"/>
              </a:rPr>
              <a:t> Limited expansion of retail broadband authority </a:t>
            </a:r>
          </a:p>
          <a:p>
            <a:r>
              <a:rPr lang="en-US" dirty="0">
                <a:cs typeface="Calibri"/>
              </a:rPr>
              <a:t>PWTF, Remedial Action Grants, and Stormwater Assistance</a:t>
            </a:r>
          </a:p>
          <a:p>
            <a:pPr marL="0" indent="0">
              <a:buNone/>
            </a:pPr>
            <a:r>
              <a:rPr lang="en-US" b="1" dirty="0">
                <a:solidFill>
                  <a:srgbClr val="C00000"/>
                </a:solidFill>
                <a:cs typeface="Calibri"/>
              </a:rPr>
              <a:t>Did not pass:</a:t>
            </a:r>
          </a:p>
          <a:p>
            <a:r>
              <a:rPr lang="en-US" dirty="0">
                <a:cs typeface="Calibri"/>
              </a:rPr>
              <a:t>Dedicated assistance for arrearages incurred during utility late fees and shutoff moratorium</a:t>
            </a:r>
          </a:p>
          <a:p>
            <a:pPr lvl="1">
              <a:buFont typeface="Courier New" panose="020B0604020202020204" pitchFamily="34" charset="0"/>
              <a:buChar char="o"/>
            </a:pPr>
            <a:r>
              <a:rPr lang="en-US" dirty="0">
                <a:ea typeface="+mn-lt"/>
                <a:cs typeface="+mn-lt"/>
              </a:rPr>
              <a:t>Final budgets included approximately $1 billion for rental and utility assistance, but did not provide guidance on fund distribution</a:t>
            </a:r>
            <a:endParaRPr lang="en-US">
              <a:ea typeface="+mn-lt"/>
              <a:cs typeface="+mn-lt"/>
            </a:endParaRPr>
          </a:p>
          <a:p>
            <a:pPr lvl="1"/>
            <a:endParaRPr lang="en-US" dirty="0">
              <a:cs typeface="Calibri"/>
            </a:endParaRPr>
          </a:p>
          <a:p>
            <a:endParaRPr lang="en-US" dirty="0">
              <a:cs typeface="Calibri"/>
            </a:endParaRPr>
          </a:p>
        </p:txBody>
      </p:sp>
    </p:spTree>
    <p:extLst>
      <p:ext uri="{BB962C8B-B14F-4D97-AF65-F5344CB8AC3E}">
        <p14:creationId xmlns:p14="http://schemas.microsoft.com/office/powerpoint/2010/main" val="657269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9882E-03D8-4A1E-BED6-DED04D9CC1B4}"/>
              </a:ext>
            </a:extLst>
          </p:cNvPr>
          <p:cNvSpPr>
            <a:spLocks noGrp="1"/>
          </p:cNvSpPr>
          <p:nvPr>
            <p:ph type="title"/>
          </p:nvPr>
        </p:nvSpPr>
        <p:spPr>
          <a:xfrm>
            <a:off x="838200" y="365125"/>
            <a:ext cx="10515600" cy="887205"/>
          </a:xfrm>
        </p:spPr>
        <p:txBody>
          <a:bodyPr/>
          <a:lstStyle/>
          <a:p>
            <a:r>
              <a:rPr lang="en-US"/>
              <a:t>Police reform</a:t>
            </a:r>
          </a:p>
        </p:txBody>
      </p:sp>
      <p:sp>
        <p:nvSpPr>
          <p:cNvPr id="3" name="Content Placeholder 2">
            <a:extLst>
              <a:ext uri="{FF2B5EF4-FFF2-40B4-BE49-F238E27FC236}">
                <a16:creationId xmlns:a16="http://schemas.microsoft.com/office/drawing/2014/main" id="{0B9F4EC5-C86C-4DA4-A2AF-3F8D671E78CA}"/>
              </a:ext>
            </a:extLst>
          </p:cNvPr>
          <p:cNvSpPr>
            <a:spLocks noGrp="1"/>
          </p:cNvSpPr>
          <p:nvPr>
            <p:ph idx="1"/>
          </p:nvPr>
        </p:nvSpPr>
        <p:spPr>
          <a:xfrm>
            <a:off x="838200" y="1113183"/>
            <a:ext cx="10515600" cy="4383156"/>
          </a:xfrm>
        </p:spPr>
        <p:txBody>
          <a:bodyPr vert="horz" lIns="91440" tIns="45720" rIns="91440" bIns="45720" rtlCol="0" anchor="t">
            <a:normAutofit/>
          </a:bodyPr>
          <a:lstStyle/>
          <a:p>
            <a:pPr marL="0" indent="0">
              <a:buNone/>
            </a:pPr>
            <a:r>
              <a:rPr lang="en-US" sz="1800" b="1" dirty="0">
                <a:solidFill>
                  <a:schemeClr val="accent6"/>
                </a:solidFill>
                <a:cs typeface="Calibri"/>
              </a:rPr>
              <a:t>Passed:</a:t>
            </a:r>
          </a:p>
          <a:p>
            <a:pPr lvl="1"/>
            <a:r>
              <a:rPr lang="en-US" sz="1600" b="1" dirty="0">
                <a:cs typeface="Calibri"/>
              </a:rPr>
              <a:t>HB 1054 – </a:t>
            </a:r>
            <a:r>
              <a:rPr lang="en-US" sz="1600" dirty="0">
                <a:cs typeface="Calibri"/>
              </a:rPr>
              <a:t>Restricts certain police tactics and equipment from use in law enforcement. </a:t>
            </a:r>
            <a:endParaRPr lang="en-US" sz="1600" b="1" dirty="0">
              <a:cs typeface="Calibri"/>
            </a:endParaRPr>
          </a:p>
          <a:p>
            <a:pPr lvl="1"/>
            <a:r>
              <a:rPr lang="en-US" sz="1600" b="1" dirty="0">
                <a:cs typeface="Calibri"/>
              </a:rPr>
              <a:t>HB 1310 – </a:t>
            </a:r>
            <a:r>
              <a:rPr lang="en-US" sz="1600" dirty="0">
                <a:cs typeface="Calibri"/>
              </a:rPr>
              <a:t>Creates new use-of-force standards for police, including requiring officers to use the least amount of force necessary and reserving lethal force only to protect themselves or others from imminent threat. </a:t>
            </a:r>
            <a:endParaRPr lang="en-US" sz="1600" b="1" dirty="0">
              <a:cs typeface="Calibri"/>
            </a:endParaRPr>
          </a:p>
          <a:p>
            <a:pPr lvl="1"/>
            <a:r>
              <a:rPr lang="en-US" sz="1600" b="1" dirty="0">
                <a:cs typeface="Calibri"/>
              </a:rPr>
              <a:t>SB 5066 – </a:t>
            </a:r>
            <a:r>
              <a:rPr lang="en-US" sz="1600" dirty="0">
                <a:cs typeface="Calibri"/>
              </a:rPr>
              <a:t>Requires police to intervene and report the use of excessive force by a fellow officer.</a:t>
            </a:r>
          </a:p>
          <a:p>
            <a:pPr lvl="1"/>
            <a:r>
              <a:rPr lang="en-US" sz="1600" b="1" dirty="0">
                <a:cs typeface="Calibri"/>
              </a:rPr>
              <a:t>SB 5051 – </a:t>
            </a:r>
            <a:r>
              <a:rPr lang="en-US" sz="1600" dirty="0">
                <a:cs typeface="Calibri"/>
              </a:rPr>
              <a:t>Increases police oversight by expanding background checks for police candidates, expanding conduct that can result in an officer’s decertification, reporting of discipline and separations to CJTC, and makes complaints/investigations and discipline decisions publicly available.</a:t>
            </a:r>
          </a:p>
          <a:p>
            <a:pPr lvl="1"/>
            <a:r>
              <a:rPr lang="en-US" sz="1600" b="1" dirty="0">
                <a:cs typeface="Calibri"/>
              </a:rPr>
              <a:t>SB 5055 – </a:t>
            </a:r>
            <a:r>
              <a:rPr lang="en-US" sz="1600" dirty="0">
                <a:cs typeface="Calibri"/>
              </a:rPr>
              <a:t>Establishes specialized law enforcement grievance arbitrator roster at PERC and requires their use in police grievance arbitrations.</a:t>
            </a:r>
          </a:p>
          <a:p>
            <a:pPr lvl="1"/>
            <a:r>
              <a:rPr lang="en-US" sz="1600" b="1" dirty="0">
                <a:cs typeface="Calibri"/>
              </a:rPr>
              <a:t>SB 5263</a:t>
            </a:r>
            <a:r>
              <a:rPr lang="en-US" sz="1600" dirty="0">
                <a:cs typeface="Calibri"/>
              </a:rPr>
              <a:t> </a:t>
            </a:r>
            <a:r>
              <a:rPr lang="en-US" sz="1600" b="1" dirty="0">
                <a:ea typeface="+mn-lt"/>
                <a:cs typeface="+mn-lt"/>
              </a:rPr>
              <a:t>– </a:t>
            </a:r>
            <a:r>
              <a:rPr lang="en-US" sz="1600" dirty="0">
                <a:cs typeface="Calibri"/>
              </a:rPr>
              <a:t>Preserves felony bar defense for the general public; however, it now includes a specific provisions for law enforcement officers.</a:t>
            </a:r>
          </a:p>
          <a:p>
            <a:pPr lvl="1"/>
            <a:r>
              <a:rPr lang="en-US" sz="1600" b="1" dirty="0">
                <a:cs typeface="Calibri"/>
              </a:rPr>
              <a:t>HB 1267 </a:t>
            </a:r>
            <a:r>
              <a:rPr lang="en-US" sz="1600" b="1" dirty="0">
                <a:ea typeface="+mn-lt"/>
                <a:cs typeface="+mn-lt"/>
              </a:rPr>
              <a:t>– </a:t>
            </a:r>
            <a:r>
              <a:rPr lang="en-US" sz="1600" dirty="0">
                <a:cs typeface="Calibri"/>
              </a:rPr>
              <a:t>Establishes the Office of Independent Investigations within Governor’s Office for the purpose of investigating deadly force incidents involving peace officers.</a:t>
            </a:r>
          </a:p>
        </p:txBody>
      </p:sp>
    </p:spTree>
    <p:extLst>
      <p:ext uri="{BB962C8B-B14F-4D97-AF65-F5344CB8AC3E}">
        <p14:creationId xmlns:p14="http://schemas.microsoft.com/office/powerpoint/2010/main" val="3224528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9882E-03D8-4A1E-BED6-DED04D9CC1B4}"/>
              </a:ext>
            </a:extLst>
          </p:cNvPr>
          <p:cNvSpPr>
            <a:spLocks noGrp="1"/>
          </p:cNvSpPr>
          <p:nvPr>
            <p:ph type="title"/>
          </p:nvPr>
        </p:nvSpPr>
        <p:spPr>
          <a:xfrm>
            <a:off x="838200" y="365125"/>
            <a:ext cx="10515600" cy="887205"/>
          </a:xfrm>
        </p:spPr>
        <p:txBody>
          <a:bodyPr/>
          <a:lstStyle/>
          <a:p>
            <a:r>
              <a:rPr lang="en-US"/>
              <a:t>Police reform</a:t>
            </a:r>
          </a:p>
        </p:txBody>
      </p:sp>
      <p:sp>
        <p:nvSpPr>
          <p:cNvPr id="3" name="Content Placeholder 2">
            <a:extLst>
              <a:ext uri="{FF2B5EF4-FFF2-40B4-BE49-F238E27FC236}">
                <a16:creationId xmlns:a16="http://schemas.microsoft.com/office/drawing/2014/main" id="{0B9F4EC5-C86C-4DA4-A2AF-3F8D671E78CA}"/>
              </a:ext>
            </a:extLst>
          </p:cNvPr>
          <p:cNvSpPr>
            <a:spLocks noGrp="1"/>
          </p:cNvSpPr>
          <p:nvPr>
            <p:ph idx="1"/>
          </p:nvPr>
        </p:nvSpPr>
        <p:spPr>
          <a:xfrm>
            <a:off x="838200" y="1689651"/>
            <a:ext cx="10515600" cy="3806687"/>
          </a:xfrm>
        </p:spPr>
        <p:txBody>
          <a:bodyPr vert="horz" lIns="91440" tIns="45720" rIns="91440" bIns="45720" rtlCol="0" anchor="t">
            <a:normAutofit/>
          </a:bodyPr>
          <a:lstStyle/>
          <a:p>
            <a:pPr marL="0" indent="0">
              <a:buNone/>
            </a:pPr>
            <a:r>
              <a:rPr lang="en-US" sz="2000" b="1" dirty="0">
                <a:solidFill>
                  <a:srgbClr val="C00000"/>
                </a:solidFill>
                <a:cs typeface="Calibri"/>
              </a:rPr>
              <a:t>Did not pass:</a:t>
            </a:r>
          </a:p>
          <a:p>
            <a:pPr lvl="1"/>
            <a:r>
              <a:rPr lang="en-US" sz="1600" b="1" dirty="0">
                <a:cs typeface="Calibri"/>
              </a:rPr>
              <a:t>HB 1202 – </a:t>
            </a:r>
            <a:r>
              <a:rPr lang="en-US" sz="1600" dirty="0">
                <a:cs typeface="Calibri"/>
              </a:rPr>
              <a:t>Limits qualified immunity for officers and increased employers’ liability for injuries caused by the actions of a law enforcement officer.</a:t>
            </a:r>
          </a:p>
          <a:p>
            <a:pPr lvl="1"/>
            <a:r>
              <a:rPr lang="en-US" sz="1600" b="1" dirty="0">
                <a:cs typeface="Calibri"/>
              </a:rPr>
              <a:t>HB 1203 –</a:t>
            </a:r>
            <a:r>
              <a:rPr lang="en-US" sz="1600" dirty="0">
                <a:cs typeface="Calibri"/>
              </a:rPr>
              <a:t> Requires cities to establish citizen oversight boards over police departments that have at least 15 police officers.</a:t>
            </a:r>
          </a:p>
          <a:p>
            <a:pPr lvl="1"/>
            <a:r>
              <a:rPr lang="en-US" sz="1600" b="1" dirty="0">
                <a:cs typeface="Calibri"/>
              </a:rPr>
              <a:t>SB 5134 –</a:t>
            </a:r>
            <a:r>
              <a:rPr lang="en-US" sz="1600" dirty="0">
                <a:cs typeface="Calibri"/>
              </a:rPr>
              <a:t> Eliminates grievance arbitrations for law enforcement and prohibits certain police practices and policies from being included in CBAs. </a:t>
            </a:r>
          </a:p>
          <a:p>
            <a:pPr lvl="1"/>
            <a:r>
              <a:rPr lang="en-US" sz="1600" b="1" dirty="0">
                <a:cs typeface="Calibri"/>
              </a:rPr>
              <a:t>HB 1507 </a:t>
            </a:r>
            <a:r>
              <a:rPr lang="en-US" sz="1600" b="1" dirty="0">
                <a:ea typeface="+mn-lt"/>
                <a:cs typeface="+mn-lt"/>
              </a:rPr>
              <a:t>– </a:t>
            </a:r>
            <a:r>
              <a:rPr lang="en-US" sz="1600" dirty="0">
                <a:cs typeface="Calibri"/>
              </a:rPr>
              <a:t>Creates a new unit within the Attorney General’s Office to carry out independent prosecutions of law enforcement</a:t>
            </a:r>
            <a:r>
              <a:rPr lang="en-US" sz="1600">
                <a:cs typeface="Calibri"/>
              </a:rPr>
              <a:t>.</a:t>
            </a:r>
            <a:endParaRPr lang="en-US" sz="1600" b="1" dirty="0">
              <a:cs typeface="Calibri"/>
            </a:endParaRPr>
          </a:p>
        </p:txBody>
      </p:sp>
    </p:spTree>
    <p:extLst>
      <p:ext uri="{BB962C8B-B14F-4D97-AF65-F5344CB8AC3E}">
        <p14:creationId xmlns:p14="http://schemas.microsoft.com/office/powerpoint/2010/main" val="486321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E94C7-479F-4AEA-8339-CF789E256565}"/>
              </a:ext>
            </a:extLst>
          </p:cNvPr>
          <p:cNvSpPr>
            <a:spLocks noGrp="1"/>
          </p:cNvSpPr>
          <p:nvPr>
            <p:ph type="title"/>
          </p:nvPr>
        </p:nvSpPr>
        <p:spPr/>
        <p:txBody>
          <a:bodyPr/>
          <a:lstStyle/>
          <a:p>
            <a:r>
              <a:rPr lang="en-US" dirty="0" err="1"/>
              <a:t>Op</a:t>
            </a:r>
            <a:r>
              <a:rPr lang="en-US" b="1" dirty="0" err="1">
                <a:solidFill>
                  <a:srgbClr val="FF0000"/>
                </a:solidFill>
              </a:rPr>
              <a:t>E</a:t>
            </a:r>
            <a:r>
              <a:rPr lang="en-US" dirty="0" err="1"/>
              <a:t>n</a:t>
            </a:r>
            <a:r>
              <a:rPr lang="en-US" dirty="0"/>
              <a:t> government</a:t>
            </a:r>
          </a:p>
        </p:txBody>
      </p:sp>
      <p:sp>
        <p:nvSpPr>
          <p:cNvPr id="3" name="Content Placeholder 2">
            <a:extLst>
              <a:ext uri="{FF2B5EF4-FFF2-40B4-BE49-F238E27FC236}">
                <a16:creationId xmlns:a16="http://schemas.microsoft.com/office/drawing/2014/main" id="{D927FA71-DA0F-4123-AA86-08E756B3101C}"/>
              </a:ext>
            </a:extLst>
          </p:cNvPr>
          <p:cNvSpPr>
            <a:spLocks noGrp="1"/>
          </p:cNvSpPr>
          <p:nvPr>
            <p:ph idx="1"/>
          </p:nvPr>
        </p:nvSpPr>
        <p:spPr>
          <a:xfrm>
            <a:off x="838200" y="1449329"/>
            <a:ext cx="10515600" cy="3256738"/>
          </a:xfrm>
        </p:spPr>
        <p:txBody>
          <a:bodyPr vert="horz" lIns="91440" tIns="45720" rIns="91440" bIns="45720" rtlCol="0" anchor="t">
            <a:normAutofit fontScale="92500" lnSpcReduction="10000"/>
          </a:bodyPr>
          <a:lstStyle/>
          <a:p>
            <a:pPr marL="0" indent="0">
              <a:buNone/>
            </a:pPr>
            <a:r>
              <a:rPr lang="en-US" b="1" dirty="0">
                <a:solidFill>
                  <a:schemeClr val="accent6"/>
                </a:solidFill>
                <a:ea typeface="+mn-lt"/>
                <a:cs typeface="+mn-lt"/>
              </a:rPr>
              <a:t>Passed:</a:t>
            </a:r>
          </a:p>
          <a:p>
            <a:pPr marL="457200" indent="-457200"/>
            <a:r>
              <a:rPr lang="en-US" sz="2800" b="1" dirty="0">
                <a:ea typeface="+mn-lt"/>
                <a:cs typeface="+mn-lt"/>
              </a:rPr>
              <a:t>SCR 8402</a:t>
            </a:r>
            <a:r>
              <a:rPr lang="en-US" b="1" dirty="0">
                <a:ea typeface="+mn-lt"/>
                <a:cs typeface="+mn-lt"/>
              </a:rPr>
              <a:t> – </a:t>
            </a:r>
            <a:r>
              <a:rPr lang="en-US" dirty="0">
                <a:ea typeface="+mn-lt"/>
                <a:cs typeface="+mn-lt"/>
              </a:rPr>
              <a:t>Ensures</a:t>
            </a:r>
            <a:r>
              <a:rPr lang="en-US" sz="2800" dirty="0">
                <a:ea typeface="+mn-lt"/>
                <a:cs typeface="+mn-lt"/>
              </a:rPr>
              <a:t> that the emergency orders, including those regarding meetings under the OPMA, remain in place until the COVID-19 emergency is lifted and are no longer subject to periodic extensions</a:t>
            </a:r>
            <a:r>
              <a:rPr lang="en-US" dirty="0">
                <a:ea typeface="+mn-lt"/>
                <a:cs typeface="+mn-lt"/>
              </a:rPr>
              <a:t>.</a:t>
            </a:r>
            <a:endParaRPr lang="en-US" b="1" dirty="0">
              <a:ea typeface="+mn-lt"/>
              <a:cs typeface="+mn-lt"/>
            </a:endParaRPr>
          </a:p>
          <a:p>
            <a:pPr marL="0" indent="0">
              <a:buNone/>
            </a:pPr>
            <a:endParaRPr lang="en-US" b="1" dirty="0">
              <a:ea typeface="+mn-lt"/>
              <a:cs typeface="+mn-lt"/>
            </a:endParaRPr>
          </a:p>
          <a:p>
            <a:pPr marL="0" indent="0">
              <a:buNone/>
            </a:pPr>
            <a:r>
              <a:rPr lang="en-US" b="1" dirty="0">
                <a:solidFill>
                  <a:srgbClr val="C00000"/>
                </a:solidFill>
                <a:ea typeface="+mn-lt"/>
                <a:cs typeface="+mn-lt"/>
              </a:rPr>
              <a:t>Did not pass:</a:t>
            </a:r>
          </a:p>
          <a:p>
            <a:pPr lvl="1"/>
            <a:r>
              <a:rPr lang="en-US" b="1" dirty="0">
                <a:cs typeface="Calibri"/>
              </a:rPr>
              <a:t>HB 1056 –</a:t>
            </a:r>
            <a:r>
              <a:rPr lang="en-US" dirty="0">
                <a:cs typeface="Calibri"/>
              </a:rPr>
              <a:t> Updates the OPMA to allow use of virtual meetings during emergencies.</a:t>
            </a:r>
          </a:p>
          <a:p>
            <a:pPr lvl="1"/>
            <a:r>
              <a:rPr lang="en-US" b="1" dirty="0">
                <a:cs typeface="Calibri"/>
              </a:rPr>
              <a:t>HB 1329 –</a:t>
            </a:r>
            <a:r>
              <a:rPr lang="en-US" dirty="0">
                <a:cs typeface="Calibri"/>
              </a:rPr>
              <a:t> Requires public comment prior to final action.</a:t>
            </a:r>
          </a:p>
        </p:txBody>
      </p:sp>
    </p:spTree>
    <p:extLst>
      <p:ext uri="{BB962C8B-B14F-4D97-AF65-F5344CB8AC3E}">
        <p14:creationId xmlns:p14="http://schemas.microsoft.com/office/powerpoint/2010/main" val="177504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6C52F-AF8E-498B-B0AE-A48B423BBAA0}"/>
              </a:ext>
            </a:extLst>
          </p:cNvPr>
          <p:cNvSpPr>
            <a:spLocks noGrp="1"/>
          </p:cNvSpPr>
          <p:nvPr>
            <p:ph type="title"/>
          </p:nvPr>
        </p:nvSpPr>
        <p:spPr>
          <a:xfrm>
            <a:off x="838200" y="562681"/>
            <a:ext cx="10769600" cy="921045"/>
          </a:xfrm>
        </p:spPr>
        <p:txBody>
          <a:bodyPr>
            <a:noAutofit/>
          </a:bodyPr>
          <a:lstStyle/>
          <a:p>
            <a:r>
              <a:rPr lang="en-US"/>
              <a:t>Human resources &amp; labor relations</a:t>
            </a:r>
            <a:endParaRPr lang="en-US">
              <a:cs typeface="Calibri Light"/>
            </a:endParaRPr>
          </a:p>
        </p:txBody>
      </p:sp>
      <p:sp>
        <p:nvSpPr>
          <p:cNvPr id="3" name="Content Placeholder 2">
            <a:extLst>
              <a:ext uri="{FF2B5EF4-FFF2-40B4-BE49-F238E27FC236}">
                <a16:creationId xmlns:a16="http://schemas.microsoft.com/office/drawing/2014/main" id="{A2DFF63E-5188-4519-82E9-B20AC6AE921D}"/>
              </a:ext>
            </a:extLst>
          </p:cNvPr>
          <p:cNvSpPr>
            <a:spLocks noGrp="1"/>
          </p:cNvSpPr>
          <p:nvPr>
            <p:ph idx="1"/>
          </p:nvPr>
        </p:nvSpPr>
        <p:spPr>
          <a:xfrm>
            <a:off x="838200" y="1486958"/>
            <a:ext cx="10492081" cy="4158468"/>
          </a:xfrm>
        </p:spPr>
        <p:txBody>
          <a:bodyPr vert="horz" lIns="91440" tIns="45720" rIns="91440" bIns="45720" rtlCol="0" anchor="t">
            <a:normAutofit fontScale="77500" lnSpcReduction="20000"/>
          </a:bodyPr>
          <a:lstStyle/>
          <a:p>
            <a:pPr marL="0" indent="0">
              <a:buNone/>
            </a:pPr>
            <a:r>
              <a:rPr lang="en-US" b="1" dirty="0">
                <a:solidFill>
                  <a:schemeClr val="accent6"/>
                </a:solidFill>
                <a:cs typeface="Calibri"/>
              </a:rPr>
              <a:t>Passed:</a:t>
            </a:r>
          </a:p>
          <a:p>
            <a:pPr lvl="1"/>
            <a:r>
              <a:rPr lang="en-US" sz="2000" b="1" dirty="0">
                <a:cs typeface="Calibri"/>
              </a:rPr>
              <a:t>HB 1073 – </a:t>
            </a:r>
            <a:r>
              <a:rPr lang="en-US" sz="2000" dirty="0">
                <a:cs typeface="Calibri"/>
              </a:rPr>
              <a:t>Provides alternative Paid Family &amp; Medical Leave eligibility for people whose work hours were impacted by COVID-19 shutdowns. </a:t>
            </a:r>
          </a:p>
          <a:p>
            <a:pPr lvl="1"/>
            <a:r>
              <a:rPr lang="en-US" sz="2000" b="1" dirty="0">
                <a:cs typeface="Calibri"/>
              </a:rPr>
              <a:t>HB 1323</a:t>
            </a:r>
            <a:r>
              <a:rPr lang="en-US" sz="2000" dirty="0">
                <a:cs typeface="Calibri"/>
              </a:rPr>
              <a:t> – Makes changes to the state’s long term care program including an opt-out deadline of November 1, 2021.</a:t>
            </a:r>
            <a:endParaRPr lang="en-US" sz="2000" b="1" dirty="0">
              <a:cs typeface="Calibri"/>
            </a:endParaRPr>
          </a:p>
          <a:p>
            <a:pPr lvl="1"/>
            <a:r>
              <a:rPr lang="en-US" sz="2000" b="1" dirty="0">
                <a:cs typeface="Calibri"/>
              </a:rPr>
              <a:t>SB 5097 – </a:t>
            </a:r>
            <a:r>
              <a:rPr lang="en-US" sz="2000" dirty="0">
                <a:cs typeface="Calibri"/>
              </a:rPr>
              <a:t>Expands PFML definition of “family member” and requires ESD to analyze program demographic data and report to Legislature.</a:t>
            </a:r>
          </a:p>
          <a:p>
            <a:pPr lvl="1"/>
            <a:r>
              <a:rPr lang="en-US" sz="2000" b="1" dirty="0">
                <a:cs typeface="Calibri"/>
              </a:rPr>
              <a:t>SB 5115 – </a:t>
            </a:r>
            <a:r>
              <a:rPr lang="en-US" sz="2000" dirty="0">
                <a:cs typeface="Calibri"/>
              </a:rPr>
              <a:t>Creates workplace infection presumption for frontline workers during health emergencies, and requires employers to report infection rates to L&amp;I.</a:t>
            </a:r>
          </a:p>
          <a:p>
            <a:pPr lvl="1"/>
            <a:r>
              <a:rPr lang="en-US" sz="2000" b="1" dirty="0">
                <a:cs typeface="Calibri"/>
              </a:rPr>
              <a:t>SB 5254 – </a:t>
            </a:r>
            <a:r>
              <a:rPr lang="en-US" sz="2000" dirty="0">
                <a:cs typeface="Calibri"/>
              </a:rPr>
              <a:t>Requires employers to allow the voluntary use of PPE during health emergencies. </a:t>
            </a:r>
          </a:p>
          <a:p>
            <a:pPr lvl="1"/>
            <a:r>
              <a:rPr lang="en-US" sz="2000" b="1" dirty="0">
                <a:cs typeface="Calibri"/>
              </a:rPr>
              <a:t>SB 5061 –</a:t>
            </a:r>
            <a:r>
              <a:rPr lang="en-US" sz="2000" dirty="0">
                <a:cs typeface="Calibri"/>
              </a:rPr>
              <a:t> Lowers unemployment insurance tax rates for employers, improves benefits, and adds flexibility to UI program in response to COVID-19 and future emergencies.</a:t>
            </a:r>
          </a:p>
          <a:p>
            <a:pPr marL="457200" lvl="1" indent="0">
              <a:buNone/>
            </a:pPr>
            <a:endParaRPr lang="en-US" b="1" dirty="0">
              <a:cs typeface="Calibri"/>
            </a:endParaRPr>
          </a:p>
          <a:p>
            <a:pPr marL="0" indent="0">
              <a:buNone/>
            </a:pPr>
            <a:r>
              <a:rPr lang="en-US" b="1" dirty="0">
                <a:solidFill>
                  <a:srgbClr val="C00000"/>
                </a:solidFill>
                <a:cs typeface="Calibri"/>
              </a:rPr>
              <a:t>Did not pass:</a:t>
            </a:r>
          </a:p>
          <a:p>
            <a:pPr lvl="1"/>
            <a:r>
              <a:rPr lang="en-US" sz="2000" b="1" dirty="0">
                <a:cs typeface="Calibri"/>
              </a:rPr>
              <a:t>HB 1076 –</a:t>
            </a:r>
            <a:r>
              <a:rPr lang="en-US" sz="2000" dirty="0">
                <a:cs typeface="Calibri"/>
              </a:rPr>
              <a:t> Creates a private right-of-action allowing plaintiffs to sue in name of the state to enforce alleged employment violations (</a:t>
            </a:r>
            <a:r>
              <a:rPr lang="en-US" sz="2000" i="1" dirty="0">
                <a:cs typeface="Calibri"/>
              </a:rPr>
              <a:t>Qui tam</a:t>
            </a:r>
            <a:r>
              <a:rPr lang="en-US" sz="2000" dirty="0">
                <a:cs typeface="Calibri"/>
              </a:rPr>
              <a:t> actions). </a:t>
            </a:r>
            <a:endParaRPr lang="en-US" sz="2000" b="1" dirty="0">
              <a:cs typeface="Calibri"/>
            </a:endParaRPr>
          </a:p>
          <a:p>
            <a:pPr lvl="1"/>
            <a:r>
              <a:rPr lang="en-US" sz="2000" b="1" dirty="0">
                <a:cs typeface="Calibri"/>
              </a:rPr>
              <a:t>SB 5102 –</a:t>
            </a:r>
            <a:r>
              <a:rPr lang="en-US" sz="2000" dirty="0">
                <a:cs typeface="Calibri"/>
              </a:rPr>
              <a:t> Permits workers to record/have witness at IME exams and limits number of IME exams per workers’ comp claim.</a:t>
            </a:r>
            <a:endParaRPr lang="en-US" sz="2000" b="1" dirty="0">
              <a:cs typeface="Calibri"/>
            </a:endParaRPr>
          </a:p>
          <a:p>
            <a:pPr lvl="1"/>
            <a:r>
              <a:rPr lang="en-US" sz="2000" b="1" dirty="0">
                <a:cs typeface="Calibri"/>
              </a:rPr>
              <a:t>SB 5137 – </a:t>
            </a:r>
            <a:r>
              <a:rPr lang="en-US" sz="2000" dirty="0">
                <a:cs typeface="Calibri"/>
              </a:rPr>
              <a:t>Suspends workers’ comp COLA until 2022 and caps future COLA at 3%.</a:t>
            </a:r>
            <a:endParaRPr lang="en-US" dirty="0">
              <a:cs typeface="Calibri"/>
            </a:endParaRPr>
          </a:p>
        </p:txBody>
      </p:sp>
    </p:spTree>
    <p:extLst>
      <p:ext uri="{BB962C8B-B14F-4D97-AF65-F5344CB8AC3E}">
        <p14:creationId xmlns:p14="http://schemas.microsoft.com/office/powerpoint/2010/main" val="533687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2D20C-B2F5-40D3-A8E7-C654124D7737}"/>
              </a:ext>
            </a:extLst>
          </p:cNvPr>
          <p:cNvSpPr>
            <a:spLocks noGrp="1"/>
          </p:cNvSpPr>
          <p:nvPr>
            <p:ph type="title"/>
          </p:nvPr>
        </p:nvSpPr>
        <p:spPr>
          <a:xfrm>
            <a:off x="839788" y="457200"/>
            <a:ext cx="9479110" cy="1089378"/>
          </a:xfrm>
        </p:spPr>
        <p:txBody>
          <a:bodyPr>
            <a:noAutofit/>
          </a:bodyPr>
          <a:lstStyle/>
          <a:p>
            <a:r>
              <a:rPr lang="en-US" sz="3200" dirty="0">
                <a:solidFill>
                  <a:srgbClr val="0070C0"/>
                </a:solidFill>
              </a:rPr>
              <a:t>Overview of Long-Term Care Services Act</a:t>
            </a:r>
            <a:br>
              <a:rPr lang="en-US" sz="3200" dirty="0">
                <a:solidFill>
                  <a:srgbClr val="0070C0"/>
                </a:solidFill>
              </a:rPr>
            </a:br>
            <a:r>
              <a:rPr lang="en-US" sz="3200" dirty="0">
                <a:solidFill>
                  <a:srgbClr val="0070C0"/>
                </a:solidFill>
              </a:rPr>
              <a:t>Effective January 1, 2022</a:t>
            </a:r>
            <a:endParaRPr lang="en-US" sz="3200" dirty="0"/>
          </a:p>
        </p:txBody>
      </p:sp>
      <p:sp>
        <p:nvSpPr>
          <p:cNvPr id="3" name="Content Placeholder 2">
            <a:extLst>
              <a:ext uri="{FF2B5EF4-FFF2-40B4-BE49-F238E27FC236}">
                <a16:creationId xmlns:a16="http://schemas.microsoft.com/office/drawing/2014/main" id="{B7539D08-E337-4251-98B7-7DBB56E8F7AF}"/>
              </a:ext>
            </a:extLst>
          </p:cNvPr>
          <p:cNvSpPr>
            <a:spLocks noGrp="1"/>
          </p:cNvSpPr>
          <p:nvPr>
            <p:ph idx="1"/>
          </p:nvPr>
        </p:nvSpPr>
        <p:spPr>
          <a:xfrm>
            <a:off x="839788" y="1806222"/>
            <a:ext cx="9479110" cy="4451037"/>
          </a:xfrm>
        </p:spPr>
        <p:txBody>
          <a:bodyPr>
            <a:normAutofit fontScale="85000" lnSpcReduction="20000"/>
          </a:bodyPr>
          <a:lstStyle/>
          <a:p>
            <a:pPr lvl="1"/>
            <a:r>
              <a:rPr lang="en-US" sz="2000" dirty="0">
                <a:solidFill>
                  <a:srgbClr val="000000"/>
                </a:solidFill>
                <a:latin typeface="Arial" panose="020B0604020202020204" pitchFamily="34" charset="0"/>
                <a:ea typeface="ＭＳ Ｐゴシック" pitchFamily="108" charset="-128"/>
                <a:cs typeface="Arial" panose="020B0604020202020204" pitchFamily="34" charset="0"/>
              </a:rPr>
              <a:t>To provide eligible Washington state residents a modest lifetime long term care benefit of $36,500 ($100/day). </a:t>
            </a:r>
          </a:p>
          <a:p>
            <a:pPr marL="0" lvl="1" indent="0">
              <a:buNone/>
            </a:pPr>
            <a:endParaRPr lang="en-US" sz="2000" dirty="0">
              <a:solidFill>
                <a:srgbClr val="000000"/>
              </a:solidFill>
              <a:latin typeface="Arial" panose="020B0604020202020204" pitchFamily="34" charset="0"/>
              <a:ea typeface="ＭＳ Ｐゴシック" pitchFamily="108" charset="-128"/>
              <a:cs typeface="Arial" panose="020B0604020202020204" pitchFamily="34" charset="0"/>
            </a:endParaRPr>
          </a:p>
          <a:p>
            <a:pPr lvl="1"/>
            <a:r>
              <a:rPr lang="en-US" sz="2000" dirty="0">
                <a:solidFill>
                  <a:srgbClr val="000000"/>
                </a:solidFill>
                <a:latin typeface="Arial" panose="020B0604020202020204" pitchFamily="34" charset="0"/>
                <a:ea typeface="ＭＳ Ｐゴシック" pitchFamily="108" charset="-128"/>
                <a:cs typeface="Arial" panose="020B0604020202020204" pitchFamily="34" charset="0"/>
              </a:rPr>
              <a:t>Funded by a new mandatory payroll tax of 0.58% on all W-2 wage earners</a:t>
            </a:r>
          </a:p>
          <a:p>
            <a:pPr lvl="3"/>
            <a:r>
              <a:rPr lang="en-US" sz="2000" dirty="0">
                <a:solidFill>
                  <a:srgbClr val="000000"/>
                </a:solidFill>
                <a:latin typeface="Arial" panose="020B0604020202020204" pitchFamily="34" charset="0"/>
                <a:ea typeface="ＭＳ Ｐゴシック" pitchFamily="108" charset="-128"/>
                <a:cs typeface="Arial" panose="020B0604020202020204" pitchFamily="34" charset="0"/>
              </a:rPr>
              <a:t>Tax assessed regardless of age or income </a:t>
            </a:r>
          </a:p>
          <a:p>
            <a:pPr lvl="3"/>
            <a:r>
              <a:rPr lang="en-US" sz="2000" dirty="0">
                <a:solidFill>
                  <a:srgbClr val="000000"/>
                </a:solidFill>
                <a:latin typeface="Arial" panose="020B0604020202020204" pitchFamily="34" charset="0"/>
                <a:ea typeface="ＭＳ Ｐゴシック" pitchFamily="108" charset="-128"/>
                <a:cs typeface="Arial" panose="020B0604020202020204" pitchFamily="34" charset="0"/>
              </a:rPr>
              <a:t>No cap on taxable income</a:t>
            </a:r>
          </a:p>
          <a:p>
            <a:pPr lvl="1"/>
            <a:endParaRPr lang="en-US" sz="2000" dirty="0">
              <a:solidFill>
                <a:srgbClr val="000000"/>
              </a:solidFill>
              <a:latin typeface="Arial" panose="020B0604020202020204" pitchFamily="34" charset="0"/>
              <a:ea typeface="ＭＳ Ｐゴシック" pitchFamily="108" charset="-128"/>
              <a:cs typeface="Arial" panose="020B0604020202020204" pitchFamily="34" charset="0"/>
            </a:endParaRPr>
          </a:p>
          <a:p>
            <a:pPr lvl="1"/>
            <a:r>
              <a:rPr lang="en-US" sz="2000" dirty="0">
                <a:solidFill>
                  <a:srgbClr val="000000"/>
                </a:solidFill>
                <a:latin typeface="Arial" panose="020B0604020202020204" pitchFamily="34" charset="0"/>
                <a:ea typeface="ＭＳ Ｐゴシック" pitchFamily="108" charset="-128"/>
                <a:cs typeface="Arial" panose="020B0604020202020204" pitchFamily="34" charset="0"/>
              </a:rPr>
              <a:t>Benefit</a:t>
            </a:r>
          </a:p>
          <a:p>
            <a:pPr lvl="3"/>
            <a:r>
              <a:rPr lang="en-US" sz="2000" dirty="0">
                <a:solidFill>
                  <a:srgbClr val="000000"/>
                </a:solidFill>
                <a:latin typeface="Arial" panose="020B0604020202020204" pitchFamily="34" charset="0"/>
                <a:ea typeface="ＭＳ Ｐゴシック" pitchFamily="108" charset="-128"/>
                <a:cs typeface="Arial" panose="020B0604020202020204" pitchFamily="34" charset="0"/>
              </a:rPr>
              <a:t>Guaranteed issue with no health underwriting</a:t>
            </a:r>
          </a:p>
          <a:p>
            <a:pPr lvl="3"/>
            <a:r>
              <a:rPr lang="en-US" sz="2000" dirty="0">
                <a:solidFill>
                  <a:srgbClr val="000000"/>
                </a:solidFill>
                <a:latin typeface="Arial" panose="020B0604020202020204" pitchFamily="34" charset="0"/>
                <a:ea typeface="ＭＳ Ｐゴシック" pitchFamily="108" charset="-128"/>
                <a:cs typeface="Arial" panose="020B0604020202020204" pitchFamily="34" charset="0"/>
              </a:rPr>
              <a:t>Washington resident</a:t>
            </a:r>
          </a:p>
          <a:p>
            <a:pPr lvl="3"/>
            <a:r>
              <a:rPr lang="en-US" sz="2000" dirty="0">
                <a:solidFill>
                  <a:srgbClr val="000000"/>
                </a:solidFill>
                <a:latin typeface="Arial" panose="020B0604020202020204" pitchFamily="34" charset="0"/>
                <a:ea typeface="ＭＳ Ｐゴシック" pitchFamily="108" charset="-128"/>
                <a:cs typeface="Arial" panose="020B0604020202020204" pitchFamily="34" charset="0"/>
              </a:rPr>
              <a:t>Paid tax 3 of past 6 years or 10 years consecutively</a:t>
            </a:r>
          </a:p>
          <a:p>
            <a:pPr lvl="3"/>
            <a:r>
              <a:rPr lang="en-US" sz="2000" dirty="0">
                <a:solidFill>
                  <a:srgbClr val="000000"/>
                </a:solidFill>
                <a:latin typeface="Arial" panose="020B0604020202020204" pitchFamily="34" charset="0"/>
                <a:ea typeface="ＭＳ Ｐゴシック" pitchFamily="108" charset="-128"/>
                <a:cs typeface="Arial" panose="020B0604020202020204" pitchFamily="34" charset="0"/>
              </a:rPr>
              <a:t>Benefit is payable upon loss of 3 of 10 activities of daily living</a:t>
            </a:r>
          </a:p>
          <a:p>
            <a:pPr lvl="1"/>
            <a:endParaRPr lang="en-US" sz="2000" dirty="0">
              <a:solidFill>
                <a:srgbClr val="000000"/>
              </a:solidFill>
              <a:latin typeface="Arial" panose="020B0604020202020204" pitchFamily="34" charset="0"/>
              <a:ea typeface="ＭＳ Ｐゴシック" pitchFamily="108" charset="-128"/>
              <a:cs typeface="Arial" panose="020B0604020202020204" pitchFamily="34" charset="0"/>
            </a:endParaRPr>
          </a:p>
          <a:p>
            <a:pPr lvl="1"/>
            <a:r>
              <a:rPr lang="en-US" sz="2000" dirty="0">
                <a:solidFill>
                  <a:srgbClr val="000000"/>
                </a:solidFill>
                <a:latin typeface="Arial" panose="020B0604020202020204" pitchFamily="34" charset="0"/>
                <a:ea typeface="ＭＳ Ｐゴシック" pitchFamily="108" charset="-128"/>
                <a:cs typeface="Arial" panose="020B0604020202020204" pitchFamily="34" charset="0"/>
              </a:rPr>
              <a:t>Tax exemption: Enrollment on a qualified Long Term Care policy prior to November 1</a:t>
            </a:r>
          </a:p>
          <a:p>
            <a:pPr lvl="3"/>
            <a:r>
              <a:rPr lang="en-US" sz="2000" dirty="0">
                <a:solidFill>
                  <a:srgbClr val="000000"/>
                </a:solidFill>
                <a:latin typeface="Arial" panose="020B0604020202020204" pitchFamily="34" charset="0"/>
                <a:ea typeface="ＭＳ Ｐゴシック" pitchFamily="108" charset="-128"/>
                <a:cs typeface="Arial" panose="020B0604020202020204" pitchFamily="34" charset="0"/>
              </a:rPr>
              <a:t>Policy in place by October 1</a:t>
            </a:r>
          </a:p>
          <a:p>
            <a:pPr lvl="3"/>
            <a:r>
              <a:rPr lang="en-US" sz="2000" dirty="0">
                <a:solidFill>
                  <a:srgbClr val="000000"/>
                </a:solidFill>
                <a:latin typeface="Arial" panose="020B0604020202020204" pitchFamily="34" charset="0"/>
                <a:ea typeface="ＭＳ Ｐゴシック" pitchFamily="108" charset="-128"/>
                <a:cs typeface="Arial" panose="020B0604020202020204" pitchFamily="34" charset="0"/>
              </a:rPr>
              <a:t>Employee applies for exemption between October 1, 2021 – December 31, 2022</a:t>
            </a:r>
          </a:p>
          <a:p>
            <a:pPr lvl="3"/>
            <a:endParaRPr lang="en-US" sz="2000" dirty="0">
              <a:solidFill>
                <a:srgbClr val="000000"/>
              </a:solidFill>
              <a:latin typeface="Arial" panose="020B0604020202020204" pitchFamily="34" charset="0"/>
              <a:ea typeface="ＭＳ Ｐゴシック" pitchFamily="108" charset="-128"/>
              <a:cs typeface="Arial" panose="020B0604020202020204" pitchFamily="34" charset="0"/>
            </a:endParaRPr>
          </a:p>
          <a:p>
            <a:pPr marL="9144" lvl="1" indent="0" algn="ctr">
              <a:buNone/>
            </a:pPr>
            <a:endParaRPr lang="en-US" sz="2000" dirty="0">
              <a:solidFill>
                <a:srgbClr val="000000"/>
              </a:solidFill>
              <a:latin typeface="Arial" panose="020B0604020202020204" pitchFamily="34" charset="0"/>
              <a:ea typeface="ＭＳ Ｐゴシック" pitchFamily="108" charset="-128"/>
              <a:cs typeface="Arial" panose="020B0604020202020204" pitchFamily="34" charset="0"/>
            </a:endParaRPr>
          </a:p>
          <a:p>
            <a:pPr lvl="1"/>
            <a:endParaRPr lang="en-US" sz="2000" dirty="0">
              <a:solidFill>
                <a:srgbClr val="000000"/>
              </a:solidFill>
              <a:latin typeface="Arial" panose="020B0604020202020204" pitchFamily="34" charset="0"/>
              <a:ea typeface="ＭＳ Ｐゴシック" pitchFamily="108" charset="-128"/>
              <a:cs typeface="Arial" panose="020B0604020202020204" pitchFamily="34" charset="0"/>
            </a:endParaRPr>
          </a:p>
          <a:p>
            <a:pPr lvl="1"/>
            <a:endParaRPr lang="en-US" sz="2000" dirty="0">
              <a:solidFill>
                <a:srgbClr val="000000"/>
              </a:solidFill>
              <a:latin typeface="Arial" panose="020B0604020202020204" pitchFamily="34" charset="0"/>
              <a:ea typeface="ＭＳ Ｐゴシック" pitchFamily="108" charset="-128"/>
              <a:cs typeface="Arial" panose="020B0604020202020204" pitchFamily="34" charset="0"/>
            </a:endParaRPr>
          </a:p>
          <a:p>
            <a:pPr lvl="1"/>
            <a:endParaRPr lang="en-US" sz="2000" dirty="0">
              <a:solidFill>
                <a:srgbClr val="000000"/>
              </a:solidFill>
              <a:latin typeface="Arial" panose="020B0604020202020204" pitchFamily="34" charset="0"/>
              <a:ea typeface="ＭＳ Ｐゴシック" pitchFamily="108" charset="-128"/>
              <a:cs typeface="Arial" panose="020B0604020202020204" pitchFamily="34" charset="0"/>
            </a:endParaRPr>
          </a:p>
          <a:p>
            <a:pPr lvl="1"/>
            <a:endParaRPr lang="en-US" sz="2000" dirty="0">
              <a:solidFill>
                <a:srgbClr val="000000"/>
              </a:solidFill>
              <a:latin typeface="Arial" panose="020B0604020202020204" pitchFamily="34" charset="0"/>
              <a:ea typeface="ＭＳ Ｐゴシック" pitchFamily="108" charset="-128"/>
              <a:cs typeface="Arial" panose="020B0604020202020204" pitchFamily="34" charset="0"/>
            </a:endParaRPr>
          </a:p>
          <a:p>
            <a:endParaRPr lang="en-US" sz="2000" b="0" dirty="0"/>
          </a:p>
        </p:txBody>
      </p:sp>
    </p:spTree>
    <p:extLst>
      <p:ext uri="{BB962C8B-B14F-4D97-AF65-F5344CB8AC3E}">
        <p14:creationId xmlns:p14="http://schemas.microsoft.com/office/powerpoint/2010/main" val="380214401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2D20C-B2F5-40D3-A8E7-C654124D7737}"/>
              </a:ext>
            </a:extLst>
          </p:cNvPr>
          <p:cNvSpPr>
            <a:spLocks noGrp="1"/>
          </p:cNvSpPr>
          <p:nvPr>
            <p:ph type="title"/>
          </p:nvPr>
        </p:nvSpPr>
        <p:spPr>
          <a:xfrm>
            <a:off x="839788" y="457200"/>
            <a:ext cx="9479110" cy="807156"/>
          </a:xfrm>
        </p:spPr>
        <p:txBody>
          <a:bodyPr>
            <a:normAutofit/>
          </a:bodyPr>
          <a:lstStyle/>
          <a:p>
            <a:r>
              <a:rPr lang="en-US" dirty="0">
                <a:solidFill>
                  <a:srgbClr val="0070C0"/>
                </a:solidFill>
              </a:rPr>
              <a:t>AWC Trust – Alternative LTC Coverage</a:t>
            </a:r>
            <a:endParaRPr lang="en-US" dirty="0"/>
          </a:p>
        </p:txBody>
      </p:sp>
      <p:sp>
        <p:nvSpPr>
          <p:cNvPr id="3" name="Content Placeholder 2">
            <a:extLst>
              <a:ext uri="{FF2B5EF4-FFF2-40B4-BE49-F238E27FC236}">
                <a16:creationId xmlns:a16="http://schemas.microsoft.com/office/drawing/2014/main" id="{B7539D08-E337-4251-98B7-7DBB56E8F7AF}"/>
              </a:ext>
            </a:extLst>
          </p:cNvPr>
          <p:cNvSpPr>
            <a:spLocks noGrp="1"/>
          </p:cNvSpPr>
          <p:nvPr>
            <p:ph idx="1"/>
          </p:nvPr>
        </p:nvSpPr>
        <p:spPr>
          <a:xfrm>
            <a:off x="839788" y="1546578"/>
            <a:ext cx="9479110" cy="4710681"/>
          </a:xfrm>
        </p:spPr>
        <p:txBody>
          <a:bodyPr vert="horz" lIns="91440" tIns="45720" rIns="91440" bIns="45720" rtlCol="0" anchor="t">
            <a:normAutofit/>
          </a:bodyPr>
          <a:lstStyle/>
          <a:p>
            <a:pPr marL="173355" lvl="1" indent="-173355"/>
            <a:r>
              <a:rPr lang="en-US" sz="2000" dirty="0">
                <a:solidFill>
                  <a:srgbClr val="000000"/>
                </a:solidFill>
                <a:latin typeface="Arial"/>
                <a:ea typeface="ＭＳ Ｐゴシック"/>
                <a:cs typeface="Arial"/>
              </a:rPr>
              <a:t>Permanent Life Insurance with Long Term Care Rider (Trust only)</a:t>
            </a:r>
          </a:p>
          <a:p>
            <a:pPr marL="742950" lvl="1" indent="-285750" eaLnBrk="0" fontAlgn="base" hangingPunct="0">
              <a:spcBef>
                <a:spcPct val="0"/>
              </a:spcBef>
              <a:spcAft>
                <a:spcPct val="0"/>
              </a:spcAft>
              <a:buClr>
                <a:srgbClr val="3F6CAF"/>
              </a:buClr>
              <a:buFont typeface="Wingdings" panose="05000000000000000000" pitchFamily="2" charset="2"/>
              <a:buChar char="§"/>
            </a:pPr>
            <a:r>
              <a:rPr lang="en-US" sz="2000" b="1" dirty="0">
                <a:solidFill>
                  <a:srgbClr val="000000"/>
                </a:solidFill>
                <a:latin typeface="DINOT"/>
                <a:ea typeface="ＭＳ Ｐゴシック"/>
              </a:rPr>
              <a:t>Life Benefit </a:t>
            </a:r>
            <a:r>
              <a:rPr lang="en-US" sz="2000" dirty="0">
                <a:solidFill>
                  <a:srgbClr val="000000"/>
                </a:solidFill>
                <a:latin typeface="DINOT"/>
                <a:ea typeface="ＭＳ Ｐゴシック"/>
              </a:rPr>
              <a:t>–$25k-$150k</a:t>
            </a:r>
          </a:p>
          <a:p>
            <a:pPr marL="742950" lvl="1" indent="-285750" eaLnBrk="0" fontAlgn="base" hangingPunct="0">
              <a:spcBef>
                <a:spcPct val="0"/>
              </a:spcBef>
              <a:spcAft>
                <a:spcPct val="0"/>
              </a:spcAft>
              <a:buClr>
                <a:srgbClr val="3F6CAF"/>
              </a:buClr>
            </a:pPr>
            <a:r>
              <a:rPr lang="en-US" sz="2000" b="1" dirty="0">
                <a:solidFill>
                  <a:srgbClr val="000000"/>
                </a:solidFill>
                <a:latin typeface="DINOT"/>
                <a:ea typeface="ＭＳ Ｐゴシック"/>
              </a:rPr>
              <a:t>LTC Benefit –</a:t>
            </a:r>
            <a:r>
              <a:rPr lang="en-US" sz="2000" dirty="0">
                <a:solidFill>
                  <a:srgbClr val="000000"/>
                </a:solidFill>
                <a:latin typeface="DINOT"/>
                <a:ea typeface="ＭＳ Ｐゴシック"/>
              </a:rPr>
              <a:t> 4% of the life benefit, ranging  from $1k-$6k per month. </a:t>
            </a:r>
            <a:endParaRPr lang="en-US" sz="2000" dirty="0">
              <a:solidFill>
                <a:srgbClr val="000000"/>
              </a:solidFill>
              <a:latin typeface="DINOT" panose="020B0504020101020102" pitchFamily="34" charset="0"/>
              <a:ea typeface="ＭＳ Ｐゴシック" pitchFamily="108" charset="-128"/>
            </a:endParaRPr>
          </a:p>
          <a:p>
            <a:pPr marL="742950" lvl="1" indent="-285750" eaLnBrk="0" fontAlgn="base" hangingPunct="0">
              <a:spcBef>
                <a:spcPct val="0"/>
              </a:spcBef>
              <a:spcAft>
                <a:spcPct val="0"/>
              </a:spcAft>
              <a:buClr>
                <a:srgbClr val="3F6CAF"/>
              </a:buClr>
              <a:buFont typeface="Wingdings" panose="05000000000000000000" pitchFamily="2" charset="2"/>
              <a:buChar char="§"/>
            </a:pPr>
            <a:r>
              <a:rPr lang="en-US" sz="2000" b="1" dirty="0">
                <a:solidFill>
                  <a:srgbClr val="000000"/>
                </a:solidFill>
                <a:latin typeface="DINOT"/>
                <a:ea typeface="ＭＳ Ｐゴシック"/>
              </a:rPr>
              <a:t>Cost </a:t>
            </a:r>
            <a:r>
              <a:rPr lang="en-US" sz="2000" dirty="0">
                <a:solidFill>
                  <a:srgbClr val="000000"/>
                </a:solidFill>
                <a:latin typeface="DINOT"/>
                <a:ea typeface="ＭＳ Ｐゴシック"/>
              </a:rPr>
              <a:t>- Based on age, level of benefit.</a:t>
            </a:r>
          </a:p>
          <a:p>
            <a:pPr marL="742950" lvl="1" indent="-285750" eaLnBrk="0" fontAlgn="base" hangingPunct="0">
              <a:spcBef>
                <a:spcPct val="0"/>
              </a:spcBef>
              <a:spcAft>
                <a:spcPct val="0"/>
              </a:spcAft>
              <a:buClr>
                <a:srgbClr val="3F6CAF"/>
              </a:buClr>
              <a:buFont typeface="Wingdings" panose="05000000000000000000" pitchFamily="2" charset="2"/>
              <a:buChar char="§"/>
            </a:pPr>
            <a:r>
              <a:rPr lang="en-US" sz="2000" b="1" dirty="0">
                <a:solidFill>
                  <a:srgbClr val="000000"/>
                </a:solidFill>
                <a:latin typeface="DINOT" panose="020B0504020101020102" pitchFamily="34" charset="0"/>
                <a:ea typeface="ＭＳ Ｐゴシック" pitchFamily="108" charset="-128"/>
              </a:rPr>
              <a:t>Underwriting</a:t>
            </a:r>
            <a:r>
              <a:rPr lang="en-US" sz="2000" dirty="0">
                <a:solidFill>
                  <a:srgbClr val="000000"/>
                </a:solidFill>
                <a:latin typeface="DINOT" panose="020B0504020101020102" pitchFamily="34" charset="0"/>
                <a:ea typeface="ＭＳ Ｐゴシック" pitchFamily="108" charset="-128"/>
              </a:rPr>
              <a:t> – No medical underwriting required, all employees will be eligible for coverage</a:t>
            </a:r>
            <a:endParaRPr lang="en-US" sz="2000" dirty="0">
              <a:solidFill>
                <a:srgbClr val="000000"/>
              </a:solidFill>
              <a:latin typeface="Arial" panose="020B0604020202020204" pitchFamily="34" charset="0"/>
              <a:ea typeface="ＭＳ Ｐゴシック" pitchFamily="108" charset="-128"/>
              <a:cs typeface="Arial" panose="020B0604020202020204" pitchFamily="34" charset="0"/>
            </a:endParaRPr>
          </a:p>
          <a:p>
            <a:pPr marL="173355" lvl="1" indent="-173355"/>
            <a:r>
              <a:rPr lang="en-US" sz="2000" dirty="0">
                <a:solidFill>
                  <a:srgbClr val="000000"/>
                </a:solidFill>
                <a:latin typeface="Arial"/>
                <a:ea typeface="ＭＳ Ｐゴシック"/>
                <a:cs typeface="Arial"/>
              </a:rPr>
              <a:t>Employer &amp; employee communications plan</a:t>
            </a:r>
          </a:p>
          <a:p>
            <a:pPr marL="742950" lvl="1" indent="-285750" eaLnBrk="0" fontAlgn="base" hangingPunct="0">
              <a:spcBef>
                <a:spcPct val="0"/>
              </a:spcBef>
              <a:spcAft>
                <a:spcPct val="0"/>
              </a:spcAft>
              <a:buClr>
                <a:srgbClr val="3F6CAF"/>
              </a:buClr>
              <a:buFont typeface="Wingdings" panose="05000000000000000000" pitchFamily="2" charset="2"/>
              <a:buChar char="§"/>
            </a:pPr>
            <a:r>
              <a:rPr lang="en-US" sz="2000" b="1" dirty="0">
                <a:solidFill>
                  <a:srgbClr val="000000"/>
                </a:solidFill>
                <a:latin typeface="DINOT"/>
                <a:ea typeface="ＭＳ Ｐゴシック"/>
              </a:rPr>
              <a:t>Monthly newsletter articles – For Your Health</a:t>
            </a:r>
            <a:endParaRPr lang="en-US" sz="2000" dirty="0">
              <a:solidFill>
                <a:srgbClr val="000000"/>
              </a:solidFill>
              <a:latin typeface="DINOT"/>
              <a:ea typeface="ＭＳ Ｐゴシック"/>
            </a:endParaRPr>
          </a:p>
          <a:p>
            <a:pPr marL="742950" lvl="1" indent="-285750" eaLnBrk="0" fontAlgn="base" hangingPunct="0">
              <a:spcBef>
                <a:spcPct val="0"/>
              </a:spcBef>
              <a:spcAft>
                <a:spcPct val="0"/>
              </a:spcAft>
              <a:buClr>
                <a:srgbClr val="3F6CAF"/>
              </a:buClr>
              <a:buFont typeface="Wingdings" panose="05000000000000000000" pitchFamily="2" charset="2"/>
              <a:buChar char="§"/>
            </a:pPr>
            <a:r>
              <a:rPr lang="en-US" sz="2000" b="1" dirty="0">
                <a:solidFill>
                  <a:srgbClr val="000000"/>
                </a:solidFill>
                <a:latin typeface="DINOT"/>
                <a:ea typeface="ＭＳ Ｐゴシック"/>
              </a:rPr>
              <a:t>Employer webinar – June 14 (recorded)</a:t>
            </a:r>
            <a:endParaRPr lang="en-US" sz="2000" dirty="0">
              <a:solidFill>
                <a:srgbClr val="000000"/>
              </a:solidFill>
              <a:latin typeface="DINOT"/>
              <a:ea typeface="ＭＳ Ｐゴシック"/>
            </a:endParaRPr>
          </a:p>
          <a:p>
            <a:pPr marL="742950" lvl="1" indent="-285750" eaLnBrk="0" fontAlgn="base" hangingPunct="0">
              <a:spcBef>
                <a:spcPct val="0"/>
              </a:spcBef>
              <a:spcAft>
                <a:spcPct val="0"/>
              </a:spcAft>
              <a:buClr>
                <a:srgbClr val="3F6CAF"/>
              </a:buClr>
            </a:pPr>
            <a:r>
              <a:rPr lang="en-US" sz="2000" b="1" dirty="0">
                <a:solidFill>
                  <a:srgbClr val="000000"/>
                </a:solidFill>
                <a:latin typeface="DINOT"/>
                <a:ea typeface="ＭＳ Ｐゴシック"/>
              </a:rPr>
              <a:t>Employee communication &amp; webinars – August</a:t>
            </a:r>
            <a:endParaRPr lang="en-US" sz="2000" dirty="0">
              <a:solidFill>
                <a:srgbClr val="000000"/>
              </a:solidFill>
              <a:latin typeface="DINOT"/>
              <a:ea typeface="ＭＳ Ｐゴシック"/>
            </a:endParaRPr>
          </a:p>
          <a:p>
            <a:pPr marL="173355" lvl="1" indent="-173355"/>
            <a:endParaRPr lang="en-US" sz="2000" dirty="0">
              <a:solidFill>
                <a:srgbClr val="000000"/>
              </a:solidFill>
              <a:latin typeface="Arial" panose="020B0604020202020204" pitchFamily="34" charset="0"/>
              <a:ea typeface="ＭＳ Ｐゴシック" pitchFamily="108" charset="-128"/>
              <a:cs typeface="Arial" panose="020B0604020202020204" pitchFamily="34" charset="0"/>
            </a:endParaRPr>
          </a:p>
          <a:p>
            <a:pPr marL="173355" lvl="1" indent="-173355"/>
            <a:r>
              <a:rPr lang="en-US" sz="2000" dirty="0">
                <a:solidFill>
                  <a:srgbClr val="000000"/>
                </a:solidFill>
                <a:latin typeface="Arial" panose="020B0604020202020204" pitchFamily="34" charset="0"/>
                <a:ea typeface="ＭＳ Ｐゴシック" pitchFamily="108" charset="-128"/>
                <a:cs typeface="Arial" panose="020B0604020202020204" pitchFamily="34" charset="0"/>
              </a:rPr>
              <a:t>Non-Trust employers: </a:t>
            </a:r>
          </a:p>
          <a:p>
            <a:pPr marL="630555" lvl="3" indent="-164465"/>
            <a:r>
              <a:rPr lang="en-US" sz="2000" dirty="0">
                <a:solidFill>
                  <a:srgbClr val="000000"/>
                </a:solidFill>
                <a:latin typeface="Arial"/>
                <a:ea typeface="ＭＳ Ｐゴシック"/>
                <a:cs typeface="Arial"/>
              </a:rPr>
              <a:t>Individual coverage unavailable due to overwhelming demand of LTC carriers</a:t>
            </a:r>
          </a:p>
          <a:p>
            <a:pPr marL="173355" lvl="1" indent="-173355"/>
            <a:endParaRPr lang="en-US" sz="2000" dirty="0">
              <a:solidFill>
                <a:srgbClr val="000000"/>
              </a:solidFill>
              <a:latin typeface="Arial" panose="020B0604020202020204" pitchFamily="34" charset="0"/>
              <a:ea typeface="ＭＳ Ｐゴシック" pitchFamily="108" charset="-128"/>
              <a:cs typeface="Arial" panose="020B0604020202020204" pitchFamily="34" charset="0"/>
            </a:endParaRPr>
          </a:p>
          <a:p>
            <a:pPr marL="173355" lvl="1" indent="-173355"/>
            <a:endParaRPr lang="en-US" sz="2000" dirty="0">
              <a:solidFill>
                <a:srgbClr val="000000"/>
              </a:solidFill>
              <a:latin typeface="Arial" panose="020B0604020202020204" pitchFamily="34" charset="0"/>
              <a:ea typeface="ＭＳ Ｐゴシック" pitchFamily="108" charset="-128"/>
              <a:cs typeface="Arial" panose="020B0604020202020204" pitchFamily="34" charset="0"/>
            </a:endParaRPr>
          </a:p>
          <a:p>
            <a:endParaRPr lang="en-US" sz="2000" b="0" dirty="0"/>
          </a:p>
        </p:txBody>
      </p:sp>
    </p:spTree>
    <p:extLst>
      <p:ext uri="{BB962C8B-B14F-4D97-AF65-F5344CB8AC3E}">
        <p14:creationId xmlns:p14="http://schemas.microsoft.com/office/powerpoint/2010/main" val="383847401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9AA20-72B3-4B47-BE4D-5DA7290304AE}"/>
              </a:ext>
            </a:extLst>
          </p:cNvPr>
          <p:cNvSpPr>
            <a:spLocks noGrp="1"/>
          </p:cNvSpPr>
          <p:nvPr>
            <p:ph type="title"/>
          </p:nvPr>
        </p:nvSpPr>
        <p:spPr/>
        <p:txBody>
          <a:bodyPr/>
          <a:lstStyle/>
          <a:p>
            <a:r>
              <a:rPr lang="en-US" dirty="0" err="1"/>
              <a:t>Pension</a:t>
            </a:r>
            <a:r>
              <a:rPr lang="en-US" b="1" dirty="0" err="1">
                <a:solidFill>
                  <a:srgbClr val="FF0000"/>
                </a:solidFill>
              </a:rPr>
              <a:t>S</a:t>
            </a:r>
            <a:endParaRPr lang="en-US" b="1" dirty="0">
              <a:solidFill>
                <a:srgbClr val="FF0000"/>
              </a:solidFill>
            </a:endParaRPr>
          </a:p>
        </p:txBody>
      </p:sp>
      <p:sp>
        <p:nvSpPr>
          <p:cNvPr id="3" name="Content Placeholder 2">
            <a:extLst>
              <a:ext uri="{FF2B5EF4-FFF2-40B4-BE49-F238E27FC236}">
                <a16:creationId xmlns:a16="http://schemas.microsoft.com/office/drawing/2014/main" id="{B63EBC13-BC3B-4CB7-9EE7-72E2BA929E9A}"/>
              </a:ext>
            </a:extLst>
          </p:cNvPr>
          <p:cNvSpPr>
            <a:spLocks noGrp="1"/>
          </p:cNvSpPr>
          <p:nvPr>
            <p:ph idx="1"/>
          </p:nvPr>
        </p:nvSpPr>
        <p:spPr/>
        <p:txBody>
          <a:bodyPr vert="horz" lIns="91440" tIns="45720" rIns="91440" bIns="45720" rtlCol="0" anchor="t">
            <a:normAutofit/>
          </a:bodyPr>
          <a:lstStyle/>
          <a:p>
            <a:pPr marL="0" indent="0">
              <a:buNone/>
            </a:pPr>
            <a:r>
              <a:rPr lang="en-US" b="1">
                <a:solidFill>
                  <a:schemeClr val="accent6"/>
                </a:solidFill>
              </a:rPr>
              <a:t>Passed:</a:t>
            </a:r>
          </a:p>
          <a:p>
            <a:pPr lvl="1"/>
            <a:r>
              <a:rPr lang="en-US" sz="2000" b="1" dirty="0"/>
              <a:t>SB 5021 </a:t>
            </a:r>
            <a:r>
              <a:rPr lang="en-US" sz="2000" b="1" dirty="0">
                <a:ea typeface="+mn-lt"/>
                <a:cs typeface="+mn-lt"/>
              </a:rPr>
              <a:t>–</a:t>
            </a:r>
            <a:r>
              <a:rPr lang="en-US" sz="2000" dirty="0"/>
              <a:t> Eliminates impact of COVID-19 work stoppages and shutdowns on public employee pensions.</a:t>
            </a:r>
            <a:endParaRPr lang="en-US" sz="2000" dirty="0">
              <a:cs typeface="Calibri"/>
            </a:endParaRPr>
          </a:p>
          <a:p>
            <a:pPr lvl="1"/>
            <a:r>
              <a:rPr lang="en-US" sz="2000" b="1" dirty="0"/>
              <a:t>SB 5367 </a:t>
            </a:r>
            <a:r>
              <a:rPr lang="en-US" sz="2000" b="1" dirty="0">
                <a:ea typeface="+mn-lt"/>
                <a:cs typeface="+mn-lt"/>
              </a:rPr>
              <a:t>–</a:t>
            </a:r>
            <a:r>
              <a:rPr lang="en-US" sz="2000" dirty="0"/>
              <a:t> Automatic refunds of contributions to unvested public retirement accounts.</a:t>
            </a:r>
            <a:endParaRPr lang="en-US" sz="2000" dirty="0">
              <a:cs typeface="Calibri"/>
            </a:endParaRPr>
          </a:p>
          <a:p>
            <a:pPr marL="457200" lvl="1" indent="0">
              <a:buNone/>
            </a:pPr>
            <a:endParaRPr lang="en-US" sz="2000" b="1" dirty="0"/>
          </a:p>
          <a:p>
            <a:pPr marL="0" indent="0">
              <a:buNone/>
            </a:pPr>
            <a:r>
              <a:rPr lang="en-US" b="1">
                <a:solidFill>
                  <a:srgbClr val="C00000"/>
                </a:solidFill>
              </a:rPr>
              <a:t>Did not pass:</a:t>
            </a:r>
            <a:endParaRPr lang="en-US" b="1">
              <a:solidFill>
                <a:srgbClr val="C00000"/>
              </a:solidFill>
              <a:cs typeface="Calibri"/>
            </a:endParaRPr>
          </a:p>
          <a:p>
            <a:pPr lvl="1"/>
            <a:r>
              <a:rPr lang="en-US" sz="2000" b="1" dirty="0"/>
              <a:t>SB 5453 </a:t>
            </a:r>
            <a:r>
              <a:rPr lang="en-US" sz="2000" b="1" dirty="0">
                <a:ea typeface="+mn-lt"/>
                <a:cs typeface="+mn-lt"/>
              </a:rPr>
              <a:t>–</a:t>
            </a:r>
            <a:r>
              <a:rPr lang="en-US" sz="2000" dirty="0"/>
              <a:t> Merging LEOFF 1 and TRS 1 plans.</a:t>
            </a:r>
            <a:endParaRPr lang="en-US" sz="2000" dirty="0">
              <a:cs typeface="Calibri"/>
            </a:endParaRPr>
          </a:p>
          <a:p>
            <a:pPr lvl="1"/>
            <a:r>
              <a:rPr lang="en-US" sz="2000" b="1" dirty="0"/>
              <a:t>HB 1565 </a:t>
            </a:r>
            <a:r>
              <a:rPr lang="en-US" sz="2000" b="1" dirty="0">
                <a:ea typeface="+mn-lt"/>
                <a:cs typeface="+mn-lt"/>
              </a:rPr>
              <a:t>–</a:t>
            </a:r>
            <a:r>
              <a:rPr lang="en-US" sz="2000" b="1" dirty="0"/>
              <a:t> </a:t>
            </a:r>
            <a:r>
              <a:rPr lang="en-US" sz="2000" dirty="0"/>
              <a:t>Authorizes a 1.5% COLA increase for PERS 1, paid for by 0.04% supplemental employer contribution.</a:t>
            </a:r>
            <a:endParaRPr lang="en-US" sz="2000" dirty="0">
              <a:cs typeface="Calibri"/>
            </a:endParaRPr>
          </a:p>
        </p:txBody>
      </p:sp>
    </p:spTree>
    <p:extLst>
      <p:ext uri="{BB962C8B-B14F-4D97-AF65-F5344CB8AC3E}">
        <p14:creationId xmlns:p14="http://schemas.microsoft.com/office/powerpoint/2010/main" val="2970768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2CF56-1370-4FF5-99DB-8EE48B78A653}"/>
              </a:ext>
            </a:extLst>
          </p:cNvPr>
          <p:cNvSpPr>
            <a:spLocks noGrp="1"/>
          </p:cNvSpPr>
          <p:nvPr>
            <p:ph type="title"/>
          </p:nvPr>
        </p:nvSpPr>
        <p:spPr>
          <a:xfrm>
            <a:off x="1961706" y="365125"/>
            <a:ext cx="8298713" cy="757997"/>
          </a:xfrm>
        </p:spPr>
        <p:txBody>
          <a:bodyPr>
            <a:normAutofit/>
          </a:bodyPr>
          <a:lstStyle/>
          <a:p>
            <a:r>
              <a:rPr lang="en-US" dirty="0"/>
              <a:t>AW</a:t>
            </a:r>
            <a:r>
              <a:rPr lang="en-US" b="1" dirty="0">
                <a:solidFill>
                  <a:srgbClr val="FF0000"/>
                </a:solidFill>
              </a:rPr>
              <a:t>C</a:t>
            </a:r>
            <a:r>
              <a:rPr lang="en-US" dirty="0"/>
              <a:t>’s Government Relations Team</a:t>
            </a:r>
          </a:p>
        </p:txBody>
      </p:sp>
      <p:graphicFrame>
        <p:nvGraphicFramePr>
          <p:cNvPr id="4" name="Content Placeholder 3">
            <a:extLst>
              <a:ext uri="{FF2B5EF4-FFF2-40B4-BE49-F238E27FC236}">
                <a16:creationId xmlns:a16="http://schemas.microsoft.com/office/drawing/2014/main" id="{7C625E84-BC33-4E0E-B7F0-F5FCCDD50127}"/>
              </a:ext>
            </a:extLst>
          </p:cNvPr>
          <p:cNvGraphicFramePr>
            <a:graphicFrameLocks noGrp="1"/>
          </p:cNvGraphicFramePr>
          <p:nvPr>
            <p:ph idx="4294967295"/>
            <p:extLst>
              <p:ext uri="{D42A27DB-BD31-4B8C-83A1-F6EECF244321}">
                <p14:modId xmlns:p14="http://schemas.microsoft.com/office/powerpoint/2010/main" val="2123152085"/>
              </p:ext>
            </p:extLst>
          </p:nvPr>
        </p:nvGraphicFramePr>
        <p:xfrm>
          <a:off x="1797204" y="1411009"/>
          <a:ext cx="8597592" cy="5163024"/>
        </p:xfrm>
        <a:graphic>
          <a:graphicData uri="http://schemas.openxmlformats.org/drawingml/2006/table">
            <a:tbl>
              <a:tblPr/>
              <a:tblGrid>
                <a:gridCol w="4298796">
                  <a:extLst>
                    <a:ext uri="{9D8B030D-6E8A-4147-A177-3AD203B41FA5}">
                      <a16:colId xmlns:a16="http://schemas.microsoft.com/office/drawing/2014/main" val="924752534"/>
                    </a:ext>
                  </a:extLst>
                </a:gridCol>
                <a:gridCol w="4298796">
                  <a:extLst>
                    <a:ext uri="{9D8B030D-6E8A-4147-A177-3AD203B41FA5}">
                      <a16:colId xmlns:a16="http://schemas.microsoft.com/office/drawing/2014/main" val="879361371"/>
                    </a:ext>
                  </a:extLst>
                </a:gridCol>
              </a:tblGrid>
              <a:tr h="2541644">
                <a:tc>
                  <a:txBody>
                    <a:bodyPr/>
                    <a:lstStyle/>
                    <a:p>
                      <a:pPr marL="114300" lvl="1" indent="0"/>
                      <a:r>
                        <a:rPr lang="en-US" sz="1300" b="1" i="0" u="none" strike="noStrike" kern="1200" dirty="0">
                          <a:solidFill>
                            <a:schemeClr val="tx1"/>
                          </a:solidFill>
                          <a:effectLst/>
                          <a:latin typeface="+mj-lt"/>
                          <a:ea typeface="+mn-ea"/>
                          <a:cs typeface="+mn-cs"/>
                          <a:hlinkClick r:id="rId2"/>
                        </a:rPr>
                        <a:t>Candice Bock</a:t>
                      </a:r>
                      <a:endParaRPr lang="en-US" sz="1300" b="0" i="0" u="none" strike="noStrike" kern="1200" dirty="0">
                        <a:solidFill>
                          <a:schemeClr val="tx1"/>
                        </a:solidFill>
                        <a:effectLst/>
                        <a:latin typeface="+mj-lt"/>
                        <a:ea typeface="+mn-ea"/>
                        <a:cs typeface="+mn-cs"/>
                      </a:endParaRPr>
                    </a:p>
                    <a:p>
                      <a:pPr marL="114300" lvl="1" indent="0"/>
                      <a:r>
                        <a:rPr lang="en-US" sz="1300" b="0" i="0" u="none" strike="noStrike" kern="1200" dirty="0">
                          <a:solidFill>
                            <a:schemeClr val="tx1"/>
                          </a:solidFill>
                          <a:effectLst/>
                          <a:latin typeface="+mj-lt"/>
                          <a:ea typeface="+mn-ea"/>
                          <a:cs typeface="+mn-cs"/>
                        </a:rPr>
                        <a:t>Government Relations </a:t>
                      </a:r>
                      <a:r>
                        <a:rPr lang="en-US" sz="1300" b="0" i="0" kern="1200" dirty="0">
                          <a:solidFill>
                            <a:schemeClr val="tx1"/>
                          </a:solidFill>
                          <a:effectLst/>
                          <a:latin typeface="+mj-lt"/>
                          <a:ea typeface="+mn-ea"/>
                          <a:cs typeface="+mn-cs"/>
                        </a:rPr>
                        <a:t>Director</a:t>
                      </a:r>
                      <a:br>
                        <a:rPr lang="en-US" sz="1300" dirty="0">
                          <a:latin typeface="+mj-lt"/>
                        </a:rPr>
                      </a:br>
                      <a:r>
                        <a:rPr lang="en-US" sz="1300" b="0" i="0" kern="1200" dirty="0">
                          <a:solidFill>
                            <a:schemeClr val="tx1"/>
                          </a:solidFill>
                          <a:effectLst/>
                          <a:latin typeface="+mj-lt"/>
                          <a:ea typeface="+mn-ea"/>
                          <a:cs typeface="+mn-cs"/>
                        </a:rPr>
                        <a:t>Issue areas: economic development; federal; finance &amp; budget; human resources, labor relations &amp; pensions; open government</a:t>
                      </a:r>
                      <a:endParaRPr lang="en-US" sz="1300" b="1" u="none" strike="noStrike" dirty="0">
                        <a:solidFill>
                          <a:srgbClr val="105CB6"/>
                        </a:solidFill>
                        <a:effectLst/>
                        <a:latin typeface="+mj-lt"/>
                        <a:hlinkClick r:id="" action="ppaction://noaction"/>
                      </a:endParaRPr>
                    </a:p>
                    <a:p>
                      <a:pPr marL="114300" lvl="1" indent="0"/>
                      <a:endParaRPr lang="en-US" sz="1300" b="1" u="none" strike="noStrike" dirty="0">
                        <a:solidFill>
                          <a:srgbClr val="105CB6"/>
                        </a:solidFill>
                        <a:effectLst/>
                        <a:latin typeface="+mj-lt"/>
                        <a:hlinkClick r:id="" action="ppaction://noaction"/>
                      </a:endParaRPr>
                    </a:p>
                    <a:p>
                      <a:pPr marL="114300" lvl="1" indent="0"/>
                      <a:r>
                        <a:rPr lang="en-US" sz="1300" b="1" u="none" strike="noStrike" dirty="0">
                          <a:solidFill>
                            <a:srgbClr val="105CB6"/>
                          </a:solidFill>
                          <a:effectLst/>
                          <a:latin typeface="+mj-lt"/>
                        </a:rPr>
                        <a:t>Brandy </a:t>
                      </a:r>
                      <a:r>
                        <a:rPr lang="en-US" sz="1300" b="1" u="none" strike="noStrike" dirty="0" err="1">
                          <a:solidFill>
                            <a:srgbClr val="105CB6"/>
                          </a:solidFill>
                          <a:effectLst/>
                          <a:latin typeface="+mj-lt"/>
                        </a:rPr>
                        <a:t>DeLang</a:t>
                      </a:r>
                      <a:br>
                        <a:rPr lang="en-US" sz="1300" b="0" dirty="0">
                          <a:effectLst/>
                          <a:latin typeface="+mj-lt"/>
                        </a:rPr>
                      </a:br>
                      <a:r>
                        <a:rPr lang="en-US" sz="1300" b="0" dirty="0">
                          <a:effectLst/>
                          <a:latin typeface="+mj-lt"/>
                        </a:rPr>
                        <a:t>Government Relations Advocate</a:t>
                      </a:r>
                      <a:br>
                        <a:rPr lang="en-US" sz="1300" b="0" dirty="0">
                          <a:effectLst/>
                          <a:latin typeface="+mj-lt"/>
                        </a:rPr>
                      </a:br>
                      <a:r>
                        <a:rPr lang="en-US" sz="1300" b="0" dirty="0">
                          <a:effectLst/>
                          <a:latin typeface="+mj-lt"/>
                        </a:rPr>
                        <a:t>Issue areas: </a:t>
                      </a:r>
                      <a:r>
                        <a:rPr lang="en-US" sz="1300" b="0" kern="1200" dirty="0">
                          <a:solidFill>
                            <a:schemeClr val="tx1"/>
                          </a:solidFill>
                          <a:effectLst/>
                          <a:latin typeface="+mj-lt"/>
                          <a:ea typeface="+mn-ea"/>
                          <a:cs typeface="+mn-cs"/>
                        </a:rPr>
                        <a:t>Public works &amp; infrastructure</a:t>
                      </a:r>
                      <a:r>
                        <a:rPr lang="en-US" sz="1300" b="0" dirty="0">
                          <a:effectLst/>
                          <a:latin typeface="+mj-lt"/>
                        </a:rPr>
                        <a:t>; energy; telecommunications; transportation; utilities</a:t>
                      </a:r>
                    </a:p>
                    <a:p>
                      <a:pPr marL="114300" lvl="1" indent="0"/>
                      <a:endParaRPr lang="en-US" sz="1300" b="0" dirty="0">
                        <a:effectLst/>
                        <a:latin typeface="+mj-lt"/>
                      </a:endParaRPr>
                    </a:p>
                    <a:p>
                      <a:pPr marL="114300" lvl="1" indent="0"/>
                      <a:r>
                        <a:rPr lang="en-US" sz="1300" b="1" u="none" strike="noStrike" dirty="0">
                          <a:solidFill>
                            <a:srgbClr val="105CB6"/>
                          </a:solidFill>
                          <a:effectLst/>
                          <a:latin typeface="+mj-lt"/>
                          <a:hlinkClick r:id="rId3"/>
                        </a:rPr>
                        <a:t>Carl Schroeder</a:t>
                      </a:r>
                      <a:br>
                        <a:rPr lang="en-US" sz="1300" b="0" dirty="0">
                          <a:effectLst/>
                          <a:latin typeface="+mj-lt"/>
                        </a:rPr>
                      </a:br>
                      <a:r>
                        <a:rPr lang="en-US" sz="1300" b="0" dirty="0">
                          <a:effectLst/>
                          <a:latin typeface="+mj-lt"/>
                        </a:rPr>
                        <a:t>Government Relations Advocate</a:t>
                      </a:r>
                      <a:br>
                        <a:rPr lang="en-US" sz="1300" b="0" dirty="0">
                          <a:effectLst/>
                          <a:latin typeface="+mj-lt"/>
                        </a:rPr>
                      </a:br>
                      <a:r>
                        <a:rPr lang="en-US" sz="1300" b="0" dirty="0">
                          <a:effectLst/>
                          <a:latin typeface="+mj-lt"/>
                        </a:rPr>
                        <a:t>Issue areas: building codes; environment &amp; natural resources; housing &amp; homelessness; land use &amp; planning; </a:t>
                      </a:r>
                    </a:p>
                    <a:p>
                      <a:pPr marL="114300" lvl="1" indent="0"/>
                      <a:endParaRPr lang="en-US" sz="1300" b="0" dirty="0">
                        <a:effectLst/>
                        <a:latin typeface="+mj-lt"/>
                      </a:endParaRPr>
                    </a:p>
                    <a:p>
                      <a:pPr marL="114300" lvl="1" indent="0"/>
                      <a:r>
                        <a:rPr lang="en-US" sz="1300" b="1" u="none" strike="noStrike" dirty="0">
                          <a:solidFill>
                            <a:srgbClr val="105CB6"/>
                          </a:solidFill>
                          <a:effectLst/>
                          <a:latin typeface="+mj-lt"/>
                          <a:hlinkClick r:id="rId4"/>
                        </a:rPr>
                        <a:t>Sharon Swanson</a:t>
                      </a:r>
                      <a:br>
                        <a:rPr lang="en-US" sz="1300" b="0" dirty="0">
                          <a:effectLst/>
                          <a:latin typeface="+mj-lt"/>
                        </a:rPr>
                      </a:br>
                      <a:r>
                        <a:rPr lang="en-US" sz="1300" b="0" dirty="0">
                          <a:effectLst/>
                          <a:latin typeface="+mj-lt"/>
                        </a:rPr>
                        <a:t>Government Relations Advocate</a:t>
                      </a:r>
                      <a:br>
                        <a:rPr lang="en-US" sz="1300" b="0" dirty="0">
                          <a:effectLst/>
                          <a:latin typeface="+mj-lt"/>
                        </a:rPr>
                      </a:br>
                      <a:r>
                        <a:rPr lang="en-US" sz="1300" b="0" dirty="0">
                          <a:effectLst/>
                          <a:latin typeface="+mj-lt"/>
                        </a:rPr>
                        <a:t>Issue areas: cannabis; emergency management &amp; cybersecurity; general government; human services &amp; behavioral health; liability; open government; public safety &amp; criminal justice</a:t>
                      </a:r>
                    </a:p>
                    <a:p>
                      <a:pPr marL="114300" lvl="1" indent="0"/>
                      <a:endParaRPr lang="en-US" sz="1300" b="0" kern="1200" dirty="0">
                        <a:solidFill>
                          <a:schemeClr val="tx1"/>
                        </a:solidFill>
                        <a:effectLst/>
                        <a:latin typeface="+mj-lt"/>
                        <a:ea typeface="+mn-ea"/>
                        <a:cs typeface="+mn-cs"/>
                      </a:endParaRPr>
                    </a:p>
                    <a:p>
                      <a:pPr marL="114300" marR="0" lvl="1" indent="0" algn="l" defTabSz="914400" rtl="0" eaLnBrk="1" fontAlgn="auto" latinLnBrk="0" hangingPunct="1">
                        <a:lnSpc>
                          <a:spcPct val="100000"/>
                        </a:lnSpc>
                        <a:spcBef>
                          <a:spcPts val="0"/>
                        </a:spcBef>
                        <a:spcAft>
                          <a:spcPts val="0"/>
                        </a:spcAft>
                        <a:buClrTx/>
                        <a:buSzTx/>
                        <a:buFontTx/>
                        <a:buNone/>
                        <a:tabLst/>
                        <a:defRPr/>
                      </a:pPr>
                      <a:r>
                        <a:rPr lang="en-US" sz="1300" b="1" u="none" strike="noStrike" kern="1200" dirty="0">
                          <a:solidFill>
                            <a:srgbClr val="105CB6"/>
                          </a:solidFill>
                          <a:effectLst/>
                          <a:latin typeface="+mj-lt"/>
                          <a:ea typeface="+mn-ea"/>
                          <a:cs typeface="+mn-cs"/>
                          <a:hlinkClick r:id="rId5"/>
                        </a:rPr>
                        <a:t>Brianna Morin</a:t>
                      </a:r>
                      <a:br>
                        <a:rPr lang="en-US" sz="1300" b="0" kern="1200" dirty="0">
                          <a:solidFill>
                            <a:schemeClr val="tx1"/>
                          </a:solidFill>
                          <a:effectLst/>
                          <a:latin typeface="+mj-lt"/>
                          <a:ea typeface="+mn-ea"/>
                          <a:cs typeface="+mn-cs"/>
                        </a:rPr>
                      </a:br>
                      <a:r>
                        <a:rPr lang="en-US" sz="1300" b="0" kern="1200" dirty="0">
                          <a:solidFill>
                            <a:schemeClr val="tx1"/>
                          </a:solidFill>
                          <a:effectLst/>
                          <a:latin typeface="+mj-lt"/>
                          <a:ea typeface="+mn-ea"/>
                          <a:cs typeface="+mn-cs"/>
                        </a:rPr>
                        <a:t>Government Relations Assistant</a:t>
                      </a:r>
                    </a:p>
                    <a:p>
                      <a:pPr marL="114300" lvl="1" indent="0"/>
                      <a:endParaRPr lang="en-US" sz="1300" b="0" dirty="0">
                        <a:effectLst/>
                        <a:latin typeface="+mj-lt"/>
                      </a:endParaRPr>
                    </a:p>
                  </a:txBody>
                  <a:tcPr marL="5952" marR="5952" marT="5952" marB="5952">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114300" lvl="1" indent="0"/>
                      <a:r>
                        <a:rPr lang="en-US" sz="1300" b="1" u="none" strike="noStrike" dirty="0">
                          <a:solidFill>
                            <a:srgbClr val="105CB6"/>
                          </a:solidFill>
                          <a:effectLst/>
                          <a:latin typeface="+mj-lt"/>
                          <a:hlinkClick r:id="rId6"/>
                        </a:rPr>
                        <a:t>Maggie Douglas</a:t>
                      </a:r>
                      <a:br>
                        <a:rPr lang="en-US" sz="1300" b="0" dirty="0">
                          <a:effectLst/>
                          <a:latin typeface="+mj-lt"/>
                        </a:rPr>
                      </a:br>
                      <a:r>
                        <a:rPr lang="en-US" sz="1300" b="0" dirty="0">
                          <a:effectLst/>
                          <a:latin typeface="+mj-lt"/>
                        </a:rPr>
                        <a:t>Legislative Policy Analyst</a:t>
                      </a:r>
                      <a:br>
                        <a:rPr lang="en-US" sz="1300" b="0" dirty="0">
                          <a:effectLst/>
                          <a:latin typeface="+mj-lt"/>
                        </a:rPr>
                      </a:br>
                      <a:r>
                        <a:rPr lang="en-US" sz="1300" b="0" dirty="0">
                          <a:effectLst/>
                          <a:latin typeface="+mj-lt"/>
                        </a:rPr>
                        <a:t>Issue areas: energy; finance &amp; budget; public works &amp; infrastructure; telecommunications; transportation; utilities</a:t>
                      </a:r>
                    </a:p>
                    <a:p>
                      <a:pPr marL="114300" lvl="1" indent="0"/>
                      <a:endParaRPr lang="en-US" sz="1300" b="0" dirty="0">
                        <a:effectLst/>
                        <a:latin typeface="+mj-lt"/>
                      </a:endParaRPr>
                    </a:p>
                    <a:p>
                      <a:pPr marL="114300" lvl="1" indent="0"/>
                      <a:r>
                        <a:rPr lang="en-US" sz="1300" b="1" u="none" strike="noStrike" dirty="0">
                          <a:solidFill>
                            <a:srgbClr val="105CB6"/>
                          </a:solidFill>
                          <a:effectLst/>
                          <a:latin typeface="+mj-lt"/>
                          <a:hlinkClick r:id="rId7"/>
                        </a:rPr>
                        <a:t>Matt Doumit</a:t>
                      </a:r>
                      <a:br>
                        <a:rPr lang="en-US" sz="1300" b="0" dirty="0">
                          <a:effectLst/>
                          <a:latin typeface="+mj-lt"/>
                        </a:rPr>
                      </a:br>
                      <a:r>
                        <a:rPr lang="en-US" sz="1300" b="0" dirty="0">
                          <a:effectLst/>
                          <a:latin typeface="+mj-lt"/>
                        </a:rPr>
                        <a:t>Legislative Policy Analyst</a:t>
                      </a:r>
                      <a:br>
                        <a:rPr lang="en-US" sz="1300" b="0" dirty="0">
                          <a:effectLst/>
                          <a:latin typeface="+mj-lt"/>
                        </a:rPr>
                      </a:br>
                      <a:r>
                        <a:rPr lang="en-US" sz="1300" b="0" dirty="0">
                          <a:effectLst/>
                          <a:latin typeface="+mj-lt"/>
                        </a:rPr>
                        <a:t>Issue areas: human resources; labor relations; pensions</a:t>
                      </a:r>
                    </a:p>
                    <a:p>
                      <a:pPr marL="114300" lvl="1" indent="0"/>
                      <a:endParaRPr lang="en-US" sz="1300" b="0" dirty="0">
                        <a:effectLst/>
                        <a:latin typeface="+mj-lt"/>
                      </a:endParaRPr>
                    </a:p>
                    <a:p>
                      <a:pPr marL="114300" marR="0" lvl="1" indent="0" algn="l" defTabSz="914400" rtl="0" eaLnBrk="1" fontAlgn="auto" latinLnBrk="0" hangingPunct="1">
                        <a:lnSpc>
                          <a:spcPct val="100000"/>
                        </a:lnSpc>
                        <a:spcBef>
                          <a:spcPts val="0"/>
                        </a:spcBef>
                        <a:spcAft>
                          <a:spcPts val="0"/>
                        </a:spcAft>
                        <a:buClrTx/>
                        <a:buSzTx/>
                        <a:buFontTx/>
                        <a:buNone/>
                        <a:tabLst/>
                        <a:defRPr/>
                      </a:pPr>
                      <a:r>
                        <a:rPr lang="en-US" sz="1300" b="1" u="none" strike="noStrike" kern="1200" dirty="0">
                          <a:solidFill>
                            <a:srgbClr val="105CB6"/>
                          </a:solidFill>
                          <a:effectLst/>
                          <a:latin typeface="+mj-lt"/>
                          <a:ea typeface="+mn-ea"/>
                          <a:cs typeface="+mn-cs"/>
                          <a:hlinkClick r:id="rId8"/>
                        </a:rPr>
                        <a:t>Jacob Ewing</a:t>
                      </a:r>
                      <a:br>
                        <a:rPr lang="en-US" sz="1300" b="0" kern="1200" dirty="0">
                          <a:solidFill>
                            <a:schemeClr val="tx1"/>
                          </a:solidFill>
                          <a:effectLst/>
                          <a:latin typeface="+mj-lt"/>
                          <a:ea typeface="+mn-ea"/>
                          <a:cs typeface="+mn-cs"/>
                        </a:rPr>
                      </a:br>
                      <a:r>
                        <a:rPr lang="en-US" sz="1300" b="0" dirty="0">
                          <a:effectLst/>
                          <a:latin typeface="+mj-lt"/>
                        </a:rPr>
                        <a:t>Legislative Policy Analyst</a:t>
                      </a:r>
                      <a:br>
                        <a:rPr lang="en-US" sz="1300" b="0" dirty="0">
                          <a:effectLst/>
                          <a:latin typeface="+mj-lt"/>
                        </a:rPr>
                      </a:br>
                      <a:r>
                        <a:rPr lang="en-US" sz="1300" b="0" dirty="0">
                          <a:effectLst/>
                          <a:latin typeface="+mj-lt"/>
                        </a:rPr>
                        <a:t>Issue areas: cannabis; economic development; emergency management &amp; cybersecurity; general government; human services &amp; behavioral health; liability; open government; public safety &amp; criminal justice</a:t>
                      </a:r>
                    </a:p>
                    <a:p>
                      <a:pPr marL="114300" lvl="1" indent="0"/>
                      <a:endParaRPr lang="en-US" sz="1300" b="0" dirty="0">
                        <a:effectLst/>
                        <a:latin typeface="+mj-lt"/>
                      </a:endParaRPr>
                    </a:p>
                    <a:p>
                      <a:pPr marL="114300" lvl="1" indent="0"/>
                      <a:r>
                        <a:rPr lang="en-US" sz="1300" b="1" u="none" strike="noStrike" dirty="0">
                          <a:solidFill>
                            <a:srgbClr val="105CB6"/>
                          </a:solidFill>
                          <a:effectLst/>
                          <a:latin typeface="+mj-lt"/>
                          <a:hlinkClick r:id="rId9"/>
                        </a:rPr>
                        <a:t>Shannon McClelland</a:t>
                      </a:r>
                      <a:br>
                        <a:rPr lang="en-US" sz="1300" b="0" dirty="0">
                          <a:effectLst/>
                          <a:latin typeface="+mj-lt"/>
                        </a:rPr>
                      </a:br>
                      <a:r>
                        <a:rPr lang="en-US" sz="1300" b="0" dirty="0">
                          <a:effectLst/>
                          <a:latin typeface="+mj-lt"/>
                        </a:rPr>
                        <a:t>Legislative Policy Analyst</a:t>
                      </a:r>
                      <a:br>
                        <a:rPr lang="en-US" sz="1300" b="0" dirty="0">
                          <a:effectLst/>
                          <a:latin typeface="+mj-lt"/>
                        </a:rPr>
                      </a:br>
                      <a:r>
                        <a:rPr lang="en-US" sz="1300" b="0" dirty="0">
                          <a:effectLst/>
                          <a:latin typeface="+mj-lt"/>
                        </a:rPr>
                        <a:t>Issue areas: building codes; environment &amp; natural resources; housing &amp; homelessness; land use &amp; planning</a:t>
                      </a:r>
                    </a:p>
                    <a:p>
                      <a:pPr marL="114300" lvl="1" indent="0"/>
                      <a:endParaRPr lang="en-US" sz="1300" b="0" dirty="0">
                        <a:effectLst/>
                        <a:latin typeface="+mj-lt"/>
                      </a:endParaRPr>
                    </a:p>
                    <a:p>
                      <a:pPr marL="114300" marR="0" lvl="1" indent="0" algn="l" defTabSz="914400" rtl="0" eaLnBrk="1" fontAlgn="auto" latinLnBrk="0" hangingPunct="1">
                        <a:lnSpc>
                          <a:spcPct val="100000"/>
                        </a:lnSpc>
                        <a:spcBef>
                          <a:spcPts val="0"/>
                        </a:spcBef>
                        <a:spcAft>
                          <a:spcPts val="0"/>
                        </a:spcAft>
                        <a:buClrTx/>
                        <a:buSzTx/>
                        <a:buFontTx/>
                        <a:buNone/>
                        <a:tabLst/>
                        <a:defRPr/>
                      </a:pPr>
                      <a:r>
                        <a:rPr lang="en-US" sz="1300" b="1" u="none" strike="noStrike" kern="1200" dirty="0">
                          <a:solidFill>
                            <a:srgbClr val="105CB6"/>
                          </a:solidFill>
                          <a:effectLst/>
                          <a:latin typeface="+mj-lt"/>
                          <a:ea typeface="+mn-ea"/>
                          <a:cs typeface="+mn-cs"/>
                          <a:hlinkClick r:id="rId10"/>
                        </a:rPr>
                        <a:t>Emma Shepard</a:t>
                      </a:r>
                      <a:br>
                        <a:rPr lang="en-US" sz="1300" b="0" kern="1200" dirty="0">
                          <a:solidFill>
                            <a:schemeClr val="tx1"/>
                          </a:solidFill>
                          <a:effectLst/>
                          <a:latin typeface="+mj-lt"/>
                          <a:ea typeface="+mn-ea"/>
                          <a:cs typeface="+mn-cs"/>
                        </a:rPr>
                      </a:br>
                      <a:r>
                        <a:rPr lang="en-US" sz="1300" b="0" kern="1200" dirty="0">
                          <a:solidFill>
                            <a:schemeClr val="tx1"/>
                          </a:solidFill>
                          <a:effectLst/>
                          <a:latin typeface="+mj-lt"/>
                          <a:ea typeface="+mn-ea"/>
                          <a:cs typeface="+mn-cs"/>
                        </a:rPr>
                        <a:t>Strategic Content Analyst</a:t>
                      </a:r>
                    </a:p>
                    <a:p>
                      <a:pPr marL="114300" marR="0" lvl="1" indent="0" algn="l" defTabSz="914400" rtl="0" eaLnBrk="1" fontAlgn="auto" latinLnBrk="0" hangingPunct="1">
                        <a:lnSpc>
                          <a:spcPct val="100000"/>
                        </a:lnSpc>
                        <a:spcBef>
                          <a:spcPts val="0"/>
                        </a:spcBef>
                        <a:spcAft>
                          <a:spcPts val="0"/>
                        </a:spcAft>
                        <a:buClrTx/>
                        <a:buSzTx/>
                        <a:buFontTx/>
                        <a:buNone/>
                        <a:tabLst/>
                        <a:defRPr/>
                      </a:pPr>
                      <a:br>
                        <a:rPr lang="en-US" sz="1300" b="0" dirty="0">
                          <a:effectLst/>
                          <a:latin typeface="+mj-lt"/>
                        </a:rPr>
                      </a:br>
                      <a:endParaRPr lang="en-US" sz="1300" b="0" dirty="0">
                        <a:effectLst/>
                        <a:latin typeface="+mj-lt"/>
                      </a:endParaRPr>
                    </a:p>
                  </a:txBody>
                  <a:tcPr marL="5952" marR="5952" marT="5952" marB="5952">
                    <a:lnL w="9525" cap="flat" cmpd="sng" algn="ctr">
                      <a:noFill/>
                      <a:prstDash val="solid"/>
                      <a:round/>
                      <a:headEnd type="none" w="med" len="med"/>
                      <a:tailEnd type="none" w="med" len="med"/>
                    </a:lnL>
                    <a:lnR>
                      <a:noFill/>
                    </a:lnR>
                    <a:lnT w="9525"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283270773"/>
                  </a:ext>
                </a:extLst>
              </a:tr>
            </a:tbl>
          </a:graphicData>
        </a:graphic>
      </p:graphicFrame>
    </p:spTree>
    <p:extLst>
      <p:ext uri="{BB962C8B-B14F-4D97-AF65-F5344CB8AC3E}">
        <p14:creationId xmlns:p14="http://schemas.microsoft.com/office/powerpoint/2010/main" val="3917981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E94C7-479F-4AEA-8339-CF789E256565}"/>
              </a:ext>
            </a:extLst>
          </p:cNvPr>
          <p:cNvSpPr>
            <a:spLocks noGrp="1"/>
          </p:cNvSpPr>
          <p:nvPr>
            <p:ph type="title"/>
          </p:nvPr>
        </p:nvSpPr>
        <p:spPr/>
        <p:txBody>
          <a:bodyPr/>
          <a:lstStyle/>
          <a:p>
            <a:r>
              <a:rPr lang="en-US"/>
              <a:t>General government</a:t>
            </a:r>
          </a:p>
        </p:txBody>
      </p:sp>
      <p:sp>
        <p:nvSpPr>
          <p:cNvPr id="3" name="Content Placeholder 2">
            <a:extLst>
              <a:ext uri="{FF2B5EF4-FFF2-40B4-BE49-F238E27FC236}">
                <a16:creationId xmlns:a16="http://schemas.microsoft.com/office/drawing/2014/main" id="{D927FA71-DA0F-4123-AA86-08E756B3101C}"/>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en-US" sz="2600" b="1" dirty="0">
                <a:solidFill>
                  <a:schemeClr val="accent6"/>
                </a:solidFill>
                <a:cs typeface="Calibri"/>
              </a:rPr>
              <a:t>Passed:</a:t>
            </a:r>
          </a:p>
          <a:p>
            <a:pPr lvl="1"/>
            <a:r>
              <a:rPr lang="en-US" sz="1900" b="1" dirty="0">
                <a:cs typeface="Calibri"/>
              </a:rPr>
              <a:t>SB 5013 – </a:t>
            </a:r>
            <a:r>
              <a:rPr lang="en-US" sz="1900" dirty="0">
                <a:cs typeface="Calibri"/>
              </a:rPr>
              <a:t>Gives jurisdictions more time to submit and implement redistricting plans based on updated census data.</a:t>
            </a:r>
            <a:endParaRPr lang="en-US" sz="1900" b="1" dirty="0">
              <a:cs typeface="Calibri"/>
            </a:endParaRPr>
          </a:p>
          <a:p>
            <a:pPr lvl="1"/>
            <a:r>
              <a:rPr lang="en-US" sz="1900" b="1" dirty="0">
                <a:cs typeface="Calibri"/>
              </a:rPr>
              <a:t>HB 1016 –</a:t>
            </a:r>
            <a:r>
              <a:rPr lang="en-US" sz="1900" dirty="0">
                <a:cs typeface="Calibri"/>
              </a:rPr>
              <a:t> Makes Juneteenth (June 19), which celebrates the end of slavery in the U.S., a state legal holiday.</a:t>
            </a:r>
          </a:p>
          <a:p>
            <a:pPr marL="457200" lvl="1" indent="0">
              <a:buNone/>
            </a:pPr>
            <a:endParaRPr lang="en-US" sz="1900" b="1" dirty="0">
              <a:cs typeface="Calibri"/>
            </a:endParaRPr>
          </a:p>
          <a:p>
            <a:pPr marL="0" indent="0">
              <a:buNone/>
            </a:pPr>
            <a:r>
              <a:rPr lang="en-US" sz="2600" b="1" dirty="0">
                <a:solidFill>
                  <a:srgbClr val="C00000"/>
                </a:solidFill>
                <a:cs typeface="Calibri"/>
              </a:rPr>
              <a:t>Did not pass:</a:t>
            </a:r>
          </a:p>
          <a:p>
            <a:pPr lvl="1"/>
            <a:r>
              <a:rPr lang="en-US" sz="1900" b="1" dirty="0">
                <a:cs typeface="Calibri"/>
              </a:rPr>
              <a:t>HB 1156 – </a:t>
            </a:r>
            <a:r>
              <a:rPr lang="en-US" sz="1900" dirty="0">
                <a:cs typeface="Calibri"/>
              </a:rPr>
              <a:t>Authorizes use of ranked choice voting in local government elections.</a:t>
            </a:r>
          </a:p>
          <a:p>
            <a:pPr lvl="1"/>
            <a:r>
              <a:rPr lang="en-US" sz="1900" b="1" dirty="0">
                <a:cs typeface="Calibri"/>
              </a:rPr>
              <a:t>HB 1341 –</a:t>
            </a:r>
            <a:r>
              <a:rPr lang="en-US" sz="1900" dirty="0">
                <a:cs typeface="Calibri"/>
              </a:rPr>
              <a:t> Abolishes the professional rescuer doctrine, allowing first responders to sue for on-the-job injuries and potentially increasing public employer liability.</a:t>
            </a:r>
          </a:p>
          <a:p>
            <a:pPr lvl="1"/>
            <a:r>
              <a:rPr lang="en-US" sz="1900" b="1" dirty="0">
                <a:cs typeface="Calibri"/>
              </a:rPr>
              <a:t>HB 5155 </a:t>
            </a:r>
            <a:r>
              <a:rPr lang="en-US" sz="1900" b="1" dirty="0">
                <a:ea typeface="+mn-lt"/>
                <a:cs typeface="+mn-lt"/>
              </a:rPr>
              <a:t>–</a:t>
            </a:r>
            <a:r>
              <a:rPr lang="en-US" sz="1900" dirty="0">
                <a:cs typeface="Calibri"/>
              </a:rPr>
              <a:t> Starts interest running on a tort judgment from the date that the cause of action accrues rather than the date the judgment is entered.</a:t>
            </a:r>
          </a:p>
          <a:p>
            <a:pPr marL="0" indent="0">
              <a:buNone/>
            </a:pPr>
            <a:endParaRPr lang="en-US" b="1" dirty="0">
              <a:cs typeface="Calibri"/>
            </a:endParaRPr>
          </a:p>
        </p:txBody>
      </p:sp>
    </p:spTree>
    <p:extLst>
      <p:ext uri="{BB962C8B-B14F-4D97-AF65-F5344CB8AC3E}">
        <p14:creationId xmlns:p14="http://schemas.microsoft.com/office/powerpoint/2010/main" val="4138918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ABFA9-43F2-4783-BF9E-1B3FF28186CF}"/>
              </a:ext>
            </a:extLst>
          </p:cNvPr>
          <p:cNvSpPr>
            <a:spLocks noGrp="1"/>
          </p:cNvSpPr>
          <p:nvPr>
            <p:ph type="title"/>
          </p:nvPr>
        </p:nvSpPr>
        <p:spPr/>
        <p:txBody>
          <a:bodyPr/>
          <a:lstStyle/>
          <a:p>
            <a:r>
              <a:rPr lang="en-US" dirty="0"/>
              <a:t>Federal update</a:t>
            </a:r>
          </a:p>
        </p:txBody>
      </p:sp>
      <p:sp>
        <p:nvSpPr>
          <p:cNvPr id="3" name="Content Placeholder 2">
            <a:extLst>
              <a:ext uri="{FF2B5EF4-FFF2-40B4-BE49-F238E27FC236}">
                <a16:creationId xmlns:a16="http://schemas.microsoft.com/office/drawing/2014/main" id="{CBC1EE05-0A6A-4046-9282-B42BE3E2CCF1}"/>
              </a:ext>
            </a:extLst>
          </p:cNvPr>
          <p:cNvSpPr>
            <a:spLocks noGrp="1"/>
          </p:cNvSpPr>
          <p:nvPr>
            <p:ph idx="1"/>
          </p:nvPr>
        </p:nvSpPr>
        <p:spPr>
          <a:xfrm>
            <a:off x="838200" y="1441174"/>
            <a:ext cx="10515600" cy="4034593"/>
          </a:xfrm>
        </p:spPr>
        <p:txBody>
          <a:bodyPr vert="horz" lIns="91440" tIns="45720" rIns="91440" bIns="45720" rtlCol="0" anchor="t">
            <a:normAutofit lnSpcReduction="10000"/>
          </a:bodyPr>
          <a:lstStyle/>
          <a:p>
            <a:r>
              <a:rPr lang="en-US" dirty="0"/>
              <a:t>American Rescue Plan – </a:t>
            </a:r>
            <a:r>
              <a:rPr lang="en-US" dirty="0">
                <a:solidFill>
                  <a:schemeClr val="accent6"/>
                </a:solidFill>
              </a:rPr>
              <a:t>passed</a:t>
            </a:r>
          </a:p>
          <a:p>
            <a:pPr lvl="1"/>
            <a:r>
              <a:rPr lang="en-US" dirty="0"/>
              <a:t>$1.9 trillion relief package that was passed in mid-March. Includes direct funding for American cities in response to the COVID-19 pandemic, up to $1.1 billion for Washington cities.</a:t>
            </a:r>
          </a:p>
          <a:p>
            <a:pPr lvl="1"/>
            <a:r>
              <a:rPr lang="en-US" dirty="0">
                <a:cs typeface="Calibri"/>
              </a:rPr>
              <a:t>Cities will receive first tranche is available now. Second tranche will arrive in 2022.</a:t>
            </a:r>
          </a:p>
          <a:p>
            <a:pPr lvl="1"/>
            <a:r>
              <a:rPr lang="en-US" dirty="0">
                <a:cs typeface="Calibri"/>
              </a:rPr>
              <a:t>Entitlement cities will receive funds directly from Treasury. Non-entitlement cities will receive funds through the state.</a:t>
            </a:r>
          </a:p>
          <a:p>
            <a:pPr lvl="1">
              <a:lnSpc>
                <a:spcPct val="100000"/>
              </a:lnSpc>
            </a:pPr>
            <a:r>
              <a:rPr lang="en-US" sz="2400" dirty="0"/>
              <a:t>Entitlement cities can apply now for ARPA funds through Treasury</a:t>
            </a:r>
            <a:endParaRPr lang="en-US" sz="2400" dirty="0">
              <a:cs typeface="Calibri"/>
            </a:endParaRPr>
          </a:p>
          <a:p>
            <a:pPr lvl="1">
              <a:lnSpc>
                <a:spcPct val="100000"/>
              </a:lnSpc>
            </a:pPr>
            <a:r>
              <a:rPr lang="en-US" sz="2400" dirty="0"/>
              <a:t>Cities have until Dec. 2024 to obligate funds, Dec. 2026 to spend funds</a:t>
            </a:r>
            <a:endParaRPr lang="en-US" sz="2400" dirty="0">
              <a:cs typeface="Calibri"/>
            </a:endParaRPr>
          </a:p>
          <a:p>
            <a:r>
              <a:rPr lang="en-US" dirty="0"/>
              <a:t>American Jobs Plan – proposed infrastructure plan</a:t>
            </a:r>
          </a:p>
        </p:txBody>
      </p:sp>
    </p:spTree>
    <p:extLst>
      <p:ext uri="{BB962C8B-B14F-4D97-AF65-F5344CB8AC3E}">
        <p14:creationId xmlns:p14="http://schemas.microsoft.com/office/powerpoint/2010/main" val="2005501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4D34D-0F8B-4EC5-A9F0-0866B9F7E034}"/>
              </a:ext>
            </a:extLst>
          </p:cNvPr>
          <p:cNvSpPr>
            <a:spLocks noGrp="1"/>
          </p:cNvSpPr>
          <p:nvPr>
            <p:ph type="title"/>
          </p:nvPr>
        </p:nvSpPr>
        <p:spPr>
          <a:xfrm>
            <a:off x="838200" y="1089891"/>
            <a:ext cx="10515600" cy="572655"/>
          </a:xfrm>
        </p:spPr>
        <p:txBody>
          <a:bodyPr>
            <a:normAutofit/>
          </a:bodyPr>
          <a:lstStyle/>
          <a:p>
            <a:r>
              <a:rPr lang="en-US" sz="3200" b="1" dirty="0">
                <a:solidFill>
                  <a:schemeClr val="accent1"/>
                </a:solidFill>
              </a:rPr>
              <a:t>ARPA Funding</a:t>
            </a:r>
            <a:endParaRPr lang="en-US" sz="3200" dirty="0"/>
          </a:p>
        </p:txBody>
      </p:sp>
      <p:sp>
        <p:nvSpPr>
          <p:cNvPr id="3" name="Content Placeholder 2">
            <a:extLst>
              <a:ext uri="{FF2B5EF4-FFF2-40B4-BE49-F238E27FC236}">
                <a16:creationId xmlns:a16="http://schemas.microsoft.com/office/drawing/2014/main" id="{9CC2E1B8-2D25-4AA2-BC1F-7E2EFB6D6298}"/>
              </a:ext>
            </a:extLst>
          </p:cNvPr>
          <p:cNvSpPr>
            <a:spLocks noGrp="1"/>
          </p:cNvSpPr>
          <p:nvPr>
            <p:ph idx="1"/>
          </p:nvPr>
        </p:nvSpPr>
        <p:spPr/>
        <p:txBody>
          <a:bodyPr vert="horz" lIns="91440" tIns="45720" rIns="91440" bIns="45720" rtlCol="0" anchor="t">
            <a:normAutofit/>
          </a:bodyPr>
          <a:lstStyle/>
          <a:p>
            <a:pPr marL="0" indent="0">
              <a:lnSpc>
                <a:spcPct val="100000"/>
              </a:lnSpc>
              <a:buNone/>
            </a:pPr>
            <a:r>
              <a:rPr lang="en-US" sz="2600" dirty="0"/>
              <a:t>How can funds be spent?</a:t>
            </a:r>
          </a:p>
          <a:p>
            <a:pPr marL="971550" lvl="1" indent="-514350">
              <a:lnSpc>
                <a:spcPct val="100000"/>
              </a:lnSpc>
              <a:buFont typeface="+mj-lt"/>
              <a:buAutoNum type="arabicPeriod"/>
            </a:pPr>
            <a:r>
              <a:rPr lang="en-US" sz="2600" dirty="0"/>
              <a:t>Support public health expenditures</a:t>
            </a:r>
          </a:p>
          <a:p>
            <a:pPr marL="971550" lvl="1" indent="-514350">
              <a:lnSpc>
                <a:spcPct val="100000"/>
              </a:lnSpc>
              <a:buFont typeface="+mj-lt"/>
              <a:buAutoNum type="arabicPeriod"/>
            </a:pPr>
            <a:r>
              <a:rPr lang="en-US" sz="2600" dirty="0"/>
              <a:t>Address negative economic impacts caused by public health emergency (public assistance)</a:t>
            </a:r>
          </a:p>
          <a:p>
            <a:pPr marL="971550" lvl="1" indent="-514350">
              <a:lnSpc>
                <a:spcPct val="100000"/>
              </a:lnSpc>
              <a:buFont typeface="+mj-lt"/>
              <a:buAutoNum type="arabicPeriod"/>
            </a:pPr>
            <a:r>
              <a:rPr lang="en-US" sz="2600" dirty="0"/>
              <a:t>Replace lost public sector revenue</a:t>
            </a:r>
          </a:p>
          <a:p>
            <a:pPr marL="971550" lvl="1" indent="-514350">
              <a:lnSpc>
                <a:spcPct val="100000"/>
              </a:lnSpc>
              <a:buFont typeface="+mj-lt"/>
              <a:buAutoNum type="arabicPeriod"/>
            </a:pPr>
            <a:r>
              <a:rPr lang="en-US" sz="2600" dirty="0"/>
              <a:t>Provide premium pay for essential workers</a:t>
            </a:r>
          </a:p>
          <a:p>
            <a:pPr marL="971550" lvl="1" indent="-514350">
              <a:lnSpc>
                <a:spcPct val="100000"/>
              </a:lnSpc>
              <a:buFont typeface="+mj-lt"/>
              <a:buAutoNum type="arabicPeriod"/>
            </a:pPr>
            <a:r>
              <a:rPr lang="en-US" sz="2600" dirty="0"/>
              <a:t>Invest in water, sewer, and broadband infrastructure</a:t>
            </a:r>
          </a:p>
        </p:txBody>
      </p:sp>
    </p:spTree>
    <p:extLst>
      <p:ext uri="{BB962C8B-B14F-4D97-AF65-F5344CB8AC3E}">
        <p14:creationId xmlns:p14="http://schemas.microsoft.com/office/powerpoint/2010/main" val="1083164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4D34D-0F8B-4EC5-A9F0-0866B9F7E034}"/>
              </a:ext>
            </a:extLst>
          </p:cNvPr>
          <p:cNvSpPr>
            <a:spLocks noGrp="1"/>
          </p:cNvSpPr>
          <p:nvPr>
            <p:ph type="title"/>
          </p:nvPr>
        </p:nvSpPr>
        <p:spPr>
          <a:xfrm>
            <a:off x="838200" y="609601"/>
            <a:ext cx="10515600" cy="752474"/>
          </a:xfrm>
        </p:spPr>
        <p:txBody>
          <a:bodyPr>
            <a:normAutofit/>
          </a:bodyPr>
          <a:lstStyle/>
          <a:p>
            <a:r>
              <a:rPr lang="en-US" sz="3200" b="1" dirty="0">
                <a:solidFill>
                  <a:schemeClr val="accent1"/>
                </a:solidFill>
              </a:rPr>
              <a:t>ARPA Funding</a:t>
            </a:r>
            <a:endParaRPr lang="en-US" sz="3200" dirty="0"/>
          </a:p>
        </p:txBody>
      </p:sp>
      <p:sp>
        <p:nvSpPr>
          <p:cNvPr id="3" name="Content Placeholder 2">
            <a:extLst>
              <a:ext uri="{FF2B5EF4-FFF2-40B4-BE49-F238E27FC236}">
                <a16:creationId xmlns:a16="http://schemas.microsoft.com/office/drawing/2014/main" id="{9CC2E1B8-2D25-4AA2-BC1F-7E2EFB6D6298}"/>
              </a:ext>
            </a:extLst>
          </p:cNvPr>
          <p:cNvSpPr>
            <a:spLocks noGrp="1"/>
          </p:cNvSpPr>
          <p:nvPr>
            <p:ph idx="1"/>
          </p:nvPr>
        </p:nvSpPr>
        <p:spPr>
          <a:xfrm>
            <a:off x="838200" y="1552575"/>
            <a:ext cx="10515600" cy="3529788"/>
          </a:xfrm>
        </p:spPr>
        <p:txBody>
          <a:bodyPr vert="horz" lIns="91440" tIns="45720" rIns="91440" bIns="45720" rtlCol="0" anchor="t">
            <a:normAutofit/>
          </a:bodyPr>
          <a:lstStyle/>
          <a:p>
            <a:pPr marL="0" indent="0">
              <a:lnSpc>
                <a:spcPct val="100000"/>
              </a:lnSpc>
              <a:buNone/>
            </a:pPr>
            <a:r>
              <a:rPr lang="en-US" sz="2600" dirty="0"/>
              <a:t>Remember:</a:t>
            </a:r>
          </a:p>
          <a:p>
            <a:pPr lvl="1">
              <a:lnSpc>
                <a:spcPct val="100000"/>
              </a:lnSpc>
            </a:pPr>
            <a:r>
              <a:rPr lang="en-US" sz="2600" dirty="0"/>
              <a:t>Still a lot of unanswered questions</a:t>
            </a:r>
          </a:p>
          <a:p>
            <a:pPr lvl="1">
              <a:lnSpc>
                <a:spcPct val="100000"/>
              </a:lnSpc>
            </a:pPr>
            <a:r>
              <a:rPr lang="en-US" sz="2600" dirty="0"/>
              <a:t>Federal funds available for a variety of programs</a:t>
            </a:r>
          </a:p>
          <a:p>
            <a:pPr lvl="1">
              <a:lnSpc>
                <a:spcPct val="100000"/>
              </a:lnSpc>
            </a:pPr>
            <a:r>
              <a:rPr lang="en-US" sz="2600" dirty="0"/>
              <a:t>Don’t spend all your money right away</a:t>
            </a:r>
          </a:p>
          <a:p>
            <a:pPr lvl="1">
              <a:lnSpc>
                <a:spcPct val="100000"/>
              </a:lnSpc>
            </a:pPr>
            <a:r>
              <a:rPr lang="en-US" sz="2600" dirty="0">
                <a:cs typeface="Calibri"/>
              </a:rPr>
              <a:t>Collect community input</a:t>
            </a:r>
            <a:endParaRPr lang="en-US" sz="2600" dirty="0"/>
          </a:p>
          <a:p>
            <a:pPr lvl="1">
              <a:lnSpc>
                <a:spcPct val="100000"/>
              </a:lnSpc>
            </a:pPr>
            <a:r>
              <a:rPr lang="en-US" sz="2600" dirty="0"/>
              <a:t>Document, document, document</a:t>
            </a:r>
            <a:endParaRPr lang="en-US" sz="2600" dirty="0">
              <a:cs typeface="Calibri"/>
            </a:endParaRPr>
          </a:p>
          <a:p>
            <a:pPr lvl="1">
              <a:lnSpc>
                <a:spcPct val="100000"/>
              </a:lnSpc>
            </a:pPr>
            <a:r>
              <a:rPr lang="en-US" sz="2600" dirty="0"/>
              <a:t>Keep your congressional delegation in mind</a:t>
            </a:r>
          </a:p>
        </p:txBody>
      </p:sp>
    </p:spTree>
    <p:extLst>
      <p:ext uri="{BB962C8B-B14F-4D97-AF65-F5344CB8AC3E}">
        <p14:creationId xmlns:p14="http://schemas.microsoft.com/office/powerpoint/2010/main" val="2511042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7AF02-2DD8-471B-946F-DFD5B45C6733}"/>
              </a:ext>
            </a:extLst>
          </p:cNvPr>
          <p:cNvSpPr>
            <a:spLocks noGrp="1"/>
          </p:cNvSpPr>
          <p:nvPr>
            <p:ph type="title"/>
          </p:nvPr>
        </p:nvSpPr>
        <p:spPr/>
        <p:txBody>
          <a:bodyPr>
            <a:normAutofit/>
          </a:bodyPr>
          <a:lstStyle/>
          <a:p>
            <a:r>
              <a:rPr lang="en-US" sz="3200" b="1" dirty="0">
                <a:solidFill>
                  <a:schemeClr val="accent1"/>
                </a:solidFill>
              </a:rPr>
              <a:t>ARPA Funding</a:t>
            </a:r>
            <a:endParaRPr lang="en-US" sz="3200" dirty="0"/>
          </a:p>
        </p:txBody>
      </p:sp>
      <p:sp>
        <p:nvSpPr>
          <p:cNvPr id="5" name="Text Placeholder 4">
            <a:extLst>
              <a:ext uri="{FF2B5EF4-FFF2-40B4-BE49-F238E27FC236}">
                <a16:creationId xmlns:a16="http://schemas.microsoft.com/office/drawing/2014/main" id="{A1B8A211-D59F-46C3-A5F4-A85519A8EB91}"/>
              </a:ext>
            </a:extLst>
          </p:cNvPr>
          <p:cNvSpPr>
            <a:spLocks noGrp="1"/>
          </p:cNvSpPr>
          <p:nvPr>
            <p:ph type="body" idx="1"/>
          </p:nvPr>
        </p:nvSpPr>
        <p:spPr>
          <a:xfrm>
            <a:off x="836612" y="1597597"/>
            <a:ext cx="5157787" cy="495522"/>
          </a:xfrm>
        </p:spPr>
        <p:txBody>
          <a:bodyPr>
            <a:normAutofit/>
          </a:bodyPr>
          <a:lstStyle/>
          <a:p>
            <a:r>
              <a:rPr lang="en-US" sz="2800" dirty="0"/>
              <a:t>Contact</a:t>
            </a:r>
          </a:p>
        </p:txBody>
      </p:sp>
      <p:sp>
        <p:nvSpPr>
          <p:cNvPr id="3" name="Content Placeholder 2">
            <a:extLst>
              <a:ext uri="{FF2B5EF4-FFF2-40B4-BE49-F238E27FC236}">
                <a16:creationId xmlns:a16="http://schemas.microsoft.com/office/drawing/2014/main" id="{C693485C-3BE5-4865-8D42-B62EF5C9CAC9}"/>
              </a:ext>
            </a:extLst>
          </p:cNvPr>
          <p:cNvSpPr>
            <a:spLocks noGrp="1"/>
          </p:cNvSpPr>
          <p:nvPr>
            <p:ph sz="half" idx="2"/>
          </p:nvPr>
        </p:nvSpPr>
        <p:spPr>
          <a:xfrm>
            <a:off x="836611" y="2093119"/>
            <a:ext cx="5489761" cy="3023855"/>
          </a:xfrm>
        </p:spPr>
        <p:txBody>
          <a:bodyPr vert="horz" lIns="91440" tIns="45720" rIns="91440" bIns="45720" rtlCol="0" anchor="t">
            <a:noAutofit/>
          </a:bodyPr>
          <a:lstStyle/>
          <a:p>
            <a:pPr marL="0" indent="0">
              <a:lnSpc>
                <a:spcPct val="100000"/>
              </a:lnSpc>
              <a:buNone/>
            </a:pPr>
            <a:r>
              <a:rPr lang="en-US" sz="2600" dirty="0">
                <a:cs typeface="Calibri"/>
              </a:rPr>
              <a:t>Treasury</a:t>
            </a:r>
          </a:p>
          <a:p>
            <a:pPr lvl="1">
              <a:lnSpc>
                <a:spcPct val="100000"/>
              </a:lnSpc>
            </a:pPr>
            <a:r>
              <a:rPr lang="en-US" sz="2600" dirty="0">
                <a:cs typeface="Calibri"/>
              </a:rPr>
              <a:t>SLFRP@treasury.gov</a:t>
            </a:r>
          </a:p>
          <a:p>
            <a:pPr lvl="1">
              <a:lnSpc>
                <a:spcPct val="100000"/>
              </a:lnSpc>
            </a:pPr>
            <a:r>
              <a:rPr lang="en-US" sz="2600" dirty="0">
                <a:cs typeface="Calibri"/>
              </a:rPr>
              <a:t>(844) 529-9527</a:t>
            </a:r>
          </a:p>
          <a:p>
            <a:pPr marL="0" indent="0">
              <a:lnSpc>
                <a:spcPct val="100000"/>
              </a:lnSpc>
              <a:buNone/>
            </a:pPr>
            <a:r>
              <a:rPr lang="en-US" sz="2600" dirty="0">
                <a:cs typeface="Calibri"/>
              </a:rPr>
              <a:t>AWC</a:t>
            </a:r>
          </a:p>
          <a:p>
            <a:pPr lvl="1">
              <a:lnSpc>
                <a:spcPct val="100000"/>
              </a:lnSpc>
            </a:pPr>
            <a:r>
              <a:rPr lang="en-US" sz="2600" dirty="0">
                <a:cs typeface="Calibri"/>
              </a:rPr>
              <a:t>Peter King | peterk@awcnet.org</a:t>
            </a:r>
          </a:p>
          <a:p>
            <a:pPr lvl="1">
              <a:lnSpc>
                <a:spcPct val="100000"/>
              </a:lnSpc>
            </a:pPr>
            <a:r>
              <a:rPr lang="en-US" sz="2600" dirty="0">
                <a:cs typeface="Calibri"/>
              </a:rPr>
              <a:t>Jacob Ewing | jacobe@awcnet.org</a:t>
            </a:r>
          </a:p>
        </p:txBody>
      </p:sp>
      <p:sp>
        <p:nvSpPr>
          <p:cNvPr id="6" name="Text Placeholder 5">
            <a:extLst>
              <a:ext uri="{FF2B5EF4-FFF2-40B4-BE49-F238E27FC236}">
                <a16:creationId xmlns:a16="http://schemas.microsoft.com/office/drawing/2014/main" id="{339B8C81-DB79-498E-8C6A-085438F9134F}"/>
              </a:ext>
            </a:extLst>
          </p:cNvPr>
          <p:cNvSpPr>
            <a:spLocks noGrp="1"/>
          </p:cNvSpPr>
          <p:nvPr>
            <p:ph type="body" sz="quarter" idx="3"/>
          </p:nvPr>
        </p:nvSpPr>
        <p:spPr>
          <a:xfrm>
            <a:off x="6464595" y="1597597"/>
            <a:ext cx="4916196" cy="495522"/>
          </a:xfrm>
        </p:spPr>
        <p:txBody>
          <a:bodyPr>
            <a:normAutofit/>
          </a:bodyPr>
          <a:lstStyle/>
          <a:p>
            <a:r>
              <a:rPr lang="en-US" sz="2800" dirty="0"/>
              <a:t>Resources</a:t>
            </a:r>
          </a:p>
        </p:txBody>
      </p:sp>
      <p:sp>
        <p:nvSpPr>
          <p:cNvPr id="4" name="Content Placeholder 3">
            <a:extLst>
              <a:ext uri="{FF2B5EF4-FFF2-40B4-BE49-F238E27FC236}">
                <a16:creationId xmlns:a16="http://schemas.microsoft.com/office/drawing/2014/main" id="{DE9693DD-996F-4ABB-9584-6A0AF1316217}"/>
              </a:ext>
            </a:extLst>
          </p:cNvPr>
          <p:cNvSpPr>
            <a:spLocks noGrp="1"/>
          </p:cNvSpPr>
          <p:nvPr>
            <p:ph sz="quarter" idx="4"/>
          </p:nvPr>
        </p:nvSpPr>
        <p:spPr>
          <a:xfrm>
            <a:off x="6464594" y="2211074"/>
            <a:ext cx="4814593" cy="1798951"/>
          </a:xfrm>
        </p:spPr>
        <p:txBody>
          <a:bodyPr>
            <a:normAutofit/>
          </a:bodyPr>
          <a:lstStyle/>
          <a:p>
            <a:pPr>
              <a:lnSpc>
                <a:spcPct val="100000"/>
              </a:lnSpc>
              <a:spcBef>
                <a:spcPts val="0"/>
              </a:spcBef>
            </a:pPr>
            <a:r>
              <a:rPr lang="en-US" sz="2600" dirty="0">
                <a:ea typeface="+mn-lt"/>
                <a:cs typeface="+mn-lt"/>
              </a:rPr>
              <a:t>Treasury ARPA Webpage</a:t>
            </a:r>
          </a:p>
          <a:p>
            <a:pPr>
              <a:lnSpc>
                <a:spcPct val="100000"/>
              </a:lnSpc>
              <a:spcBef>
                <a:spcPts val="0"/>
              </a:spcBef>
            </a:pPr>
            <a:r>
              <a:rPr lang="en-US" sz="2600" dirty="0">
                <a:ea typeface="+mn-lt"/>
                <a:cs typeface="+mn-lt"/>
              </a:rPr>
              <a:t>NLC Resources</a:t>
            </a:r>
          </a:p>
          <a:p>
            <a:pPr>
              <a:lnSpc>
                <a:spcPct val="100000"/>
              </a:lnSpc>
              <a:spcBef>
                <a:spcPts val="0"/>
              </a:spcBef>
            </a:pPr>
            <a:r>
              <a:rPr lang="en-US" sz="2600" dirty="0">
                <a:ea typeface="+mn-lt"/>
                <a:cs typeface="+mn-lt"/>
              </a:rPr>
              <a:t>MRSC Resources</a:t>
            </a:r>
          </a:p>
          <a:p>
            <a:pPr>
              <a:lnSpc>
                <a:spcPct val="100000"/>
              </a:lnSpc>
              <a:spcBef>
                <a:spcPts val="0"/>
              </a:spcBef>
            </a:pPr>
            <a:r>
              <a:rPr lang="en-US" sz="2600" dirty="0">
                <a:ea typeface="+mn-lt"/>
                <a:cs typeface="+mn-lt"/>
              </a:rPr>
              <a:t>AWC Webpage</a:t>
            </a:r>
            <a:endParaRPr lang="en-US" sz="2600" dirty="0"/>
          </a:p>
          <a:p>
            <a:endParaRPr lang="en-US" dirty="0"/>
          </a:p>
        </p:txBody>
      </p:sp>
      <p:sp>
        <p:nvSpPr>
          <p:cNvPr id="7" name="TextBox 6">
            <a:extLst>
              <a:ext uri="{FF2B5EF4-FFF2-40B4-BE49-F238E27FC236}">
                <a16:creationId xmlns:a16="http://schemas.microsoft.com/office/drawing/2014/main" id="{CEB9342E-D28C-4F64-A29C-1E0E4D49ECC6}"/>
              </a:ext>
            </a:extLst>
          </p:cNvPr>
          <p:cNvSpPr txBox="1"/>
          <p:nvPr/>
        </p:nvSpPr>
        <p:spPr>
          <a:xfrm>
            <a:off x="6464595" y="4207245"/>
            <a:ext cx="4916196" cy="707886"/>
          </a:xfrm>
          <a:prstGeom prst="rect">
            <a:avLst/>
          </a:prstGeom>
          <a:noFill/>
        </p:spPr>
        <p:txBody>
          <a:bodyPr wrap="square" rtlCol="0">
            <a:spAutoFit/>
          </a:bodyPr>
          <a:lstStyle/>
          <a:p>
            <a:r>
              <a:rPr lang="en-US" sz="2000" b="1" i="1" dirty="0">
                <a:solidFill>
                  <a:srgbClr val="FF0000"/>
                </a:solidFill>
              </a:rPr>
              <a:t>Has your city adopted an ARPA spending plan? Please share it with AWC.</a:t>
            </a:r>
          </a:p>
        </p:txBody>
      </p:sp>
    </p:spTree>
    <p:extLst>
      <p:ext uri="{BB962C8B-B14F-4D97-AF65-F5344CB8AC3E}">
        <p14:creationId xmlns:p14="http://schemas.microsoft.com/office/powerpoint/2010/main" val="1008340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descr="A picture containing outdoor, water, man, air&#10;&#10;Description automatically generated">
            <a:extLst>
              <a:ext uri="{FF2B5EF4-FFF2-40B4-BE49-F238E27FC236}">
                <a16:creationId xmlns:a16="http://schemas.microsoft.com/office/drawing/2014/main" id="{CA6CE235-01C5-454F-8BF9-A56FDEB557C9}"/>
              </a:ext>
            </a:extLst>
          </p:cNvPr>
          <p:cNvPicPr>
            <a:picLocks noGrp="1" noChangeAspect="1"/>
          </p:cNvPicPr>
          <p:nvPr>
            <p:ph idx="1"/>
          </p:nvPr>
        </p:nvPicPr>
        <p:blipFill rotWithShape="1">
          <a:blip r:embed="rId2">
            <a:alphaModFix/>
          </a:blip>
          <a:srcRect r="19560" b="1"/>
          <a:stretch/>
        </p:blipFill>
        <p:spPr>
          <a:xfrm rot="5400000">
            <a:off x="5565619" y="231924"/>
            <a:ext cx="6858000" cy="6394152"/>
          </a:xfrm>
          <a:prstGeom prst="rect">
            <a:avLst/>
          </a:prstGeom>
        </p:spPr>
      </p:pic>
      <p:pic>
        <p:nvPicPr>
          <p:cNvPr id="14" name="Picture 13">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B83612D4-F747-4B44-8A92-3CFAA99982DE}"/>
              </a:ext>
            </a:extLst>
          </p:cNvPr>
          <p:cNvSpPr>
            <a:spLocks noGrp="1"/>
          </p:cNvSpPr>
          <p:nvPr>
            <p:ph type="title"/>
          </p:nvPr>
        </p:nvSpPr>
        <p:spPr>
          <a:xfrm>
            <a:off x="804998" y="798445"/>
            <a:ext cx="3634055" cy="1311664"/>
          </a:xfrm>
        </p:spPr>
        <p:txBody>
          <a:bodyPr vert="horz" lIns="91440" tIns="45720" rIns="91440" bIns="45720" rtlCol="0" anchor="ctr">
            <a:normAutofit/>
          </a:bodyPr>
          <a:lstStyle/>
          <a:p>
            <a:r>
              <a:rPr lang="en-US" sz="4400">
                <a:solidFill>
                  <a:srgbClr val="000000"/>
                </a:solidFill>
              </a:rPr>
              <a:t>Looking ahead to 2022</a:t>
            </a:r>
          </a:p>
        </p:txBody>
      </p:sp>
      <p:sp>
        <p:nvSpPr>
          <p:cNvPr id="5" name="Text Placeholder 4">
            <a:extLst>
              <a:ext uri="{FF2B5EF4-FFF2-40B4-BE49-F238E27FC236}">
                <a16:creationId xmlns:a16="http://schemas.microsoft.com/office/drawing/2014/main" id="{4B3A6798-1D38-45CE-BCA6-39283844586B}"/>
              </a:ext>
            </a:extLst>
          </p:cNvPr>
          <p:cNvSpPr>
            <a:spLocks noGrp="1"/>
          </p:cNvSpPr>
          <p:nvPr>
            <p:ph type="body" sz="half" idx="2"/>
          </p:nvPr>
        </p:nvSpPr>
        <p:spPr>
          <a:xfrm>
            <a:off x="804997" y="2272143"/>
            <a:ext cx="4706803" cy="3788830"/>
          </a:xfrm>
        </p:spPr>
        <p:txBody>
          <a:bodyPr vert="horz" lIns="91440" tIns="45720" rIns="91440" bIns="45720" rtlCol="0" anchor="ctr">
            <a:normAutofit/>
          </a:bodyPr>
          <a:lstStyle/>
          <a:p>
            <a:pPr marL="457200" indent="-228600">
              <a:buFont typeface="Arial" panose="020B0604020202020204" pitchFamily="34" charset="0"/>
              <a:buChar char="•"/>
            </a:pPr>
            <a:r>
              <a:rPr lang="en-US" sz="2000" dirty="0">
                <a:solidFill>
                  <a:srgbClr val="000000"/>
                </a:solidFill>
              </a:rPr>
              <a:t>60-day session</a:t>
            </a:r>
          </a:p>
          <a:p>
            <a:pPr marL="457200" indent="-228600">
              <a:buFont typeface="Arial" panose="020B0604020202020204" pitchFamily="34" charset="0"/>
              <a:buChar char="•"/>
            </a:pPr>
            <a:r>
              <a:rPr lang="en-US" sz="2000" dirty="0">
                <a:solidFill>
                  <a:srgbClr val="000000"/>
                </a:solidFill>
              </a:rPr>
              <a:t>Election year</a:t>
            </a:r>
          </a:p>
          <a:p>
            <a:pPr marL="457200" indent="-228600">
              <a:buFont typeface="Arial" panose="020B0604020202020204" pitchFamily="34" charset="0"/>
              <a:buChar char="•"/>
            </a:pPr>
            <a:r>
              <a:rPr lang="en-US" sz="2000" dirty="0">
                <a:solidFill>
                  <a:srgbClr val="000000"/>
                </a:solidFill>
              </a:rPr>
              <a:t>Federal funding &amp; supplemental budgets</a:t>
            </a:r>
          </a:p>
          <a:p>
            <a:pPr marL="457200" indent="-228600">
              <a:buFont typeface="Arial" panose="020B0604020202020204" pitchFamily="34" charset="0"/>
              <a:buChar char="•"/>
            </a:pPr>
            <a:r>
              <a:rPr lang="en-US" sz="2000" dirty="0">
                <a:solidFill>
                  <a:srgbClr val="000000"/>
                </a:solidFill>
              </a:rPr>
              <a:t>Transportation package?</a:t>
            </a:r>
          </a:p>
          <a:p>
            <a:pPr marL="457200" indent="-228600">
              <a:buFont typeface="Arial" panose="020B0604020202020204" pitchFamily="34" charset="0"/>
              <a:buChar char="•"/>
            </a:pPr>
            <a:r>
              <a:rPr lang="en-US" sz="2000" dirty="0">
                <a:solidFill>
                  <a:srgbClr val="000000"/>
                </a:solidFill>
              </a:rPr>
              <a:t>Continued remote access?</a:t>
            </a:r>
          </a:p>
          <a:p>
            <a:pPr marL="457200" indent="-228600">
              <a:buFont typeface="Arial" panose="020B0604020202020204" pitchFamily="34" charset="0"/>
              <a:buChar char="•"/>
            </a:pPr>
            <a:r>
              <a:rPr lang="en-US" sz="2000">
                <a:solidFill>
                  <a:srgbClr val="000000"/>
                </a:solidFill>
              </a:rPr>
              <a:t>Planning funding?</a:t>
            </a:r>
          </a:p>
          <a:p>
            <a:pPr marL="457200" indent="-228600">
              <a:buFont typeface="Arial" panose="020B0604020202020204" pitchFamily="34" charset="0"/>
              <a:buChar char="•"/>
            </a:pPr>
            <a:endParaRPr lang="en-US" sz="2000" dirty="0">
              <a:solidFill>
                <a:srgbClr val="000000"/>
              </a:solidFill>
            </a:endParaRPr>
          </a:p>
          <a:p>
            <a:pPr marL="457200" indent="-228600">
              <a:buFont typeface="Arial" panose="020B0604020202020204" pitchFamily="34" charset="0"/>
              <a:buChar char="•"/>
            </a:pPr>
            <a:endParaRPr lang="en-US" sz="2000" dirty="0">
              <a:solidFill>
                <a:srgbClr val="000000"/>
              </a:solidFill>
            </a:endParaRPr>
          </a:p>
        </p:txBody>
      </p:sp>
    </p:spTree>
    <p:extLst>
      <p:ext uri="{BB962C8B-B14F-4D97-AF65-F5344CB8AC3E}">
        <p14:creationId xmlns:p14="http://schemas.microsoft.com/office/powerpoint/2010/main" val="2836080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Questions">
            <a:extLst>
              <a:ext uri="{FF2B5EF4-FFF2-40B4-BE49-F238E27FC236}">
                <a16:creationId xmlns:a16="http://schemas.microsoft.com/office/drawing/2014/main" id="{5A887298-D0C7-4032-8E86-333EE2F3D7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675" y="690054"/>
            <a:ext cx="5474323" cy="5474323"/>
          </a:xfrm>
          <a:prstGeom prst="rect">
            <a:avLst/>
          </a:prstGeom>
        </p:spPr>
      </p:pic>
      <p:sp>
        <p:nvSpPr>
          <p:cNvPr id="16" name="Right Triangle 15">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C3C4581B-0191-4BF2-8299-27AA24ADF9D9}"/>
              </a:ext>
            </a:extLst>
          </p:cNvPr>
          <p:cNvSpPr txBox="1">
            <a:spLocks/>
          </p:cNvSpPr>
          <p:nvPr/>
        </p:nvSpPr>
        <p:spPr>
          <a:xfrm>
            <a:off x="6889833" y="1056640"/>
            <a:ext cx="4360324" cy="349439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7200" kern="1200">
                <a:solidFill>
                  <a:schemeClr val="tx1"/>
                </a:solidFill>
                <a:latin typeface="+mj-lt"/>
                <a:ea typeface="+mj-ea"/>
                <a:cs typeface="+mj-cs"/>
              </a:rPr>
              <a:t>Questions?</a:t>
            </a:r>
          </a:p>
        </p:txBody>
      </p:sp>
    </p:spTree>
    <p:extLst>
      <p:ext uri="{BB962C8B-B14F-4D97-AF65-F5344CB8AC3E}">
        <p14:creationId xmlns:p14="http://schemas.microsoft.com/office/powerpoint/2010/main" val="72816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7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5CA47-BC83-4AFF-9886-566DDECF6A74}"/>
              </a:ext>
            </a:extLst>
          </p:cNvPr>
          <p:cNvSpPr>
            <a:spLocks noGrp="1"/>
          </p:cNvSpPr>
          <p:nvPr>
            <p:ph type="title"/>
          </p:nvPr>
        </p:nvSpPr>
        <p:spPr>
          <a:xfrm>
            <a:off x="494675" y="557189"/>
            <a:ext cx="3264409" cy="5567891"/>
          </a:xfrm>
        </p:spPr>
        <p:txBody>
          <a:bodyPr vert="horz" lIns="91440" tIns="45720" rIns="91440" bIns="45720" rtlCol="0" anchor="ctr">
            <a:normAutofit/>
          </a:bodyPr>
          <a:lstStyle/>
          <a:p>
            <a:r>
              <a:rPr lang="en-US" sz="5200" kern="1200">
                <a:solidFill>
                  <a:schemeClr val="tx1"/>
                </a:solidFill>
                <a:latin typeface="+mj-lt"/>
                <a:ea typeface="+mj-ea"/>
                <a:cs typeface="+mj-cs"/>
              </a:rPr>
              <a:t>2021 Legislative Session</a:t>
            </a:r>
          </a:p>
        </p:txBody>
      </p:sp>
      <p:graphicFrame>
        <p:nvGraphicFramePr>
          <p:cNvPr id="15" name="Content Placeholder 2">
            <a:extLst>
              <a:ext uri="{FF2B5EF4-FFF2-40B4-BE49-F238E27FC236}">
                <a16:creationId xmlns:a16="http://schemas.microsoft.com/office/drawing/2014/main" id="{EC7D746F-D479-4A00-A9C1-E4843B6F8584}"/>
              </a:ext>
            </a:extLst>
          </p:cNvPr>
          <p:cNvGraphicFramePr>
            <a:graphicFrameLocks noGrp="1"/>
          </p:cNvGraphicFramePr>
          <p:nvPr>
            <p:ph idx="1"/>
            <p:extLst>
              <p:ext uri="{D42A27DB-BD31-4B8C-83A1-F6EECF244321}">
                <p14:modId xmlns:p14="http://schemas.microsoft.com/office/powerpoint/2010/main" val="3895403906"/>
              </p:ext>
            </p:extLst>
          </p:nvPr>
        </p:nvGraphicFramePr>
        <p:xfrm>
          <a:off x="3759084" y="676656"/>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7722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BC0CC0-14F1-43C9-AE36-C720B663DE51}"/>
              </a:ext>
            </a:extLst>
          </p:cNvPr>
          <p:cNvPicPr>
            <a:picLocks noChangeAspect="1"/>
          </p:cNvPicPr>
          <p:nvPr/>
        </p:nvPicPr>
        <p:blipFill>
          <a:blip r:embed="rId2"/>
          <a:stretch>
            <a:fillRect/>
          </a:stretch>
        </p:blipFill>
        <p:spPr>
          <a:xfrm>
            <a:off x="872850" y="643467"/>
            <a:ext cx="4832899" cy="5571066"/>
          </a:xfrm>
          <a:prstGeom prst="rect">
            <a:avLst/>
          </a:prstGeom>
        </p:spPr>
      </p:pic>
      <p:pic>
        <p:nvPicPr>
          <p:cNvPr id="7" name="Picture 6">
            <a:extLst>
              <a:ext uri="{FF2B5EF4-FFF2-40B4-BE49-F238E27FC236}">
                <a16:creationId xmlns:a16="http://schemas.microsoft.com/office/drawing/2014/main" id="{16F7DBC3-5834-411D-8942-28DBE611DEAE}"/>
              </a:ext>
            </a:extLst>
          </p:cNvPr>
          <p:cNvPicPr>
            <a:picLocks noChangeAspect="1"/>
          </p:cNvPicPr>
          <p:nvPr/>
        </p:nvPicPr>
        <p:blipFill>
          <a:blip r:embed="rId3"/>
          <a:stretch>
            <a:fillRect/>
          </a:stretch>
        </p:blipFill>
        <p:spPr>
          <a:xfrm>
            <a:off x="6465357" y="643467"/>
            <a:ext cx="4874682" cy="5571066"/>
          </a:xfrm>
          <a:prstGeom prst="rect">
            <a:avLst/>
          </a:prstGeom>
        </p:spPr>
      </p:pic>
      <p:sp>
        <p:nvSpPr>
          <p:cNvPr id="6" name="TextBox 5">
            <a:extLst>
              <a:ext uri="{FF2B5EF4-FFF2-40B4-BE49-F238E27FC236}">
                <a16:creationId xmlns:a16="http://schemas.microsoft.com/office/drawing/2014/main" id="{2302048C-9E10-4BFA-A281-07CE7CA15E2F}"/>
              </a:ext>
            </a:extLst>
          </p:cNvPr>
          <p:cNvSpPr txBox="1"/>
          <p:nvPr/>
        </p:nvSpPr>
        <p:spPr>
          <a:xfrm>
            <a:off x="480060" y="87868"/>
            <a:ext cx="6097384" cy="369332"/>
          </a:xfrm>
          <a:prstGeom prst="rect">
            <a:avLst/>
          </a:prstGeom>
          <a:noFill/>
        </p:spPr>
        <p:txBody>
          <a:bodyPr wrap="square">
            <a:spAutoFit/>
          </a:bodyPr>
          <a:lstStyle/>
          <a:p>
            <a:r>
              <a:rPr lang="en-US" dirty="0"/>
              <a:t>AWC’s 2021 </a:t>
            </a:r>
            <a:r>
              <a:rPr lang="en-US" dirty="0">
                <a:hlinkClick r:id="rId4"/>
              </a:rPr>
              <a:t>Legislative Priorities</a:t>
            </a:r>
            <a:r>
              <a:rPr lang="en-US" dirty="0"/>
              <a:t> &amp; Outcomes</a:t>
            </a:r>
          </a:p>
        </p:txBody>
      </p:sp>
    </p:spTree>
    <p:extLst>
      <p:ext uri="{BB962C8B-B14F-4D97-AF65-F5344CB8AC3E}">
        <p14:creationId xmlns:p14="http://schemas.microsoft.com/office/powerpoint/2010/main" val="3791076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87DA686-6E7B-4B71-BAB4-C7016057A24D}"/>
              </a:ext>
            </a:extLst>
          </p:cNvPr>
          <p:cNvSpPr>
            <a:spLocks noGrp="1"/>
          </p:cNvSpPr>
          <p:nvPr>
            <p:ph type="title" idx="4294967295"/>
          </p:nvPr>
        </p:nvSpPr>
        <p:spPr>
          <a:xfrm>
            <a:off x="838200" y="179595"/>
            <a:ext cx="10515600" cy="1325563"/>
          </a:xfrm>
        </p:spPr>
        <p:txBody>
          <a:bodyPr vert="horz" lIns="91440" tIns="45720" rIns="91440" bIns="45720" rtlCol="0" anchor="ctr">
            <a:normAutofit/>
          </a:bodyPr>
          <a:lstStyle/>
          <a:p>
            <a:r>
              <a:rPr lang="en-US" dirty="0" err="1"/>
              <a:t>B</a:t>
            </a:r>
            <a:r>
              <a:rPr lang="en-US" b="1" dirty="0" err="1">
                <a:solidFill>
                  <a:srgbClr val="FF0000"/>
                </a:solidFill>
              </a:rPr>
              <a:t>I</a:t>
            </a:r>
            <a:r>
              <a:rPr lang="en-US" dirty="0" err="1"/>
              <a:t>ennial</a:t>
            </a:r>
            <a:r>
              <a:rPr lang="en-US" dirty="0"/>
              <a:t> budget highlights</a:t>
            </a:r>
          </a:p>
        </p:txBody>
      </p:sp>
      <p:graphicFrame>
        <p:nvGraphicFramePr>
          <p:cNvPr id="5" name="Content Placeholder 2">
            <a:extLst>
              <a:ext uri="{FF2B5EF4-FFF2-40B4-BE49-F238E27FC236}">
                <a16:creationId xmlns:a16="http://schemas.microsoft.com/office/drawing/2014/main" id="{593770FE-D92D-44A2-9595-A1E0E5ABD97A}"/>
              </a:ext>
            </a:extLst>
          </p:cNvPr>
          <p:cNvGraphicFramePr>
            <a:graphicFrameLocks noGrp="1"/>
          </p:cNvGraphicFramePr>
          <p:nvPr>
            <p:ph idx="4294967295"/>
            <p:extLst>
              <p:ext uri="{D42A27DB-BD31-4B8C-83A1-F6EECF244321}">
                <p14:modId xmlns:p14="http://schemas.microsoft.com/office/powerpoint/2010/main" val="3802755335"/>
              </p:ext>
            </p:extLst>
          </p:nvPr>
        </p:nvGraphicFramePr>
        <p:xfrm>
          <a:off x="460514" y="1052094"/>
          <a:ext cx="11270972" cy="4309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9773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95AED-60B4-40D0-AE2A-E5862D36CFF3}"/>
              </a:ext>
            </a:extLst>
          </p:cNvPr>
          <p:cNvSpPr>
            <a:spLocks noGrp="1"/>
          </p:cNvSpPr>
          <p:nvPr>
            <p:ph type="title"/>
          </p:nvPr>
        </p:nvSpPr>
        <p:spPr/>
        <p:txBody>
          <a:bodyPr/>
          <a:lstStyle/>
          <a:p>
            <a:r>
              <a:rPr lang="en-US"/>
              <a:t>Budget &amp; finance</a:t>
            </a:r>
          </a:p>
        </p:txBody>
      </p:sp>
      <p:sp>
        <p:nvSpPr>
          <p:cNvPr id="3" name="Content Placeholder 2">
            <a:extLst>
              <a:ext uri="{FF2B5EF4-FFF2-40B4-BE49-F238E27FC236}">
                <a16:creationId xmlns:a16="http://schemas.microsoft.com/office/drawing/2014/main" id="{06FA1728-ACAD-4585-B66C-0B4AA4B5FD6B}"/>
              </a:ext>
            </a:extLst>
          </p:cNvPr>
          <p:cNvSpPr>
            <a:spLocks noGrp="1"/>
          </p:cNvSpPr>
          <p:nvPr>
            <p:ph idx="1"/>
          </p:nvPr>
        </p:nvSpPr>
        <p:spPr>
          <a:xfrm>
            <a:off x="838200" y="1480930"/>
            <a:ext cx="10515600" cy="3994837"/>
          </a:xfrm>
        </p:spPr>
        <p:txBody>
          <a:bodyPr vert="horz" lIns="91440" tIns="45720" rIns="91440" bIns="45720" rtlCol="0" anchor="t">
            <a:normAutofit fontScale="70000" lnSpcReduction="20000"/>
          </a:bodyPr>
          <a:lstStyle/>
          <a:p>
            <a:pPr marL="0" indent="0">
              <a:buNone/>
            </a:pPr>
            <a:r>
              <a:rPr lang="en-US" b="1" dirty="0">
                <a:solidFill>
                  <a:schemeClr val="accent6"/>
                </a:solidFill>
                <a:cs typeface="Calibri"/>
              </a:rPr>
              <a:t>Passed:</a:t>
            </a:r>
          </a:p>
          <a:p>
            <a:pPr lvl="1"/>
            <a:r>
              <a:rPr lang="en-US" b="1" dirty="0">
                <a:cs typeface="Calibri"/>
              </a:rPr>
              <a:t>HB 1069 –</a:t>
            </a:r>
            <a:r>
              <a:rPr lang="en-US" dirty="0">
                <a:cs typeface="Calibri"/>
              </a:rPr>
              <a:t> Gives local governments a variety of fiscal flexibility tools like more REET flexibility, reduces restrictions on use of special sales taxes for specified projects and programs, increases time a utility lien can be applied after an emergency lien moratorium is lifted. </a:t>
            </a:r>
          </a:p>
          <a:p>
            <a:pPr lvl="1"/>
            <a:r>
              <a:rPr lang="en-US" b="1" dirty="0">
                <a:cs typeface="Calibri"/>
              </a:rPr>
              <a:t>HB 1332 </a:t>
            </a:r>
            <a:r>
              <a:rPr lang="en-US" b="1" dirty="0">
                <a:ea typeface="+mn-lt"/>
                <a:cs typeface="+mn-lt"/>
              </a:rPr>
              <a:t>–</a:t>
            </a:r>
            <a:r>
              <a:rPr lang="en-US" b="1" dirty="0">
                <a:cs typeface="Calibri"/>
              </a:rPr>
              <a:t> </a:t>
            </a:r>
            <a:r>
              <a:rPr lang="en-US" dirty="0">
                <a:cs typeface="Calibri"/>
              </a:rPr>
              <a:t>Requires county treasurers to grant a deferral of 2021 property tax payments for certain distressed businesses via establishment of a payment plan.</a:t>
            </a:r>
          </a:p>
          <a:p>
            <a:pPr lvl="1"/>
            <a:r>
              <a:rPr lang="en-US" b="1" dirty="0">
                <a:cs typeface="Calibri"/>
              </a:rPr>
              <a:t>SB 5096 </a:t>
            </a:r>
            <a:r>
              <a:rPr lang="en-US" b="1" dirty="0">
                <a:ea typeface="+mn-lt"/>
                <a:cs typeface="+mn-lt"/>
              </a:rPr>
              <a:t>–</a:t>
            </a:r>
            <a:r>
              <a:rPr lang="en-US" dirty="0">
                <a:cs typeface="Calibri"/>
              </a:rPr>
              <a:t> Imposes a 7% capital gains tax beginning January 1, 2022.</a:t>
            </a:r>
            <a:endParaRPr lang="en-US" b="1" dirty="0">
              <a:cs typeface="Calibri"/>
            </a:endParaRPr>
          </a:p>
          <a:p>
            <a:pPr lvl="1"/>
            <a:r>
              <a:rPr lang="en-US" b="1" dirty="0">
                <a:cs typeface="Calibri"/>
              </a:rPr>
              <a:t>HB 1189 </a:t>
            </a:r>
            <a:r>
              <a:rPr lang="en-US" b="1" dirty="0">
                <a:ea typeface="+mn-lt"/>
                <a:cs typeface="+mn-lt"/>
              </a:rPr>
              <a:t>–</a:t>
            </a:r>
            <a:r>
              <a:rPr lang="en-US" dirty="0">
                <a:cs typeface="Calibri"/>
              </a:rPr>
              <a:t> Authorizes local governments to designate tax increment financing areas and to use increased local property tax collections to fund public improvements.</a:t>
            </a:r>
          </a:p>
          <a:p>
            <a:pPr marL="457200" lvl="1" indent="0">
              <a:buNone/>
            </a:pPr>
            <a:endParaRPr lang="en-US" b="1" dirty="0">
              <a:cs typeface="Calibri"/>
            </a:endParaRPr>
          </a:p>
          <a:p>
            <a:pPr marL="0" indent="0">
              <a:buNone/>
            </a:pPr>
            <a:r>
              <a:rPr lang="en-US" b="1" dirty="0">
                <a:solidFill>
                  <a:srgbClr val="C00000"/>
                </a:solidFill>
                <a:cs typeface="Calibri"/>
              </a:rPr>
              <a:t>Did not pass:</a:t>
            </a:r>
          </a:p>
          <a:p>
            <a:pPr lvl="1"/>
            <a:r>
              <a:rPr lang="en-US" b="1" dirty="0"/>
              <a:t>SB 5188 </a:t>
            </a:r>
            <a:r>
              <a:rPr lang="en-US" b="1" dirty="0">
                <a:ea typeface="+mn-lt"/>
                <a:cs typeface="+mn-lt"/>
              </a:rPr>
              <a:t>–</a:t>
            </a:r>
            <a:r>
              <a:rPr lang="en-US" dirty="0"/>
              <a:t> Creates a state public financial cooperative (aka state bank) that can issue low interest debt to local governments and finance infrastructure and development projects.</a:t>
            </a:r>
            <a:endParaRPr lang="en-US" dirty="0">
              <a:cs typeface="Calibri"/>
            </a:endParaRPr>
          </a:p>
          <a:p>
            <a:pPr lvl="1"/>
            <a:r>
              <a:rPr lang="en-US" b="1" dirty="0"/>
              <a:t>HB 1362 </a:t>
            </a:r>
            <a:r>
              <a:rPr lang="en-US" b="1" dirty="0">
                <a:ea typeface="+mn-lt"/>
                <a:cs typeface="+mn-lt"/>
              </a:rPr>
              <a:t>–</a:t>
            </a:r>
            <a:r>
              <a:rPr lang="en-US" dirty="0"/>
              <a:t> Changes the 1% property tax revenue growth cap to a rate based on population changes and inflation, capped at 3%.</a:t>
            </a:r>
            <a:endParaRPr lang="en-US" dirty="0">
              <a:cs typeface="Calibri"/>
            </a:endParaRPr>
          </a:p>
          <a:p>
            <a:pPr lvl="1"/>
            <a:r>
              <a:rPr lang="en-US" b="1" dirty="0"/>
              <a:t>HB 1421 </a:t>
            </a:r>
            <a:r>
              <a:rPr lang="en-US" b="1" dirty="0">
                <a:ea typeface="+mn-lt"/>
                <a:cs typeface="+mn-lt"/>
              </a:rPr>
              <a:t>–</a:t>
            </a:r>
            <a:r>
              <a:rPr lang="en-US" dirty="0"/>
              <a:t> Prohibits cities from collecting unpaid or delinquent charges from a property owner when the account is in a tenant’s name.</a:t>
            </a:r>
            <a:endParaRPr lang="en-US" b="1" dirty="0"/>
          </a:p>
          <a:p>
            <a:endParaRPr lang="en-US" dirty="0"/>
          </a:p>
        </p:txBody>
      </p:sp>
    </p:spTree>
    <p:extLst>
      <p:ext uri="{BB962C8B-B14F-4D97-AF65-F5344CB8AC3E}">
        <p14:creationId xmlns:p14="http://schemas.microsoft.com/office/powerpoint/2010/main" val="613326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5E035-7E39-4988-A3A3-C9C3EEB268C9}"/>
              </a:ext>
            </a:extLst>
          </p:cNvPr>
          <p:cNvSpPr>
            <a:spLocks noGrp="1"/>
          </p:cNvSpPr>
          <p:nvPr>
            <p:ph type="title"/>
          </p:nvPr>
        </p:nvSpPr>
        <p:spPr/>
        <p:txBody>
          <a:bodyPr/>
          <a:lstStyle/>
          <a:p>
            <a:r>
              <a:rPr lang="en-US" dirty="0"/>
              <a:t>Economic </a:t>
            </a:r>
            <a:r>
              <a:rPr lang="en-US" dirty="0" err="1"/>
              <a:t>developmen</a:t>
            </a:r>
            <a:r>
              <a:rPr lang="en-US" b="1" dirty="0" err="1">
                <a:solidFill>
                  <a:srgbClr val="FF0000"/>
                </a:solidFill>
              </a:rPr>
              <a:t>T</a:t>
            </a:r>
            <a:endParaRPr lang="en-US" b="1" dirty="0">
              <a:solidFill>
                <a:srgbClr val="FF0000"/>
              </a:solidFill>
            </a:endParaRPr>
          </a:p>
        </p:txBody>
      </p:sp>
      <p:sp>
        <p:nvSpPr>
          <p:cNvPr id="3" name="Content Placeholder 2">
            <a:extLst>
              <a:ext uri="{FF2B5EF4-FFF2-40B4-BE49-F238E27FC236}">
                <a16:creationId xmlns:a16="http://schemas.microsoft.com/office/drawing/2014/main" id="{B0E4B671-DC70-4B7F-86D0-1AB9ED95F929}"/>
              </a:ext>
            </a:extLst>
          </p:cNvPr>
          <p:cNvSpPr>
            <a:spLocks noGrp="1"/>
          </p:cNvSpPr>
          <p:nvPr>
            <p:ph idx="1"/>
          </p:nvPr>
        </p:nvSpPr>
        <p:spPr>
          <a:xfrm>
            <a:off x="838200" y="1468144"/>
            <a:ext cx="10515600" cy="3650142"/>
          </a:xfrm>
        </p:spPr>
        <p:txBody>
          <a:bodyPr vert="horz" lIns="91440" tIns="45720" rIns="91440" bIns="45720" rtlCol="0" anchor="t">
            <a:normAutofit/>
          </a:bodyPr>
          <a:lstStyle/>
          <a:p>
            <a:pPr marL="0" indent="0">
              <a:buNone/>
            </a:pPr>
            <a:r>
              <a:rPr lang="en-US" b="1" dirty="0">
                <a:solidFill>
                  <a:schemeClr val="accent6"/>
                </a:solidFill>
                <a:cs typeface="Calibri"/>
              </a:rPr>
              <a:t>Passed:</a:t>
            </a:r>
          </a:p>
          <a:p>
            <a:r>
              <a:rPr lang="en-US" b="1" dirty="0">
                <a:cs typeface="Calibri"/>
              </a:rPr>
              <a:t>HB 1189 </a:t>
            </a:r>
            <a:r>
              <a:rPr lang="en-US" dirty="0">
                <a:cs typeface="Calibri"/>
              </a:rPr>
              <a:t>– Tax Increment Financing</a:t>
            </a:r>
          </a:p>
          <a:p>
            <a:r>
              <a:rPr lang="en-US" b="1" dirty="0">
                <a:cs typeface="Calibri"/>
              </a:rPr>
              <a:t>HB 1287 </a:t>
            </a:r>
            <a:r>
              <a:rPr lang="en-US" dirty="0">
                <a:cs typeface="Calibri"/>
              </a:rPr>
              <a:t>– Mainstreet Program</a:t>
            </a:r>
          </a:p>
          <a:p>
            <a:endParaRPr lang="en-US" b="1" dirty="0">
              <a:cs typeface="Calibri"/>
            </a:endParaRPr>
          </a:p>
          <a:p>
            <a:pPr marL="0" indent="0">
              <a:buNone/>
            </a:pPr>
            <a:endParaRPr lang="en-US" dirty="0">
              <a:cs typeface="Calibri" panose="020F0502020204030204"/>
            </a:endParaRPr>
          </a:p>
        </p:txBody>
      </p:sp>
    </p:spTree>
    <p:extLst>
      <p:ext uri="{BB962C8B-B14F-4D97-AF65-F5344CB8AC3E}">
        <p14:creationId xmlns:p14="http://schemas.microsoft.com/office/powerpoint/2010/main" val="3028201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DC727-2DAF-463E-94D1-D4C844084DC5}"/>
              </a:ext>
            </a:extLst>
          </p:cNvPr>
          <p:cNvSpPr>
            <a:spLocks noGrp="1"/>
          </p:cNvSpPr>
          <p:nvPr>
            <p:ph type="title"/>
          </p:nvPr>
        </p:nvSpPr>
        <p:spPr/>
        <p:txBody>
          <a:bodyPr/>
          <a:lstStyle/>
          <a:p>
            <a:r>
              <a:rPr lang="en-US">
                <a:ea typeface="+mj-lt"/>
                <a:cs typeface="+mj-lt"/>
              </a:rPr>
              <a:t>Public safety &amp; </a:t>
            </a:r>
            <a:r>
              <a:rPr lang="en-US"/>
              <a:t>criminal justice </a:t>
            </a:r>
          </a:p>
        </p:txBody>
      </p:sp>
      <p:sp>
        <p:nvSpPr>
          <p:cNvPr id="3" name="Content Placeholder 2">
            <a:extLst>
              <a:ext uri="{FF2B5EF4-FFF2-40B4-BE49-F238E27FC236}">
                <a16:creationId xmlns:a16="http://schemas.microsoft.com/office/drawing/2014/main" id="{D515C43C-DAF6-4D33-AAC2-E970EBE7CB98}"/>
              </a:ext>
            </a:extLst>
          </p:cNvPr>
          <p:cNvSpPr>
            <a:spLocks noGrp="1"/>
          </p:cNvSpPr>
          <p:nvPr>
            <p:ph idx="1"/>
          </p:nvPr>
        </p:nvSpPr>
        <p:spPr/>
        <p:txBody>
          <a:bodyPr vert="horz" lIns="91440" tIns="45720" rIns="91440" bIns="45720" rtlCol="0" anchor="t">
            <a:normAutofit/>
          </a:bodyPr>
          <a:lstStyle/>
          <a:p>
            <a:pPr marL="0" indent="0">
              <a:buNone/>
            </a:pPr>
            <a:r>
              <a:rPr lang="en-US" sz="2200" b="1" dirty="0">
                <a:solidFill>
                  <a:schemeClr val="accent6"/>
                </a:solidFill>
                <a:cs typeface="Calibri"/>
              </a:rPr>
              <a:t>Passed:</a:t>
            </a:r>
          </a:p>
          <a:p>
            <a:pPr lvl="1"/>
            <a:r>
              <a:rPr lang="en-US" sz="1900" b="1" dirty="0">
                <a:cs typeface="Calibri"/>
              </a:rPr>
              <a:t>SB 5476</a:t>
            </a:r>
            <a:r>
              <a:rPr lang="en-US" sz="1900" b="1">
                <a:cs typeface="Calibri"/>
              </a:rPr>
              <a:t> </a:t>
            </a:r>
            <a:r>
              <a:rPr lang="en-US" sz="1900" b="1">
                <a:ea typeface="+mn-lt"/>
                <a:cs typeface="+mn-lt"/>
              </a:rPr>
              <a:t>–</a:t>
            </a:r>
            <a:r>
              <a:rPr lang="en-US" sz="1900">
                <a:cs typeface="Calibri"/>
              </a:rPr>
              <a:t> </a:t>
            </a:r>
            <a:r>
              <a:rPr lang="en-US" sz="1900" dirty="0">
                <a:cs typeface="Calibri"/>
              </a:rPr>
              <a:t>Addressing </a:t>
            </a:r>
            <a:r>
              <a:rPr lang="en-US" sz="1900" i="1" dirty="0">
                <a:cs typeface="Calibri"/>
              </a:rPr>
              <a:t>State v. Blake </a:t>
            </a:r>
            <a:r>
              <a:rPr lang="en-US" sz="1900" dirty="0">
                <a:cs typeface="Calibri"/>
              </a:rPr>
              <a:t>by</a:t>
            </a:r>
            <a:r>
              <a:rPr lang="en-US" sz="1900" i="1" dirty="0">
                <a:cs typeface="Calibri"/>
              </a:rPr>
              <a:t> </a:t>
            </a:r>
            <a:r>
              <a:rPr lang="en-US" sz="1900" dirty="0">
                <a:cs typeface="Calibri"/>
              </a:rPr>
              <a:t>reducing penalty for knowing possession of drugs to gross misdemeanor, requires diversion to treatment, establishes plan for resentencing and recommending future substance abuse recovery services.</a:t>
            </a:r>
            <a:endParaRPr lang="en-US" sz="1900" b="1" i="1" dirty="0">
              <a:cs typeface="Calibri"/>
            </a:endParaRPr>
          </a:p>
          <a:p>
            <a:pPr lvl="1"/>
            <a:r>
              <a:rPr lang="en-US" sz="1900" b="1" dirty="0">
                <a:cs typeface="Calibri"/>
              </a:rPr>
              <a:t>HB 1348</a:t>
            </a:r>
            <a:r>
              <a:rPr lang="en-US" sz="1900" dirty="0">
                <a:cs typeface="Calibri"/>
              </a:rPr>
              <a:t> </a:t>
            </a:r>
            <a:r>
              <a:rPr lang="en-US" sz="1900" b="1">
                <a:ea typeface="+mn-lt"/>
                <a:cs typeface="+mn-lt"/>
              </a:rPr>
              <a:t>–</a:t>
            </a:r>
            <a:r>
              <a:rPr lang="en-US" sz="1900">
                <a:cs typeface="Calibri"/>
              </a:rPr>
              <a:t> </a:t>
            </a:r>
            <a:r>
              <a:rPr lang="en-US" sz="1900" dirty="0">
                <a:cs typeface="Calibri"/>
              </a:rPr>
              <a:t>Allows individuals to maintain Medicaid status for the first 29 days of incarceration. Requires local jails to make reasonable efforts to collaborate with MCOs for care coordination activities, improving health care delivery, and release planning for individuals. </a:t>
            </a:r>
            <a:endParaRPr lang="en-US" sz="1900" i="1" dirty="0">
              <a:cs typeface="Calibri"/>
            </a:endParaRPr>
          </a:p>
          <a:p>
            <a:pPr lvl="1"/>
            <a:r>
              <a:rPr lang="en-US" sz="1900" b="1" dirty="0">
                <a:cs typeface="Calibri"/>
              </a:rPr>
              <a:t>SB 5119</a:t>
            </a:r>
            <a:r>
              <a:rPr lang="en-US" sz="1900" dirty="0">
                <a:cs typeface="Calibri"/>
              </a:rPr>
              <a:t> </a:t>
            </a:r>
            <a:r>
              <a:rPr lang="en-US" sz="1900" b="1">
                <a:ea typeface="+mn-lt"/>
                <a:cs typeface="+mn-lt"/>
              </a:rPr>
              <a:t>–</a:t>
            </a:r>
            <a:r>
              <a:rPr lang="en-US" sz="1900">
                <a:cs typeface="Calibri"/>
              </a:rPr>
              <a:t> </a:t>
            </a:r>
            <a:r>
              <a:rPr lang="en-US" sz="1900" dirty="0">
                <a:cs typeface="Calibri"/>
              </a:rPr>
              <a:t>Requires local jails to conduct investigations into unexpected deaths that occur within their correctional facilities.</a:t>
            </a:r>
          </a:p>
          <a:p>
            <a:pPr lvl="1"/>
            <a:r>
              <a:rPr lang="en-US" sz="1900" b="1" dirty="0">
                <a:cs typeface="Calibri"/>
              </a:rPr>
              <a:t>HB 1320</a:t>
            </a:r>
            <a:r>
              <a:rPr lang="en-US" sz="1900" dirty="0">
                <a:cs typeface="Calibri"/>
              </a:rPr>
              <a:t> </a:t>
            </a:r>
            <a:r>
              <a:rPr lang="en-US" sz="1900" b="1">
                <a:ea typeface="+mn-lt"/>
                <a:cs typeface="+mn-lt"/>
              </a:rPr>
              <a:t>–</a:t>
            </a:r>
            <a:r>
              <a:rPr lang="en-US" sz="1900">
                <a:cs typeface="Calibri"/>
              </a:rPr>
              <a:t> </a:t>
            </a:r>
            <a:r>
              <a:rPr lang="en-US" sz="1900" dirty="0">
                <a:cs typeface="Calibri"/>
              </a:rPr>
              <a:t>Modernizes the process for civil protection orders. AOC will provide recommendation of changes by June 30, 2022.</a:t>
            </a:r>
          </a:p>
          <a:p>
            <a:pPr marL="457200" lvl="1" indent="0">
              <a:buNone/>
            </a:pPr>
            <a:endParaRPr lang="en-US" b="1"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1085552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20992-15E0-4BED-A253-C876A856AB59}"/>
              </a:ext>
            </a:extLst>
          </p:cNvPr>
          <p:cNvSpPr>
            <a:spLocks noGrp="1"/>
          </p:cNvSpPr>
          <p:nvPr>
            <p:ph type="title"/>
          </p:nvPr>
        </p:nvSpPr>
        <p:spPr/>
        <p:txBody>
          <a:bodyPr/>
          <a:lstStyle/>
          <a:p>
            <a:r>
              <a:rPr lang="en-US"/>
              <a:t>Housing &amp; homelessness</a:t>
            </a:r>
          </a:p>
        </p:txBody>
      </p:sp>
      <p:sp>
        <p:nvSpPr>
          <p:cNvPr id="3" name="Content Placeholder 2">
            <a:extLst>
              <a:ext uri="{FF2B5EF4-FFF2-40B4-BE49-F238E27FC236}">
                <a16:creationId xmlns:a16="http://schemas.microsoft.com/office/drawing/2014/main" id="{0BAE1BC2-A484-457B-91D8-D9D0A8BE5B6A}"/>
              </a:ext>
            </a:extLst>
          </p:cNvPr>
          <p:cNvSpPr>
            <a:spLocks noGrp="1"/>
          </p:cNvSpPr>
          <p:nvPr>
            <p:ph idx="1"/>
          </p:nvPr>
        </p:nvSpPr>
        <p:spPr>
          <a:xfrm>
            <a:off x="838200" y="1516566"/>
            <a:ext cx="10515600" cy="4181707"/>
          </a:xfrm>
        </p:spPr>
        <p:txBody>
          <a:bodyPr vert="horz" lIns="91440" tIns="45720" rIns="91440" bIns="45720" rtlCol="0" anchor="t">
            <a:normAutofit fontScale="40000" lnSpcReduction="20000"/>
          </a:bodyPr>
          <a:lstStyle/>
          <a:p>
            <a:pPr marL="0" indent="0">
              <a:buNone/>
            </a:pPr>
            <a:r>
              <a:rPr lang="en-US" sz="6000" b="1" dirty="0">
                <a:solidFill>
                  <a:schemeClr val="accent6"/>
                </a:solidFill>
              </a:rPr>
              <a:t>Passed:</a:t>
            </a:r>
          </a:p>
          <a:p>
            <a:r>
              <a:rPr lang="en-US" sz="4500" b="1" dirty="0"/>
              <a:t>HB 1070 </a:t>
            </a:r>
            <a:r>
              <a:rPr lang="en-US" sz="4500" dirty="0"/>
              <a:t>– Adds “acquisition” and “emergency, transitional, and supportive housing” to uses of Affordable</a:t>
            </a:r>
            <a:r>
              <a:rPr lang="en-US" sz="4500" b="0" i="0" dirty="0">
                <a:solidFill>
                  <a:srgbClr val="000000"/>
                </a:solidFill>
                <a:effectLst/>
              </a:rPr>
              <a:t> Housing and Related Services Tax</a:t>
            </a:r>
            <a:endParaRPr lang="en-US" sz="4500" dirty="0"/>
          </a:p>
          <a:p>
            <a:r>
              <a:rPr lang="en-US" sz="4500" b="1" dirty="0"/>
              <a:t>HB 1108 </a:t>
            </a:r>
            <a:r>
              <a:rPr lang="en-US" sz="4500" dirty="0"/>
              <a:t>– Foreclosure assistance</a:t>
            </a:r>
          </a:p>
          <a:p>
            <a:r>
              <a:rPr lang="en-US" sz="4500" b="1" dirty="0"/>
              <a:t>HB 1220 </a:t>
            </a:r>
            <a:r>
              <a:rPr lang="en-US" sz="4500" dirty="0"/>
              <a:t>– Emergency shelter/housing zoning preemption; Commerce to provide housing needs inventory*</a:t>
            </a:r>
          </a:p>
          <a:p>
            <a:r>
              <a:rPr lang="en-US" sz="4500" b="1" dirty="0"/>
              <a:t>HB 1236 </a:t>
            </a:r>
            <a:r>
              <a:rPr lang="en-US" sz="4500" dirty="0"/>
              <a:t>– “Just cause” eviction reform</a:t>
            </a:r>
          </a:p>
          <a:p>
            <a:r>
              <a:rPr lang="en-US" sz="4500" b="1" dirty="0"/>
              <a:t>HB 1277 </a:t>
            </a:r>
            <a:r>
              <a:rPr lang="en-US" sz="4500" dirty="0"/>
              <a:t>– $100 added to doc recording fee for housing and homelessness program funding</a:t>
            </a:r>
            <a:endParaRPr lang="en-US" sz="4500" dirty="0">
              <a:cs typeface="Calibri"/>
            </a:endParaRPr>
          </a:p>
          <a:p>
            <a:r>
              <a:rPr lang="en-US" sz="4500" b="1" dirty="0"/>
              <a:t>HB 1335 </a:t>
            </a:r>
            <a:r>
              <a:rPr lang="en-US" sz="4500" dirty="0"/>
              <a:t>– Property owner notification of racial deed restrictions</a:t>
            </a:r>
          </a:p>
          <a:p>
            <a:r>
              <a:rPr lang="en-US" sz="4500" b="1" dirty="0"/>
              <a:t>SB 5160 </a:t>
            </a:r>
            <a:r>
              <a:rPr lang="en-US" sz="4500" dirty="0"/>
              <a:t>– Tenant protections due to pandemic</a:t>
            </a:r>
          </a:p>
          <a:p>
            <a:r>
              <a:rPr lang="en-US" sz="4500" b="1" dirty="0"/>
              <a:t>SB 5235 </a:t>
            </a:r>
            <a:r>
              <a:rPr lang="en-US" sz="4500" dirty="0"/>
              <a:t>– Prohibits owner occupancy regulation of ADUs unless short-term rental; and unrelated persons</a:t>
            </a:r>
          </a:p>
          <a:p>
            <a:r>
              <a:rPr lang="en-US" sz="4500" b="1" dirty="0"/>
              <a:t>SB 5287 </a:t>
            </a:r>
            <a:r>
              <a:rPr lang="en-US" sz="4500" dirty="0"/>
              <a:t>– Expands and extends Multi-Family Property Tax Exemption Program</a:t>
            </a:r>
          </a:p>
          <a:p>
            <a:pPr marL="0" indent="0">
              <a:buNone/>
            </a:pPr>
            <a:r>
              <a:rPr lang="en-US" sz="4000" dirty="0"/>
              <a:t>* Also included GMA Housing Element amendments but not funded in enacted budget</a:t>
            </a:r>
          </a:p>
          <a:p>
            <a:endParaRPr lang="en-US" b="1" dirty="0">
              <a:cs typeface="Calibri"/>
            </a:endParaRPr>
          </a:p>
        </p:txBody>
      </p:sp>
    </p:spTree>
    <p:extLst>
      <p:ext uri="{BB962C8B-B14F-4D97-AF65-F5344CB8AC3E}">
        <p14:creationId xmlns:p14="http://schemas.microsoft.com/office/powerpoint/2010/main" val="27538025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7FCB19CF9F104EA1B5A707AAE049DC" ma:contentTypeVersion="13" ma:contentTypeDescription="Create a new document." ma:contentTypeScope="" ma:versionID="70a940a9eb1ff260f427ba69e231d959">
  <xsd:schema xmlns:xsd="http://www.w3.org/2001/XMLSchema" xmlns:xs="http://www.w3.org/2001/XMLSchema" xmlns:p="http://schemas.microsoft.com/office/2006/metadata/properties" xmlns:ns2="24f23cd4-b1a9-4e30-8dd2-2f6c75a2a2f9" xmlns:ns3="c46e68ad-16d6-4f1b-8334-527fee253d35" targetNamespace="http://schemas.microsoft.com/office/2006/metadata/properties" ma:root="true" ma:fieldsID="4382b478cbf928199e83e5a9a6b2e969" ns2:_="" ns3:_="">
    <xsd:import namespace="24f23cd4-b1a9-4e30-8dd2-2f6c75a2a2f9"/>
    <xsd:import namespace="c46e68ad-16d6-4f1b-8334-527fee253d3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f23cd4-b1a9-4e30-8dd2-2f6c75a2a2f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46e68ad-16d6-4f1b-8334-527fee253d3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D5F85D0-A208-4A8A-8DB2-DC9F189E532C}">
  <ds:schemaRefs>
    <ds:schemaRef ds:uri="24f23cd4-b1a9-4e30-8dd2-2f6c75a2a2f9"/>
    <ds:schemaRef ds:uri="c46e68ad-16d6-4f1b-8334-527fee253d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46EEE09-537D-40F3-BD18-7D4CC0E0F00C}">
  <ds:schemaRefs>
    <ds:schemaRef ds:uri="http://schemas.microsoft.com/sharepoint/v3/contenttype/forms"/>
  </ds:schemaRefs>
</ds:datastoreItem>
</file>

<file path=customXml/itemProps3.xml><?xml version="1.0" encoding="utf-8"?>
<ds:datastoreItem xmlns:ds="http://schemas.openxmlformats.org/officeDocument/2006/customXml" ds:itemID="{E4AB8D10-3A9C-4594-878E-D41ED8C763F9}">
  <ds:schemaRefs>
    <ds:schemaRef ds:uri="http://purl.org/dc/dcmitype/"/>
    <ds:schemaRef ds:uri="24f23cd4-b1a9-4e30-8dd2-2f6c75a2a2f9"/>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purl.org/dc/elements/1.1/"/>
    <ds:schemaRef ds:uri="c46e68ad-16d6-4f1b-8334-527fee253d35"/>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1427</TotalTime>
  <Words>2362</Words>
  <Application>Microsoft Office PowerPoint</Application>
  <PresentationFormat>Widescreen</PresentationFormat>
  <Paragraphs>252</Paragraphs>
  <Slides>26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Courier New</vt:lpstr>
      <vt:lpstr>DINOT</vt:lpstr>
      <vt:lpstr>Wingdings</vt:lpstr>
      <vt:lpstr>Office Theme</vt:lpstr>
      <vt:lpstr>2021 Legislative Session  Wrap-Up</vt:lpstr>
      <vt:lpstr>AWC’s Government Relations Team</vt:lpstr>
      <vt:lpstr>2021 Legislative Session</vt:lpstr>
      <vt:lpstr>PowerPoint Presentation</vt:lpstr>
      <vt:lpstr>BIennial budget highlights</vt:lpstr>
      <vt:lpstr>Budget &amp; finance</vt:lpstr>
      <vt:lpstr>Economic developmenT</vt:lpstr>
      <vt:lpstr>Public safety &amp; criminal justice </vt:lpstr>
      <vt:lpstr>Housing &amp; homelessness</vt:lpstr>
      <vt:lpstr>Housing &amp; homelessness</vt:lpstr>
      <vt:lpstr>Transportation</vt:lpstr>
      <vt:lpstr>Infrastructure and public works</vt:lpstr>
      <vt:lpstr>Police reform</vt:lpstr>
      <vt:lpstr>Police reform</vt:lpstr>
      <vt:lpstr>OpEn government</vt:lpstr>
      <vt:lpstr>Human resources &amp; labor relations</vt:lpstr>
      <vt:lpstr>Overview of Long-Term Care Services Act Effective January 1, 2022</vt:lpstr>
      <vt:lpstr>AWC Trust – Alternative LTC Coverage</vt:lpstr>
      <vt:lpstr>PensionS</vt:lpstr>
      <vt:lpstr>General government</vt:lpstr>
      <vt:lpstr>Federal update</vt:lpstr>
      <vt:lpstr>ARPA Funding</vt:lpstr>
      <vt:lpstr>ARPA Funding</vt:lpstr>
      <vt:lpstr>ARPA Funding</vt:lpstr>
      <vt:lpstr>Looking ahead to 2022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Werner Ide</dc:creator>
  <cp:lastModifiedBy>Gabrielle Nicas</cp:lastModifiedBy>
  <cp:revision>4</cp:revision>
  <dcterms:created xsi:type="dcterms:W3CDTF">2019-09-05T21:42:56Z</dcterms:created>
  <dcterms:modified xsi:type="dcterms:W3CDTF">2021-07-14T21:58:04Z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0x010100CA7FCB19CF9F104EA1B5A707AAE049DC</vt:lpwstr>
  </property>
</Properties>
</file>