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7" r:id="rId2"/>
    <p:sldId id="327" r:id="rId3"/>
    <p:sldId id="332" r:id="rId4"/>
    <p:sldId id="351" r:id="rId5"/>
    <p:sldId id="335" r:id="rId6"/>
    <p:sldId id="326" r:id="rId7"/>
    <p:sldId id="305" r:id="rId8"/>
    <p:sldId id="352" r:id="rId9"/>
    <p:sldId id="304" r:id="rId10"/>
    <p:sldId id="299" r:id="rId11"/>
    <p:sldId id="342" r:id="rId12"/>
    <p:sldId id="354" r:id="rId13"/>
    <p:sldId id="355" r:id="rId14"/>
    <p:sldId id="356" r:id="rId15"/>
    <p:sldId id="357" r:id="rId16"/>
    <p:sldId id="358" r:id="rId17"/>
    <p:sldId id="360" r:id="rId18"/>
    <p:sldId id="353" r:id="rId19"/>
    <p:sldId id="329" r:id="rId20"/>
  </p:sldIdLst>
  <p:sldSz cx="9144000" cy="6858000" type="screen4x3"/>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C3468C-F60C-4C6E-95E7-D238EE35D592}">
          <p14:sldIdLst>
            <p14:sldId id="257"/>
            <p14:sldId id="327"/>
            <p14:sldId id="332"/>
            <p14:sldId id="351"/>
            <p14:sldId id="335"/>
            <p14:sldId id="326"/>
            <p14:sldId id="305"/>
            <p14:sldId id="352"/>
            <p14:sldId id="304"/>
            <p14:sldId id="299"/>
            <p14:sldId id="342"/>
            <p14:sldId id="354"/>
            <p14:sldId id="355"/>
            <p14:sldId id="356"/>
            <p14:sldId id="357"/>
            <p14:sldId id="358"/>
            <p14:sldId id="360"/>
            <p14:sldId id="353"/>
          </p14:sldIdLst>
        </p14:section>
        <p14:section name="Untitled Section" id="{CD2D13BB-EB52-4BBD-BA9D-79BF870AE103}">
          <p14:sldIdLst>
            <p14:sldId id="329"/>
          </p14:sldIdLst>
        </p14:section>
      </p14:sectionLst>
    </p:ext>
    <p:ext uri="{EFAFB233-063F-42B5-8137-9DF3F51BA10A}">
      <p15:sldGuideLst xmlns:p15="http://schemas.microsoft.com/office/powerpoint/2012/main">
        <p15:guide id="1" orient="horz" pos="2160">
          <p15:clr>
            <a:srgbClr val="A4A3A4"/>
          </p15:clr>
        </p15:guide>
        <p15:guide id="2" orient="horz" pos="4219">
          <p15:clr>
            <a:srgbClr val="A4A3A4"/>
          </p15:clr>
        </p15:guide>
        <p15:guide id="3" orient="horz" pos="102">
          <p15:clr>
            <a:srgbClr val="A4A3A4"/>
          </p15:clr>
        </p15:guide>
        <p15:guide id="4" orient="horz" pos="648">
          <p15:clr>
            <a:srgbClr val="A4A3A4"/>
          </p15:clr>
        </p15:guide>
        <p15:guide id="5" pos="2880">
          <p15:clr>
            <a:srgbClr val="A4A3A4"/>
          </p15:clr>
        </p15:guide>
        <p15:guide id="6" pos="176">
          <p15:clr>
            <a:srgbClr val="A4A3A4"/>
          </p15:clr>
        </p15:guide>
        <p15:guide id="7" pos="55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074"/>
    <a:srgbClr val="DB072A"/>
    <a:srgbClr val="559FD2"/>
    <a:srgbClr val="C43A32"/>
    <a:srgbClr val="F2F2F2"/>
    <a:srgbClr val="CCCCD6"/>
    <a:srgbClr val="000000"/>
    <a:srgbClr val="F0B949"/>
    <a:srgbClr val="FFFFFF"/>
    <a:srgbClr val="BEC8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28" autoAdjust="0"/>
    <p:restoredTop sz="96265" autoAdjust="0"/>
  </p:normalViewPr>
  <p:slideViewPr>
    <p:cSldViewPr snapToGrid="0" showGuides="1">
      <p:cViewPr varScale="1">
        <p:scale>
          <a:sx n="87" d="100"/>
          <a:sy n="87" d="100"/>
        </p:scale>
        <p:origin x="378" y="72"/>
      </p:cViewPr>
      <p:guideLst>
        <p:guide orient="horz" pos="2160"/>
        <p:guide orient="horz" pos="4219"/>
        <p:guide orient="horz" pos="102"/>
        <p:guide orient="horz" pos="648"/>
        <p:guide pos="2880"/>
        <p:guide pos="176"/>
        <p:guide pos="5588"/>
      </p:guideLst>
    </p:cSldViewPr>
  </p:slideViewPr>
  <p:notesTextViewPr>
    <p:cViewPr>
      <p:scale>
        <a:sx n="1" d="1"/>
        <a:sy n="1" d="1"/>
      </p:scale>
      <p:origin x="0" y="0"/>
    </p:cViewPr>
  </p:notesTextViewPr>
  <p:sorterViewPr>
    <p:cViewPr varScale="1">
      <p:scale>
        <a:sx n="100" d="100"/>
        <a:sy n="100" d="100"/>
      </p:scale>
      <p:origin x="0" y="-68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25400">
          <a:solidFill>
            <a:schemeClr val="bg2"/>
          </a:solidFill>
        </a:ln>
        <a:effectLst/>
        <a:sp3d contourW="25400">
          <a:contourClr>
            <a:schemeClr val="bg2"/>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048042154836709E-2"/>
          <c:y val="2.6632204301987462E-2"/>
          <c:w val="0.87675052084296834"/>
          <c:h val="0.84667170842063788"/>
        </c:manualLayout>
      </c:layout>
      <c:bar3DChart>
        <c:barDir val="bar"/>
        <c:grouping val="clustered"/>
        <c:varyColors val="0"/>
        <c:ser>
          <c:idx val="0"/>
          <c:order val="0"/>
          <c:tx>
            <c:strRef>
              <c:f>Sheet1!$B$1</c:f>
              <c:strCache>
                <c:ptCount val="1"/>
                <c:pt idx="0">
                  <c:v>2015</c:v>
                </c:pt>
              </c:strCache>
            </c:strRef>
          </c:tx>
          <c:spPr>
            <a:solidFill>
              <a:schemeClr val="accent1"/>
            </a:solidFill>
            <a:ln>
              <a:noFill/>
            </a:ln>
            <a:effectLst/>
            <a:sp3d/>
          </c:spPr>
          <c:invertIfNegative val="0"/>
          <c:cat>
            <c:strRef>
              <c:f>Sheet1!$A$2</c:f>
              <c:strCache>
                <c:ptCount val="1"/>
                <c:pt idx="0">
                  <c:v>Total Breaches</c:v>
                </c:pt>
              </c:strCache>
            </c:strRef>
          </c:cat>
          <c:val>
            <c:numRef>
              <c:f>Sheet1!$B$2</c:f>
              <c:numCache>
                <c:formatCode>General</c:formatCode>
                <c:ptCount val="1"/>
                <c:pt idx="0">
                  <c:v>780</c:v>
                </c:pt>
              </c:numCache>
            </c:numRef>
          </c:val>
          <c:extLst>
            <c:ext xmlns:c16="http://schemas.microsoft.com/office/drawing/2014/chart" uri="{C3380CC4-5D6E-409C-BE32-E72D297353CC}">
              <c16:uniqueId val="{00000000-ACA9-47FE-A5F3-36708259470C}"/>
            </c:ext>
          </c:extLst>
        </c:ser>
        <c:ser>
          <c:idx val="1"/>
          <c:order val="1"/>
          <c:tx>
            <c:strRef>
              <c:f>Sheet1!$C$1</c:f>
              <c:strCache>
                <c:ptCount val="1"/>
                <c:pt idx="0">
                  <c:v>2016</c:v>
                </c:pt>
              </c:strCache>
            </c:strRef>
          </c:tx>
          <c:spPr>
            <a:solidFill>
              <a:schemeClr val="accent2"/>
            </a:solidFill>
            <a:ln>
              <a:noFill/>
            </a:ln>
            <a:effectLst/>
            <a:sp3d/>
          </c:spPr>
          <c:invertIfNegative val="0"/>
          <c:cat>
            <c:strRef>
              <c:f>Sheet1!$A$2</c:f>
              <c:strCache>
                <c:ptCount val="1"/>
                <c:pt idx="0">
                  <c:v>Total Breaches</c:v>
                </c:pt>
              </c:strCache>
            </c:strRef>
          </c:cat>
          <c:val>
            <c:numRef>
              <c:f>Sheet1!$C$2</c:f>
              <c:numCache>
                <c:formatCode>General</c:formatCode>
                <c:ptCount val="1"/>
                <c:pt idx="0">
                  <c:v>1093</c:v>
                </c:pt>
              </c:numCache>
            </c:numRef>
          </c:val>
          <c:extLst>
            <c:ext xmlns:c16="http://schemas.microsoft.com/office/drawing/2014/chart" uri="{C3380CC4-5D6E-409C-BE32-E72D297353CC}">
              <c16:uniqueId val="{00000001-ACA9-47FE-A5F3-36708259470C}"/>
            </c:ext>
          </c:extLst>
        </c:ser>
        <c:ser>
          <c:idx val="2"/>
          <c:order val="2"/>
          <c:tx>
            <c:strRef>
              <c:f>Sheet1!$D$1</c:f>
              <c:strCache>
                <c:ptCount val="1"/>
                <c:pt idx="0">
                  <c:v>2017</c:v>
                </c:pt>
              </c:strCache>
            </c:strRef>
          </c:tx>
          <c:spPr>
            <a:solidFill>
              <a:schemeClr val="accent3"/>
            </a:solidFill>
            <a:ln>
              <a:noFill/>
            </a:ln>
            <a:effectLst/>
            <a:sp3d/>
          </c:spPr>
          <c:invertIfNegative val="0"/>
          <c:cat>
            <c:strRef>
              <c:f>Sheet1!$A$2</c:f>
              <c:strCache>
                <c:ptCount val="1"/>
                <c:pt idx="0">
                  <c:v>Total Breaches</c:v>
                </c:pt>
              </c:strCache>
            </c:strRef>
          </c:cat>
          <c:val>
            <c:numRef>
              <c:f>Sheet1!$D$2</c:f>
              <c:numCache>
                <c:formatCode>General</c:formatCode>
                <c:ptCount val="1"/>
                <c:pt idx="0">
                  <c:v>1579</c:v>
                </c:pt>
              </c:numCache>
            </c:numRef>
          </c:val>
          <c:extLst>
            <c:ext xmlns:c16="http://schemas.microsoft.com/office/drawing/2014/chart" uri="{C3380CC4-5D6E-409C-BE32-E72D297353CC}">
              <c16:uniqueId val="{00000002-ACA9-47FE-A5F3-36708259470C}"/>
            </c:ext>
          </c:extLst>
        </c:ser>
        <c:ser>
          <c:idx val="3"/>
          <c:order val="3"/>
          <c:tx>
            <c:strRef>
              <c:f>Sheet1!$E$1</c:f>
              <c:strCache>
                <c:ptCount val="1"/>
                <c:pt idx="0">
                  <c:v>2018</c:v>
                </c:pt>
              </c:strCache>
            </c:strRef>
          </c:tx>
          <c:spPr>
            <a:solidFill>
              <a:schemeClr val="accent4"/>
            </a:solidFill>
            <a:ln>
              <a:noFill/>
            </a:ln>
            <a:effectLst/>
            <a:sp3d/>
          </c:spPr>
          <c:invertIfNegative val="0"/>
          <c:cat>
            <c:strRef>
              <c:f>Sheet1!$A$2</c:f>
              <c:strCache>
                <c:ptCount val="1"/>
                <c:pt idx="0">
                  <c:v>Total Breaches</c:v>
                </c:pt>
              </c:strCache>
            </c:strRef>
          </c:cat>
          <c:val>
            <c:numRef>
              <c:f>Sheet1!$E$2</c:f>
              <c:numCache>
                <c:formatCode>General</c:formatCode>
                <c:ptCount val="1"/>
                <c:pt idx="0">
                  <c:v>1244</c:v>
                </c:pt>
              </c:numCache>
            </c:numRef>
          </c:val>
          <c:extLst>
            <c:ext xmlns:c16="http://schemas.microsoft.com/office/drawing/2014/chart" uri="{C3380CC4-5D6E-409C-BE32-E72D297353CC}">
              <c16:uniqueId val="{00000003-ACA9-47FE-A5F3-36708259470C}"/>
            </c:ext>
          </c:extLst>
        </c:ser>
        <c:dLbls>
          <c:showLegendKey val="0"/>
          <c:showVal val="0"/>
          <c:showCatName val="0"/>
          <c:showSerName val="0"/>
          <c:showPercent val="0"/>
          <c:showBubbleSize val="0"/>
        </c:dLbls>
        <c:gapWidth val="150"/>
        <c:shape val="box"/>
        <c:axId val="381230352"/>
        <c:axId val="384784392"/>
        <c:axId val="0"/>
      </c:bar3DChart>
      <c:catAx>
        <c:axId val="381230352"/>
        <c:scaling>
          <c:orientation val="minMax"/>
        </c:scaling>
        <c:delete val="1"/>
        <c:axPos val="l"/>
        <c:numFmt formatCode="General" sourceLinked="1"/>
        <c:majorTickMark val="none"/>
        <c:minorTickMark val="none"/>
        <c:tickLblPos val="nextTo"/>
        <c:crossAx val="384784392"/>
        <c:crosses val="autoZero"/>
        <c:auto val="1"/>
        <c:lblAlgn val="ctr"/>
        <c:lblOffset val="100"/>
        <c:noMultiLvlLbl val="0"/>
      </c:catAx>
      <c:valAx>
        <c:axId val="38478439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81230352"/>
        <c:crosses val="autoZero"/>
        <c:crossBetween val="between"/>
      </c:valAx>
      <c:spPr>
        <a:noFill/>
        <a:ln>
          <a:noFill/>
        </a:ln>
        <a:effectLst/>
      </c:spPr>
    </c:plotArea>
    <c:legend>
      <c:legendPos val="b"/>
      <c:layout>
        <c:manualLayout>
          <c:xMode val="edge"/>
          <c:yMode val="edge"/>
          <c:x val="0.38171280473345998"/>
          <c:y val="0.93774072594577917"/>
          <c:w val="0.31967275146200663"/>
          <c:h val="6.225927405422081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NeueLT Std"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solidFill>
            <a:schemeClr val="bg2"/>
          </a:solidFill>
        </a:ln>
        <a:effectLst/>
        <a:sp3d>
          <a:contourClr>
            <a:schemeClr val="bg2"/>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048042154836709E-2"/>
          <c:y val="2.6632204301987462E-2"/>
          <c:w val="0.87675052084296834"/>
          <c:h val="0.84667170842063788"/>
        </c:manualLayout>
      </c:layout>
      <c:bar3DChart>
        <c:barDir val="bar"/>
        <c:grouping val="clustered"/>
        <c:varyColors val="0"/>
        <c:ser>
          <c:idx val="0"/>
          <c:order val="0"/>
          <c:tx>
            <c:strRef>
              <c:f>Sheet1!$B$1</c:f>
              <c:strCache>
                <c:ptCount val="1"/>
                <c:pt idx="0">
                  <c:v>2015</c:v>
                </c:pt>
              </c:strCache>
            </c:strRef>
          </c:tx>
          <c:spPr>
            <a:solidFill>
              <a:schemeClr val="accent1"/>
            </a:solidFill>
            <a:ln>
              <a:noFill/>
            </a:ln>
            <a:effectLst/>
            <a:sp3d/>
          </c:spPr>
          <c:invertIfNegative val="0"/>
          <c:cat>
            <c:strRef>
              <c:f>Sheet1!$A$2</c:f>
              <c:strCache>
                <c:ptCount val="1"/>
                <c:pt idx="0">
                  <c:v>Records Stolen</c:v>
                </c:pt>
              </c:strCache>
            </c:strRef>
          </c:cat>
          <c:val>
            <c:numRef>
              <c:f>Sheet1!$B$2</c:f>
              <c:numCache>
                <c:formatCode>#,##0</c:formatCode>
                <c:ptCount val="1"/>
                <c:pt idx="0">
                  <c:v>177866236</c:v>
                </c:pt>
              </c:numCache>
            </c:numRef>
          </c:val>
          <c:extLst>
            <c:ext xmlns:c16="http://schemas.microsoft.com/office/drawing/2014/chart" uri="{C3380CC4-5D6E-409C-BE32-E72D297353CC}">
              <c16:uniqueId val="{00000000-F104-4627-B7EA-AF5278D265FA}"/>
            </c:ext>
          </c:extLst>
        </c:ser>
        <c:ser>
          <c:idx val="1"/>
          <c:order val="1"/>
          <c:tx>
            <c:strRef>
              <c:f>Sheet1!$C$1</c:f>
              <c:strCache>
                <c:ptCount val="1"/>
                <c:pt idx="0">
                  <c:v>2016</c:v>
                </c:pt>
              </c:strCache>
            </c:strRef>
          </c:tx>
          <c:spPr>
            <a:solidFill>
              <a:schemeClr val="accent2"/>
            </a:solidFill>
            <a:ln>
              <a:noFill/>
            </a:ln>
            <a:effectLst/>
            <a:sp3d/>
          </c:spPr>
          <c:invertIfNegative val="0"/>
          <c:cat>
            <c:strRef>
              <c:f>Sheet1!$A$2</c:f>
              <c:strCache>
                <c:ptCount val="1"/>
                <c:pt idx="0">
                  <c:v>Records Stolen</c:v>
                </c:pt>
              </c:strCache>
            </c:strRef>
          </c:cat>
          <c:val>
            <c:numRef>
              <c:f>Sheet1!$C$2</c:f>
              <c:numCache>
                <c:formatCode>#,##0</c:formatCode>
                <c:ptCount val="1"/>
                <c:pt idx="0">
                  <c:v>36601939</c:v>
                </c:pt>
              </c:numCache>
            </c:numRef>
          </c:val>
          <c:extLst>
            <c:ext xmlns:c16="http://schemas.microsoft.com/office/drawing/2014/chart" uri="{C3380CC4-5D6E-409C-BE32-E72D297353CC}">
              <c16:uniqueId val="{00000001-F104-4627-B7EA-AF5278D265FA}"/>
            </c:ext>
          </c:extLst>
        </c:ser>
        <c:ser>
          <c:idx val="2"/>
          <c:order val="2"/>
          <c:tx>
            <c:strRef>
              <c:f>Sheet1!$D$1</c:f>
              <c:strCache>
                <c:ptCount val="1"/>
                <c:pt idx="0">
                  <c:v>2017</c:v>
                </c:pt>
              </c:strCache>
            </c:strRef>
          </c:tx>
          <c:spPr>
            <a:solidFill>
              <a:schemeClr val="accent3"/>
            </a:solidFill>
            <a:ln>
              <a:noFill/>
            </a:ln>
            <a:effectLst/>
            <a:sp3d/>
          </c:spPr>
          <c:invertIfNegative val="0"/>
          <c:cat>
            <c:strRef>
              <c:f>Sheet1!$A$2</c:f>
              <c:strCache>
                <c:ptCount val="1"/>
                <c:pt idx="0">
                  <c:v>Records Stolen</c:v>
                </c:pt>
              </c:strCache>
            </c:strRef>
          </c:cat>
          <c:val>
            <c:numRef>
              <c:f>Sheet1!$D$2</c:f>
              <c:numCache>
                <c:formatCode>#,##0</c:formatCode>
                <c:ptCount val="1"/>
                <c:pt idx="0">
                  <c:v>197612748</c:v>
                </c:pt>
              </c:numCache>
            </c:numRef>
          </c:val>
          <c:extLst>
            <c:ext xmlns:c16="http://schemas.microsoft.com/office/drawing/2014/chart" uri="{C3380CC4-5D6E-409C-BE32-E72D297353CC}">
              <c16:uniqueId val="{00000002-F104-4627-B7EA-AF5278D265FA}"/>
            </c:ext>
          </c:extLst>
        </c:ser>
        <c:ser>
          <c:idx val="3"/>
          <c:order val="3"/>
          <c:tx>
            <c:strRef>
              <c:f>Sheet1!$E$1</c:f>
              <c:strCache>
                <c:ptCount val="1"/>
                <c:pt idx="0">
                  <c:v>2018</c:v>
                </c:pt>
              </c:strCache>
            </c:strRef>
          </c:tx>
          <c:spPr>
            <a:solidFill>
              <a:schemeClr val="accent4"/>
            </a:solidFill>
            <a:ln>
              <a:noFill/>
            </a:ln>
            <a:effectLst/>
            <a:sp3d/>
          </c:spPr>
          <c:invertIfNegative val="0"/>
          <c:cat>
            <c:strRef>
              <c:f>Sheet1!$A$2</c:f>
              <c:strCache>
                <c:ptCount val="1"/>
                <c:pt idx="0">
                  <c:v>Records Stolen</c:v>
                </c:pt>
              </c:strCache>
            </c:strRef>
          </c:cat>
          <c:val>
            <c:numRef>
              <c:f>Sheet1!$E$2</c:f>
              <c:numCache>
                <c:formatCode>#,##0</c:formatCode>
                <c:ptCount val="1"/>
                <c:pt idx="0">
                  <c:v>446515334</c:v>
                </c:pt>
              </c:numCache>
            </c:numRef>
          </c:val>
          <c:extLst>
            <c:ext xmlns:c16="http://schemas.microsoft.com/office/drawing/2014/chart" uri="{C3380CC4-5D6E-409C-BE32-E72D297353CC}">
              <c16:uniqueId val="{00000003-F104-4627-B7EA-AF5278D265FA}"/>
            </c:ext>
          </c:extLst>
        </c:ser>
        <c:dLbls>
          <c:showLegendKey val="0"/>
          <c:showVal val="0"/>
          <c:showCatName val="0"/>
          <c:showSerName val="0"/>
          <c:showPercent val="0"/>
          <c:showBubbleSize val="0"/>
        </c:dLbls>
        <c:gapWidth val="150"/>
        <c:shape val="box"/>
        <c:axId val="384785960"/>
        <c:axId val="384786352"/>
        <c:axId val="0"/>
      </c:bar3DChart>
      <c:catAx>
        <c:axId val="384785960"/>
        <c:scaling>
          <c:orientation val="minMax"/>
        </c:scaling>
        <c:delete val="1"/>
        <c:axPos val="l"/>
        <c:numFmt formatCode="General" sourceLinked="1"/>
        <c:majorTickMark val="none"/>
        <c:minorTickMark val="none"/>
        <c:tickLblPos val="nextTo"/>
        <c:crossAx val="384786352"/>
        <c:crosses val="autoZero"/>
        <c:auto val="1"/>
        <c:lblAlgn val="ctr"/>
        <c:lblOffset val="100"/>
        <c:noMultiLvlLbl val="0"/>
      </c:catAx>
      <c:valAx>
        <c:axId val="38478635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4785960"/>
        <c:crosses val="autoZero"/>
        <c:crossBetween val="between"/>
      </c:valAx>
      <c:spPr>
        <a:noFill/>
        <a:ln>
          <a:noFill/>
        </a:ln>
        <a:effectLst/>
      </c:spPr>
    </c:plotArea>
    <c:legend>
      <c:legendPos val="r"/>
      <c:layout>
        <c:manualLayout>
          <c:xMode val="edge"/>
          <c:yMode val="edge"/>
          <c:x val="0.30750535214213343"/>
          <c:y val="0.95446380845052337"/>
          <c:w val="0.50263215468229683"/>
          <c:h val="4.55361915494766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NeueLT Std Lt"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SAQ A</c:v>
                </c:pt>
              </c:strCache>
            </c:strRef>
          </c:tx>
          <c:spPr>
            <a:solidFill>
              <a:srgbClr val="FFC000"/>
            </a:solidFill>
            <a:ln>
              <a:noFill/>
            </a:ln>
            <a:effectLst/>
          </c:spPr>
          <c:invertIfNegative val="0"/>
          <c:cat>
            <c:numRef>
              <c:f>Sheet1!$A$2</c:f>
              <c:numCache>
                <c:formatCode>General</c:formatCode>
                <c:ptCount val="1"/>
              </c:numCache>
            </c:numRef>
          </c:cat>
          <c:val>
            <c:numRef>
              <c:f>Sheet1!$B$2</c:f>
              <c:numCache>
                <c:formatCode>General</c:formatCode>
                <c:ptCount val="1"/>
                <c:pt idx="0">
                  <c:v>18</c:v>
                </c:pt>
              </c:numCache>
            </c:numRef>
          </c:val>
          <c:extLst>
            <c:ext xmlns:c16="http://schemas.microsoft.com/office/drawing/2014/chart" uri="{C3380CC4-5D6E-409C-BE32-E72D297353CC}">
              <c16:uniqueId val="{00000000-E997-450A-BA1D-80BCB7832CA8}"/>
            </c:ext>
          </c:extLst>
        </c:ser>
        <c:ser>
          <c:idx val="1"/>
          <c:order val="1"/>
          <c:tx>
            <c:strRef>
              <c:f>Sheet1!$C$1</c:f>
              <c:strCache>
                <c:ptCount val="1"/>
                <c:pt idx="0">
                  <c:v>SAQ P2PE</c:v>
                </c:pt>
              </c:strCache>
            </c:strRef>
          </c:tx>
          <c:spPr>
            <a:solidFill>
              <a:srgbClr val="D9D9D9"/>
            </a:solidFill>
            <a:ln>
              <a:solidFill>
                <a:schemeClr val="bg1">
                  <a:lumMod val="75000"/>
                </a:schemeClr>
              </a:solidFill>
            </a:ln>
            <a:effectLst/>
          </c:spPr>
          <c:invertIfNegative val="0"/>
          <c:cat>
            <c:numRef>
              <c:f>Sheet1!$A$2</c:f>
              <c:numCache>
                <c:formatCode>General</c:formatCode>
                <c:ptCount val="1"/>
              </c:numCache>
            </c:numRef>
          </c:cat>
          <c:val>
            <c:numRef>
              <c:f>Sheet1!$C$2</c:f>
              <c:numCache>
                <c:formatCode>General</c:formatCode>
                <c:ptCount val="1"/>
                <c:pt idx="0">
                  <c:v>35</c:v>
                </c:pt>
              </c:numCache>
            </c:numRef>
          </c:val>
          <c:extLst>
            <c:ext xmlns:c16="http://schemas.microsoft.com/office/drawing/2014/chart" uri="{C3380CC4-5D6E-409C-BE32-E72D297353CC}">
              <c16:uniqueId val="{00000001-E997-450A-BA1D-80BCB7832CA8}"/>
            </c:ext>
          </c:extLst>
        </c:ser>
        <c:ser>
          <c:idx val="2"/>
          <c:order val="2"/>
          <c:tx>
            <c:strRef>
              <c:f>Sheet1!$D$1</c:f>
              <c:strCache>
                <c:ptCount val="1"/>
                <c:pt idx="0">
                  <c:v>SAQ B</c:v>
                </c:pt>
              </c:strCache>
            </c:strRef>
          </c:tx>
          <c:spPr>
            <a:solidFill>
              <a:srgbClr val="FFC000"/>
            </a:solidFill>
            <a:ln>
              <a:solidFill>
                <a:schemeClr val="bg1">
                  <a:lumMod val="75000"/>
                </a:schemeClr>
              </a:solidFill>
            </a:ln>
            <a:effectLst/>
          </c:spPr>
          <c:invertIfNegative val="0"/>
          <c:dPt>
            <c:idx val="0"/>
            <c:invertIfNegative val="0"/>
            <c:bubble3D val="0"/>
            <c:spPr>
              <a:solidFill>
                <a:srgbClr val="D9D9D9"/>
              </a:solidFill>
              <a:ln>
                <a:solidFill>
                  <a:schemeClr val="bg1">
                    <a:lumMod val="75000"/>
                  </a:schemeClr>
                </a:solidFill>
              </a:ln>
              <a:effectLst/>
            </c:spPr>
            <c:extLst>
              <c:ext xmlns:c16="http://schemas.microsoft.com/office/drawing/2014/chart" uri="{C3380CC4-5D6E-409C-BE32-E72D297353CC}">
                <c16:uniqueId val="{00000003-E997-450A-BA1D-80BCB7832CA8}"/>
              </c:ext>
            </c:extLst>
          </c:dPt>
          <c:cat>
            <c:numRef>
              <c:f>Sheet1!$A$2</c:f>
              <c:numCache>
                <c:formatCode>General</c:formatCode>
                <c:ptCount val="1"/>
              </c:numCache>
            </c:numRef>
          </c:cat>
          <c:val>
            <c:numRef>
              <c:f>Sheet1!$D$2</c:f>
              <c:numCache>
                <c:formatCode>General</c:formatCode>
                <c:ptCount val="1"/>
                <c:pt idx="0">
                  <c:v>41</c:v>
                </c:pt>
              </c:numCache>
            </c:numRef>
          </c:val>
          <c:extLst>
            <c:ext xmlns:c16="http://schemas.microsoft.com/office/drawing/2014/chart" uri="{C3380CC4-5D6E-409C-BE32-E72D297353CC}">
              <c16:uniqueId val="{00000004-E997-450A-BA1D-80BCB7832CA8}"/>
            </c:ext>
          </c:extLst>
        </c:ser>
        <c:ser>
          <c:idx val="3"/>
          <c:order val="3"/>
          <c:tx>
            <c:strRef>
              <c:f>Sheet1!$E$1</c:f>
              <c:strCache>
                <c:ptCount val="1"/>
                <c:pt idx="0">
                  <c:v>SAQ C-VT</c:v>
                </c:pt>
              </c:strCache>
            </c:strRef>
          </c:tx>
          <c:spPr>
            <a:solidFill>
              <a:srgbClr val="002060"/>
            </a:solidFill>
            <a:ln>
              <a:solidFill>
                <a:schemeClr val="bg1">
                  <a:lumMod val="75000"/>
                </a:schemeClr>
              </a:solidFill>
            </a:ln>
            <a:effectLst/>
          </c:spPr>
          <c:invertIfNegative val="0"/>
          <c:dPt>
            <c:idx val="0"/>
            <c:invertIfNegative val="0"/>
            <c:bubble3D val="0"/>
            <c:spPr>
              <a:solidFill>
                <a:srgbClr val="D9D9D9"/>
              </a:solidFill>
              <a:ln>
                <a:solidFill>
                  <a:schemeClr val="bg1">
                    <a:lumMod val="75000"/>
                  </a:schemeClr>
                </a:solidFill>
              </a:ln>
              <a:effectLst/>
            </c:spPr>
            <c:extLst>
              <c:ext xmlns:c16="http://schemas.microsoft.com/office/drawing/2014/chart" uri="{C3380CC4-5D6E-409C-BE32-E72D297353CC}">
                <c16:uniqueId val="{00000006-E997-450A-BA1D-80BCB7832CA8}"/>
              </c:ext>
            </c:extLst>
          </c:dPt>
          <c:cat>
            <c:numRef>
              <c:f>Sheet1!$A$2</c:f>
              <c:numCache>
                <c:formatCode>General</c:formatCode>
                <c:ptCount val="1"/>
              </c:numCache>
            </c:numRef>
          </c:cat>
          <c:val>
            <c:numRef>
              <c:f>Sheet1!$E$2</c:f>
              <c:numCache>
                <c:formatCode>General</c:formatCode>
                <c:ptCount val="1"/>
                <c:pt idx="0">
                  <c:v>73</c:v>
                </c:pt>
              </c:numCache>
            </c:numRef>
          </c:val>
          <c:extLst>
            <c:ext xmlns:c16="http://schemas.microsoft.com/office/drawing/2014/chart" uri="{C3380CC4-5D6E-409C-BE32-E72D297353CC}">
              <c16:uniqueId val="{00000007-E997-450A-BA1D-80BCB7832CA8}"/>
            </c:ext>
          </c:extLst>
        </c:ser>
        <c:ser>
          <c:idx val="4"/>
          <c:order val="4"/>
          <c:tx>
            <c:strRef>
              <c:f>Sheet1!$F$1</c:f>
              <c:strCache>
                <c:ptCount val="1"/>
                <c:pt idx="0">
                  <c:v>SAQ B-IP</c:v>
                </c:pt>
              </c:strCache>
            </c:strRef>
          </c:tx>
          <c:spPr>
            <a:solidFill>
              <a:srgbClr val="D9D9D9"/>
            </a:solidFill>
            <a:ln>
              <a:solidFill>
                <a:schemeClr val="bg1">
                  <a:lumMod val="75000"/>
                </a:schemeClr>
              </a:solidFill>
            </a:ln>
            <a:effectLst/>
          </c:spPr>
          <c:invertIfNegative val="0"/>
          <c:cat>
            <c:numRef>
              <c:f>Sheet1!$A$2</c:f>
              <c:numCache>
                <c:formatCode>General</c:formatCode>
                <c:ptCount val="1"/>
              </c:numCache>
            </c:numRef>
          </c:cat>
          <c:val>
            <c:numRef>
              <c:f>Sheet1!$F$2</c:f>
              <c:numCache>
                <c:formatCode>General</c:formatCode>
                <c:ptCount val="1"/>
                <c:pt idx="0">
                  <c:v>80</c:v>
                </c:pt>
              </c:numCache>
            </c:numRef>
          </c:val>
          <c:extLst>
            <c:ext xmlns:c16="http://schemas.microsoft.com/office/drawing/2014/chart" uri="{C3380CC4-5D6E-409C-BE32-E72D297353CC}">
              <c16:uniqueId val="{00000008-E997-450A-BA1D-80BCB7832CA8}"/>
            </c:ext>
          </c:extLst>
        </c:ser>
        <c:ser>
          <c:idx val="5"/>
          <c:order val="5"/>
          <c:tx>
            <c:strRef>
              <c:f>Sheet1!$G$1</c:f>
              <c:strCache>
                <c:ptCount val="1"/>
                <c:pt idx="0">
                  <c:v>SAQ C</c:v>
                </c:pt>
              </c:strCache>
            </c:strRef>
          </c:tx>
          <c:spPr>
            <a:solidFill>
              <a:srgbClr val="D9D9D9"/>
            </a:solidFill>
            <a:ln>
              <a:solidFill>
                <a:schemeClr val="bg1">
                  <a:lumMod val="75000"/>
                </a:schemeClr>
              </a:solidFill>
            </a:ln>
            <a:effectLst/>
          </c:spPr>
          <c:invertIfNegative val="0"/>
          <c:cat>
            <c:numRef>
              <c:f>Sheet1!$A$2</c:f>
              <c:numCache>
                <c:formatCode>General</c:formatCode>
                <c:ptCount val="1"/>
              </c:numCache>
            </c:numRef>
          </c:cat>
          <c:val>
            <c:numRef>
              <c:f>Sheet1!$G$2</c:f>
              <c:numCache>
                <c:formatCode>General</c:formatCode>
                <c:ptCount val="1"/>
                <c:pt idx="0">
                  <c:v>139</c:v>
                </c:pt>
              </c:numCache>
            </c:numRef>
          </c:val>
          <c:extLst>
            <c:ext xmlns:c16="http://schemas.microsoft.com/office/drawing/2014/chart" uri="{C3380CC4-5D6E-409C-BE32-E72D297353CC}">
              <c16:uniqueId val="{00000009-E997-450A-BA1D-80BCB7832CA8}"/>
            </c:ext>
          </c:extLst>
        </c:ser>
        <c:ser>
          <c:idx val="6"/>
          <c:order val="6"/>
          <c:tx>
            <c:strRef>
              <c:f>Sheet1!$H$1</c:f>
              <c:strCache>
                <c:ptCount val="1"/>
                <c:pt idx="0">
                  <c:v>SAQ AEP</c:v>
                </c:pt>
              </c:strCache>
            </c:strRef>
          </c:tx>
          <c:spPr>
            <a:solidFill>
              <a:srgbClr val="D9D9D9"/>
            </a:solidFill>
            <a:ln>
              <a:solidFill>
                <a:schemeClr val="bg1">
                  <a:lumMod val="75000"/>
                </a:schemeClr>
              </a:solidFill>
            </a:ln>
            <a:effectLst/>
          </c:spPr>
          <c:invertIfNegative val="0"/>
          <c:cat>
            <c:numRef>
              <c:f>Sheet1!$A$2</c:f>
              <c:numCache>
                <c:formatCode>General</c:formatCode>
                <c:ptCount val="1"/>
              </c:numCache>
            </c:numRef>
          </c:cat>
          <c:val>
            <c:numRef>
              <c:f>Sheet1!$H$2</c:f>
              <c:numCache>
                <c:formatCode>General</c:formatCode>
                <c:ptCount val="1"/>
                <c:pt idx="0">
                  <c:v>139</c:v>
                </c:pt>
              </c:numCache>
            </c:numRef>
          </c:val>
          <c:extLst>
            <c:ext xmlns:c16="http://schemas.microsoft.com/office/drawing/2014/chart" uri="{C3380CC4-5D6E-409C-BE32-E72D297353CC}">
              <c16:uniqueId val="{0000000A-E997-450A-BA1D-80BCB7832CA8}"/>
            </c:ext>
          </c:extLst>
        </c:ser>
        <c:ser>
          <c:idx val="7"/>
          <c:order val="7"/>
          <c:tx>
            <c:strRef>
              <c:f>Sheet1!$I$1</c:f>
              <c:strCache>
                <c:ptCount val="1"/>
                <c:pt idx="0">
                  <c:v>SAQ D</c:v>
                </c:pt>
              </c:strCache>
            </c:strRef>
          </c:tx>
          <c:spPr>
            <a:solidFill>
              <a:srgbClr val="D9D9D9"/>
            </a:solidFill>
            <a:ln>
              <a:solidFill>
                <a:schemeClr val="bg1">
                  <a:lumMod val="75000"/>
                </a:schemeClr>
              </a:solidFill>
            </a:ln>
            <a:effectLst/>
          </c:spPr>
          <c:invertIfNegative val="0"/>
          <c:cat>
            <c:numRef>
              <c:f>Sheet1!$A$2</c:f>
              <c:numCache>
                <c:formatCode>General</c:formatCode>
                <c:ptCount val="1"/>
              </c:numCache>
            </c:numRef>
          </c:cat>
          <c:val>
            <c:numRef>
              <c:f>Sheet1!$I$2</c:f>
              <c:numCache>
                <c:formatCode>General</c:formatCode>
                <c:ptCount val="1"/>
                <c:pt idx="0">
                  <c:v>326</c:v>
                </c:pt>
              </c:numCache>
            </c:numRef>
          </c:val>
          <c:extLst>
            <c:ext xmlns:c16="http://schemas.microsoft.com/office/drawing/2014/chart" uri="{C3380CC4-5D6E-409C-BE32-E72D297353CC}">
              <c16:uniqueId val="{0000000B-E997-450A-BA1D-80BCB7832CA8}"/>
            </c:ext>
          </c:extLst>
        </c:ser>
        <c:dLbls>
          <c:showLegendKey val="0"/>
          <c:showVal val="0"/>
          <c:showCatName val="0"/>
          <c:showSerName val="0"/>
          <c:showPercent val="0"/>
          <c:showBubbleSize val="0"/>
        </c:dLbls>
        <c:gapWidth val="182"/>
        <c:axId val="329286936"/>
        <c:axId val="384924168"/>
      </c:barChart>
      <c:catAx>
        <c:axId val="329286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924168"/>
        <c:crosses val="autoZero"/>
        <c:auto val="1"/>
        <c:lblAlgn val="ctr"/>
        <c:lblOffset val="100"/>
        <c:noMultiLvlLbl val="0"/>
      </c:catAx>
      <c:valAx>
        <c:axId val="384924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9286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25D5C-7AE5-46EE-8208-9EBB1679C7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3C931DF-80D7-4BBE-A8CC-7C7BB9F88A7E}">
      <dgm:prSet phldrT="[Text]" custT="1"/>
      <dgm:spPr>
        <a:ln>
          <a:solidFill>
            <a:schemeClr val="bg2">
              <a:lumMod val="75000"/>
            </a:schemeClr>
          </a:solidFill>
        </a:ln>
      </dgm:spPr>
      <dgm:t>
        <a:bodyPr/>
        <a:lstStyle/>
        <a:p>
          <a:r>
            <a:rPr lang="en-US" sz="4800" dirty="0">
              <a:solidFill>
                <a:schemeClr val="bg2"/>
              </a:solidFill>
            </a:rPr>
            <a:t>TRUE</a:t>
          </a:r>
        </a:p>
      </dgm:t>
    </dgm:pt>
    <dgm:pt modelId="{9F5FAD7A-8374-4BD1-8C7E-0F48F4F99E0C}" type="parTrans" cxnId="{38D38300-26E5-460B-A62F-815E69806A94}">
      <dgm:prSet/>
      <dgm:spPr/>
      <dgm:t>
        <a:bodyPr/>
        <a:lstStyle/>
        <a:p>
          <a:endParaRPr lang="en-US"/>
        </a:p>
      </dgm:t>
    </dgm:pt>
    <dgm:pt modelId="{D14A6D9C-D299-4835-9952-7F295E9DE6DF}" type="sibTrans" cxnId="{38D38300-26E5-460B-A62F-815E69806A94}">
      <dgm:prSet/>
      <dgm:spPr/>
      <dgm:t>
        <a:bodyPr/>
        <a:lstStyle/>
        <a:p>
          <a:endParaRPr lang="en-US"/>
        </a:p>
      </dgm:t>
    </dgm:pt>
    <dgm:pt modelId="{8B19CAB1-314B-4FE4-BD30-90097063E966}">
      <dgm:prSet phldrT="[Text]" custT="1"/>
      <dgm:spPr>
        <a:solidFill>
          <a:schemeClr val="accent2">
            <a:alpha val="90000"/>
          </a:schemeClr>
        </a:solidFill>
      </dgm:spPr>
      <dgm:t>
        <a:bodyPr/>
        <a:lstStyle/>
        <a:p>
          <a:pPr>
            <a:spcAft>
              <a:spcPts val="1000"/>
            </a:spcAft>
          </a:pPr>
          <a:r>
            <a:rPr lang="en-US" sz="1600" dirty="0"/>
            <a:t>Mitigate counterfeit fraud at POS</a:t>
          </a:r>
        </a:p>
      </dgm:t>
    </dgm:pt>
    <dgm:pt modelId="{8BFE06FF-9D96-4FF1-8301-FFC86FA34111}" type="parTrans" cxnId="{46DF6EC0-6761-43C8-BCE0-0DC0A8E41AC0}">
      <dgm:prSet/>
      <dgm:spPr/>
      <dgm:t>
        <a:bodyPr/>
        <a:lstStyle/>
        <a:p>
          <a:endParaRPr lang="en-US"/>
        </a:p>
      </dgm:t>
    </dgm:pt>
    <dgm:pt modelId="{DDAA7B51-4F26-4E66-BB60-45BCFEB398CB}" type="sibTrans" cxnId="{46DF6EC0-6761-43C8-BCE0-0DC0A8E41AC0}">
      <dgm:prSet/>
      <dgm:spPr/>
      <dgm:t>
        <a:bodyPr/>
        <a:lstStyle/>
        <a:p>
          <a:endParaRPr lang="en-US"/>
        </a:p>
      </dgm:t>
    </dgm:pt>
    <dgm:pt modelId="{ABB1DA0C-E60C-4D40-A13B-64AE3F1F7EA7}">
      <dgm:prSet phldrT="[Text]" custT="1"/>
      <dgm:spPr>
        <a:solidFill>
          <a:schemeClr val="accent2">
            <a:alpha val="90000"/>
          </a:schemeClr>
        </a:solidFill>
      </dgm:spPr>
      <dgm:t>
        <a:bodyPr/>
        <a:lstStyle/>
        <a:p>
          <a:pPr>
            <a:spcAft>
              <a:spcPts val="1000"/>
            </a:spcAft>
          </a:pPr>
          <a:r>
            <a:rPr lang="en-US" sz="1600" dirty="0"/>
            <a:t>Protects against counterfeiting cards</a:t>
          </a:r>
        </a:p>
      </dgm:t>
    </dgm:pt>
    <dgm:pt modelId="{3BF6D52A-D835-43A2-996C-8D72ECA935CC}" type="parTrans" cxnId="{D95A6B4D-63EC-4494-A65A-043375C4F685}">
      <dgm:prSet/>
      <dgm:spPr/>
      <dgm:t>
        <a:bodyPr/>
        <a:lstStyle/>
        <a:p>
          <a:endParaRPr lang="en-US"/>
        </a:p>
      </dgm:t>
    </dgm:pt>
    <dgm:pt modelId="{EF91B3BB-8108-4D40-AF5A-B7B856226BF1}" type="sibTrans" cxnId="{D95A6B4D-63EC-4494-A65A-043375C4F685}">
      <dgm:prSet/>
      <dgm:spPr/>
      <dgm:t>
        <a:bodyPr/>
        <a:lstStyle/>
        <a:p>
          <a:endParaRPr lang="en-US"/>
        </a:p>
      </dgm:t>
    </dgm:pt>
    <dgm:pt modelId="{F622E2B1-702F-4CAB-B23C-3FA502E0F307}">
      <dgm:prSet phldrT="[Text]" custT="1"/>
      <dgm:spPr>
        <a:solidFill>
          <a:srgbClr val="C43A32"/>
        </a:solidFill>
        <a:ln>
          <a:solidFill>
            <a:schemeClr val="bg2">
              <a:lumMod val="75000"/>
            </a:schemeClr>
          </a:solidFill>
        </a:ln>
      </dgm:spPr>
      <dgm:t>
        <a:bodyPr/>
        <a:lstStyle/>
        <a:p>
          <a:r>
            <a:rPr lang="en-US" sz="4800" dirty="0">
              <a:solidFill>
                <a:schemeClr val="bg2"/>
              </a:solidFill>
            </a:rPr>
            <a:t>FALSE</a:t>
          </a:r>
        </a:p>
      </dgm:t>
    </dgm:pt>
    <dgm:pt modelId="{710E1680-2F3D-4CAE-A878-08086A48498F}" type="parTrans" cxnId="{F7FFEE2B-02B9-439B-982C-DF9CFE5C535A}">
      <dgm:prSet/>
      <dgm:spPr/>
      <dgm:t>
        <a:bodyPr/>
        <a:lstStyle/>
        <a:p>
          <a:endParaRPr lang="en-US"/>
        </a:p>
      </dgm:t>
    </dgm:pt>
    <dgm:pt modelId="{BD710789-AAD8-4560-BE10-923DB0B4D2EB}" type="sibTrans" cxnId="{F7FFEE2B-02B9-439B-982C-DF9CFE5C535A}">
      <dgm:prSet/>
      <dgm:spPr/>
      <dgm:t>
        <a:bodyPr/>
        <a:lstStyle/>
        <a:p>
          <a:endParaRPr lang="en-US"/>
        </a:p>
      </dgm:t>
    </dgm:pt>
    <dgm:pt modelId="{6DE21664-501D-40ED-A619-4C04A53FA762}">
      <dgm:prSet phldrT="[Text]" custT="1"/>
      <dgm:spPr>
        <a:solidFill>
          <a:srgbClr val="E0831A">
            <a:alpha val="89804"/>
          </a:srgbClr>
        </a:solidFill>
      </dgm:spPr>
      <dgm:t>
        <a:bodyPr/>
        <a:lstStyle/>
        <a:p>
          <a:pPr>
            <a:spcAft>
              <a:spcPts val="1000"/>
            </a:spcAft>
          </a:pPr>
          <a:r>
            <a:rPr lang="en-US" sz="1600" dirty="0"/>
            <a:t>Mandated to merchants</a:t>
          </a:r>
        </a:p>
      </dgm:t>
    </dgm:pt>
    <dgm:pt modelId="{6F93171C-78C3-4533-B661-7112087D39D3}" type="parTrans" cxnId="{EF1FD24B-E3B6-4E94-8687-B2E76DAF4E72}">
      <dgm:prSet/>
      <dgm:spPr/>
      <dgm:t>
        <a:bodyPr/>
        <a:lstStyle/>
        <a:p>
          <a:endParaRPr lang="en-US"/>
        </a:p>
      </dgm:t>
    </dgm:pt>
    <dgm:pt modelId="{5673D295-1D03-450B-B679-8287F0CB3B0A}" type="sibTrans" cxnId="{EF1FD24B-E3B6-4E94-8687-B2E76DAF4E72}">
      <dgm:prSet/>
      <dgm:spPr/>
      <dgm:t>
        <a:bodyPr/>
        <a:lstStyle/>
        <a:p>
          <a:endParaRPr lang="en-US"/>
        </a:p>
      </dgm:t>
    </dgm:pt>
    <dgm:pt modelId="{7DB052B0-A2E8-4C11-8B2B-070943F8FAAF}">
      <dgm:prSet phldrT="[Text]" custT="1"/>
      <dgm:spPr>
        <a:solidFill>
          <a:srgbClr val="E0831A">
            <a:alpha val="89804"/>
          </a:srgbClr>
        </a:solidFill>
      </dgm:spPr>
      <dgm:t>
        <a:bodyPr/>
        <a:lstStyle/>
        <a:p>
          <a:pPr>
            <a:spcAft>
              <a:spcPts val="1000"/>
            </a:spcAft>
          </a:pPr>
          <a:r>
            <a:rPr lang="en-US" sz="1600" dirty="0"/>
            <a:t>Protects against card-not-present fraud/ecommerce</a:t>
          </a:r>
        </a:p>
      </dgm:t>
    </dgm:pt>
    <dgm:pt modelId="{1A44FE94-3B01-4091-810B-53C0E27785B7}" type="parTrans" cxnId="{E0463CF7-A6F6-40ED-8639-6EFAA91F13C9}">
      <dgm:prSet/>
      <dgm:spPr/>
      <dgm:t>
        <a:bodyPr/>
        <a:lstStyle/>
        <a:p>
          <a:endParaRPr lang="en-US"/>
        </a:p>
      </dgm:t>
    </dgm:pt>
    <dgm:pt modelId="{ACDF5C0F-54AD-4F37-88CF-9FDF2BA9D8A2}" type="sibTrans" cxnId="{E0463CF7-A6F6-40ED-8639-6EFAA91F13C9}">
      <dgm:prSet/>
      <dgm:spPr/>
      <dgm:t>
        <a:bodyPr/>
        <a:lstStyle/>
        <a:p>
          <a:endParaRPr lang="en-US"/>
        </a:p>
      </dgm:t>
    </dgm:pt>
    <dgm:pt modelId="{901F78AD-F49D-43F8-86DA-0ED18DCC25C8}">
      <dgm:prSet phldrT="[Text]" custT="1"/>
      <dgm:spPr>
        <a:solidFill>
          <a:schemeClr val="accent2">
            <a:alpha val="90000"/>
          </a:schemeClr>
        </a:solidFill>
      </dgm:spPr>
      <dgm:t>
        <a:bodyPr/>
        <a:lstStyle/>
        <a:p>
          <a:pPr>
            <a:spcAft>
              <a:spcPts val="1000"/>
            </a:spcAft>
          </a:pPr>
          <a:r>
            <a:rPr lang="en-US" sz="1600" dirty="0"/>
            <a:t>Creates a different POS experience</a:t>
          </a:r>
        </a:p>
      </dgm:t>
    </dgm:pt>
    <dgm:pt modelId="{EBAF4FBB-ECCE-4303-8A18-98CE6A746AA0}" type="parTrans" cxnId="{CF55F38F-41F7-46F5-A255-272E069493FF}">
      <dgm:prSet/>
      <dgm:spPr/>
      <dgm:t>
        <a:bodyPr/>
        <a:lstStyle/>
        <a:p>
          <a:endParaRPr lang="en-US"/>
        </a:p>
      </dgm:t>
    </dgm:pt>
    <dgm:pt modelId="{A7AF5872-0B46-4394-97F9-D315B2B73383}" type="sibTrans" cxnId="{CF55F38F-41F7-46F5-A255-272E069493FF}">
      <dgm:prSet/>
      <dgm:spPr/>
      <dgm:t>
        <a:bodyPr/>
        <a:lstStyle/>
        <a:p>
          <a:endParaRPr lang="en-US"/>
        </a:p>
      </dgm:t>
    </dgm:pt>
    <dgm:pt modelId="{8E7F43E2-E000-4633-B0AE-7B17D2F92C1E}">
      <dgm:prSet phldrT="[Text]" custT="1"/>
      <dgm:spPr>
        <a:solidFill>
          <a:srgbClr val="E0831A">
            <a:alpha val="89804"/>
          </a:srgbClr>
        </a:solidFill>
      </dgm:spPr>
      <dgm:t>
        <a:bodyPr/>
        <a:lstStyle/>
        <a:p>
          <a:pPr>
            <a:spcAft>
              <a:spcPts val="1000"/>
            </a:spcAft>
          </a:pPr>
          <a:r>
            <a:rPr lang="en-US" sz="1600" dirty="0"/>
            <a:t>Prevents data breaches</a:t>
          </a:r>
        </a:p>
      </dgm:t>
    </dgm:pt>
    <dgm:pt modelId="{138F3542-4DCA-4F51-A4F2-45EC3140451A}" type="parTrans" cxnId="{C6342613-D57E-4EA4-B26E-BAA7E606527D}">
      <dgm:prSet/>
      <dgm:spPr/>
      <dgm:t>
        <a:bodyPr/>
        <a:lstStyle/>
        <a:p>
          <a:endParaRPr lang="en-US"/>
        </a:p>
      </dgm:t>
    </dgm:pt>
    <dgm:pt modelId="{8ECC779F-DAE9-44E8-AA33-9C3175EF3C47}" type="sibTrans" cxnId="{C6342613-D57E-4EA4-B26E-BAA7E606527D}">
      <dgm:prSet/>
      <dgm:spPr/>
      <dgm:t>
        <a:bodyPr/>
        <a:lstStyle/>
        <a:p>
          <a:endParaRPr lang="en-US"/>
        </a:p>
      </dgm:t>
    </dgm:pt>
    <dgm:pt modelId="{2F3600C2-8F1F-4EC9-8EDA-9477B9F2F3E3}">
      <dgm:prSet phldrT="[Text]" custT="1"/>
      <dgm:spPr>
        <a:solidFill>
          <a:srgbClr val="E0831A">
            <a:alpha val="89804"/>
          </a:srgbClr>
        </a:solidFill>
      </dgm:spPr>
      <dgm:t>
        <a:bodyPr/>
        <a:lstStyle/>
        <a:p>
          <a:pPr>
            <a:spcAft>
              <a:spcPts val="1000"/>
            </a:spcAft>
          </a:pPr>
          <a:r>
            <a:rPr lang="en-US" sz="1600" dirty="0"/>
            <a:t>Always requires a PIN</a:t>
          </a:r>
        </a:p>
      </dgm:t>
    </dgm:pt>
    <dgm:pt modelId="{05398C6E-95BA-48F6-A603-41639F4CA91E}" type="parTrans" cxnId="{49E4E657-855E-4090-886D-BF30CF568C34}">
      <dgm:prSet/>
      <dgm:spPr/>
      <dgm:t>
        <a:bodyPr/>
        <a:lstStyle/>
        <a:p>
          <a:endParaRPr lang="en-US"/>
        </a:p>
      </dgm:t>
    </dgm:pt>
    <dgm:pt modelId="{52B125DD-AF59-42DF-BD63-1845E6865A82}" type="sibTrans" cxnId="{49E4E657-855E-4090-886D-BF30CF568C34}">
      <dgm:prSet/>
      <dgm:spPr/>
      <dgm:t>
        <a:bodyPr/>
        <a:lstStyle/>
        <a:p>
          <a:endParaRPr lang="en-US"/>
        </a:p>
      </dgm:t>
    </dgm:pt>
    <dgm:pt modelId="{CE6A5C4E-6468-4290-A096-316B89471C48}">
      <dgm:prSet phldrT="[Text]" custT="1"/>
      <dgm:spPr>
        <a:solidFill>
          <a:srgbClr val="E0831A">
            <a:alpha val="89804"/>
          </a:srgbClr>
        </a:solidFill>
      </dgm:spPr>
      <dgm:t>
        <a:bodyPr/>
        <a:lstStyle/>
        <a:p>
          <a:pPr>
            <a:spcAft>
              <a:spcPts val="1000"/>
            </a:spcAft>
          </a:pPr>
          <a:r>
            <a:rPr lang="en-US" sz="1600" dirty="0"/>
            <a:t>Eliminates the need for a magnetic stripe</a:t>
          </a:r>
        </a:p>
      </dgm:t>
    </dgm:pt>
    <dgm:pt modelId="{76BFC41F-2632-44E4-8CB9-FD0EE40E2199}" type="parTrans" cxnId="{56301488-E13D-4354-90AA-929031EBF58F}">
      <dgm:prSet/>
      <dgm:spPr/>
      <dgm:t>
        <a:bodyPr/>
        <a:lstStyle/>
        <a:p>
          <a:endParaRPr lang="en-US"/>
        </a:p>
      </dgm:t>
    </dgm:pt>
    <dgm:pt modelId="{52C729EE-5291-4447-890E-C96416CEF21D}" type="sibTrans" cxnId="{56301488-E13D-4354-90AA-929031EBF58F}">
      <dgm:prSet/>
      <dgm:spPr/>
      <dgm:t>
        <a:bodyPr/>
        <a:lstStyle/>
        <a:p>
          <a:endParaRPr lang="en-US"/>
        </a:p>
      </dgm:t>
    </dgm:pt>
    <dgm:pt modelId="{D60B31D1-7F6A-44DF-8FD6-94163730A9DA}" type="pres">
      <dgm:prSet presAssocID="{2E725D5C-7AE5-46EE-8208-9EBB1679C771}" presName="Name0" presStyleCnt="0">
        <dgm:presLayoutVars>
          <dgm:dir/>
          <dgm:animLvl val="lvl"/>
          <dgm:resizeHandles val="exact"/>
        </dgm:presLayoutVars>
      </dgm:prSet>
      <dgm:spPr/>
    </dgm:pt>
    <dgm:pt modelId="{4932BA0F-6E5B-4042-957C-4FC330713C23}" type="pres">
      <dgm:prSet presAssocID="{53C931DF-80D7-4BBE-A8CC-7C7BB9F88A7E}" presName="composite" presStyleCnt="0"/>
      <dgm:spPr/>
    </dgm:pt>
    <dgm:pt modelId="{C86D53F0-74B1-4C96-8FCA-05C6532176DA}" type="pres">
      <dgm:prSet presAssocID="{53C931DF-80D7-4BBE-A8CC-7C7BB9F88A7E}" presName="parTx" presStyleLbl="alignNode1" presStyleIdx="0" presStyleCnt="2" custLinFactNeighborX="-841" custLinFactNeighborY="-2484">
        <dgm:presLayoutVars>
          <dgm:chMax val="0"/>
          <dgm:chPref val="0"/>
          <dgm:bulletEnabled val="1"/>
        </dgm:presLayoutVars>
      </dgm:prSet>
      <dgm:spPr/>
    </dgm:pt>
    <dgm:pt modelId="{71FBDC85-7B4A-42A5-B14D-26249F85CFD4}" type="pres">
      <dgm:prSet presAssocID="{53C931DF-80D7-4BBE-A8CC-7C7BB9F88A7E}" presName="desTx" presStyleLbl="alignAccFollowNode1" presStyleIdx="0" presStyleCnt="2">
        <dgm:presLayoutVars>
          <dgm:bulletEnabled val="1"/>
        </dgm:presLayoutVars>
      </dgm:prSet>
      <dgm:spPr/>
    </dgm:pt>
    <dgm:pt modelId="{C6F41E46-5BBB-429F-9486-2D136B212A6F}" type="pres">
      <dgm:prSet presAssocID="{D14A6D9C-D299-4835-9952-7F295E9DE6DF}" presName="space" presStyleCnt="0"/>
      <dgm:spPr/>
    </dgm:pt>
    <dgm:pt modelId="{3F2CF2E2-893B-4AEF-9130-43067B007A60}" type="pres">
      <dgm:prSet presAssocID="{F622E2B1-702F-4CAB-B23C-3FA502E0F307}" presName="composite" presStyleCnt="0"/>
      <dgm:spPr/>
    </dgm:pt>
    <dgm:pt modelId="{98C46EBD-506E-4B7D-BCC7-383662526182}" type="pres">
      <dgm:prSet presAssocID="{F622E2B1-702F-4CAB-B23C-3FA502E0F307}" presName="parTx" presStyleLbl="alignNode1" presStyleIdx="1" presStyleCnt="2">
        <dgm:presLayoutVars>
          <dgm:chMax val="0"/>
          <dgm:chPref val="0"/>
          <dgm:bulletEnabled val="1"/>
        </dgm:presLayoutVars>
      </dgm:prSet>
      <dgm:spPr/>
    </dgm:pt>
    <dgm:pt modelId="{BD5E1DEF-F9D1-4020-849B-F9FEF6B4B83A}" type="pres">
      <dgm:prSet presAssocID="{F622E2B1-702F-4CAB-B23C-3FA502E0F307}" presName="desTx" presStyleLbl="alignAccFollowNode1" presStyleIdx="1" presStyleCnt="2">
        <dgm:presLayoutVars>
          <dgm:bulletEnabled val="1"/>
        </dgm:presLayoutVars>
      </dgm:prSet>
      <dgm:spPr/>
    </dgm:pt>
  </dgm:ptLst>
  <dgm:cxnLst>
    <dgm:cxn modelId="{38D38300-26E5-460B-A62F-815E69806A94}" srcId="{2E725D5C-7AE5-46EE-8208-9EBB1679C771}" destId="{53C931DF-80D7-4BBE-A8CC-7C7BB9F88A7E}" srcOrd="0" destOrd="0" parTransId="{9F5FAD7A-8374-4BD1-8C7E-0F48F4F99E0C}" sibTransId="{D14A6D9C-D299-4835-9952-7F295E9DE6DF}"/>
    <dgm:cxn modelId="{C6342613-D57E-4EA4-B26E-BAA7E606527D}" srcId="{F622E2B1-702F-4CAB-B23C-3FA502E0F307}" destId="{8E7F43E2-E000-4633-B0AE-7B17D2F92C1E}" srcOrd="2" destOrd="0" parTransId="{138F3542-4DCA-4F51-A4F2-45EC3140451A}" sibTransId="{8ECC779F-DAE9-44E8-AA33-9C3175EF3C47}"/>
    <dgm:cxn modelId="{CB37E414-FDA8-4299-B8CA-E12CAE035338}" type="presOf" srcId="{ABB1DA0C-E60C-4D40-A13B-64AE3F1F7EA7}" destId="{71FBDC85-7B4A-42A5-B14D-26249F85CFD4}" srcOrd="0" destOrd="1" presId="urn:microsoft.com/office/officeart/2005/8/layout/hList1"/>
    <dgm:cxn modelId="{F7FFEE2B-02B9-439B-982C-DF9CFE5C535A}" srcId="{2E725D5C-7AE5-46EE-8208-9EBB1679C771}" destId="{F622E2B1-702F-4CAB-B23C-3FA502E0F307}" srcOrd="1" destOrd="0" parTransId="{710E1680-2F3D-4CAE-A878-08086A48498F}" sibTransId="{BD710789-AAD8-4560-BE10-923DB0B4D2EB}"/>
    <dgm:cxn modelId="{87E9F943-C6C3-4606-8D6E-3F19DF2559D7}" type="presOf" srcId="{7DB052B0-A2E8-4C11-8B2B-070943F8FAAF}" destId="{BD5E1DEF-F9D1-4020-849B-F9FEF6B4B83A}" srcOrd="0" destOrd="1" presId="urn:microsoft.com/office/officeart/2005/8/layout/hList1"/>
    <dgm:cxn modelId="{5B324669-DCF2-4062-B887-BB60944356A3}" type="presOf" srcId="{8E7F43E2-E000-4633-B0AE-7B17D2F92C1E}" destId="{BD5E1DEF-F9D1-4020-849B-F9FEF6B4B83A}" srcOrd="0" destOrd="2" presId="urn:microsoft.com/office/officeart/2005/8/layout/hList1"/>
    <dgm:cxn modelId="{AF65A749-8A9F-4566-AAA0-CD2BF1784318}" type="presOf" srcId="{8B19CAB1-314B-4FE4-BD30-90097063E966}" destId="{71FBDC85-7B4A-42A5-B14D-26249F85CFD4}" srcOrd="0" destOrd="0" presId="urn:microsoft.com/office/officeart/2005/8/layout/hList1"/>
    <dgm:cxn modelId="{85D55C4B-261D-46A1-90E2-53DC0B14E4DD}" type="presOf" srcId="{2E725D5C-7AE5-46EE-8208-9EBB1679C771}" destId="{D60B31D1-7F6A-44DF-8FD6-94163730A9DA}" srcOrd="0" destOrd="0" presId="urn:microsoft.com/office/officeart/2005/8/layout/hList1"/>
    <dgm:cxn modelId="{EF1FD24B-E3B6-4E94-8687-B2E76DAF4E72}" srcId="{F622E2B1-702F-4CAB-B23C-3FA502E0F307}" destId="{6DE21664-501D-40ED-A619-4C04A53FA762}" srcOrd="0" destOrd="0" parTransId="{6F93171C-78C3-4533-B661-7112087D39D3}" sibTransId="{5673D295-1D03-450B-B679-8287F0CB3B0A}"/>
    <dgm:cxn modelId="{D95A6B4D-63EC-4494-A65A-043375C4F685}" srcId="{53C931DF-80D7-4BBE-A8CC-7C7BB9F88A7E}" destId="{ABB1DA0C-E60C-4D40-A13B-64AE3F1F7EA7}" srcOrd="1" destOrd="0" parTransId="{3BF6D52A-D835-43A2-996C-8D72ECA935CC}" sibTransId="{EF91B3BB-8108-4D40-AF5A-B7B856226BF1}"/>
    <dgm:cxn modelId="{49E4E657-855E-4090-886D-BF30CF568C34}" srcId="{F622E2B1-702F-4CAB-B23C-3FA502E0F307}" destId="{2F3600C2-8F1F-4EC9-8EDA-9477B9F2F3E3}" srcOrd="3" destOrd="0" parTransId="{05398C6E-95BA-48F6-A603-41639F4CA91E}" sibTransId="{52B125DD-AF59-42DF-BD63-1845E6865A82}"/>
    <dgm:cxn modelId="{56301488-E13D-4354-90AA-929031EBF58F}" srcId="{F622E2B1-702F-4CAB-B23C-3FA502E0F307}" destId="{CE6A5C4E-6468-4290-A096-316B89471C48}" srcOrd="4" destOrd="0" parTransId="{76BFC41F-2632-44E4-8CB9-FD0EE40E2199}" sibTransId="{52C729EE-5291-4447-890E-C96416CEF21D}"/>
    <dgm:cxn modelId="{CF55F38F-41F7-46F5-A255-272E069493FF}" srcId="{53C931DF-80D7-4BBE-A8CC-7C7BB9F88A7E}" destId="{901F78AD-F49D-43F8-86DA-0ED18DCC25C8}" srcOrd="2" destOrd="0" parTransId="{EBAF4FBB-ECCE-4303-8A18-98CE6A746AA0}" sibTransId="{A7AF5872-0B46-4394-97F9-D315B2B73383}"/>
    <dgm:cxn modelId="{7FAF039D-6A3D-4FCA-826D-F87959311EAE}" type="presOf" srcId="{6DE21664-501D-40ED-A619-4C04A53FA762}" destId="{BD5E1DEF-F9D1-4020-849B-F9FEF6B4B83A}" srcOrd="0" destOrd="0" presId="urn:microsoft.com/office/officeart/2005/8/layout/hList1"/>
    <dgm:cxn modelId="{93CBBCBA-99DD-4EBC-8F85-479A5B210C2B}" type="presOf" srcId="{53C931DF-80D7-4BBE-A8CC-7C7BB9F88A7E}" destId="{C86D53F0-74B1-4C96-8FCA-05C6532176DA}" srcOrd="0" destOrd="0" presId="urn:microsoft.com/office/officeart/2005/8/layout/hList1"/>
    <dgm:cxn modelId="{46DF6EC0-6761-43C8-BCE0-0DC0A8E41AC0}" srcId="{53C931DF-80D7-4BBE-A8CC-7C7BB9F88A7E}" destId="{8B19CAB1-314B-4FE4-BD30-90097063E966}" srcOrd="0" destOrd="0" parTransId="{8BFE06FF-9D96-4FF1-8301-FFC86FA34111}" sibTransId="{DDAA7B51-4F26-4E66-BB60-45BCFEB398CB}"/>
    <dgm:cxn modelId="{DBF885C4-1692-4D6C-8540-571A1239F2F3}" type="presOf" srcId="{901F78AD-F49D-43F8-86DA-0ED18DCC25C8}" destId="{71FBDC85-7B4A-42A5-B14D-26249F85CFD4}" srcOrd="0" destOrd="2" presId="urn:microsoft.com/office/officeart/2005/8/layout/hList1"/>
    <dgm:cxn modelId="{7386CFD5-4B8F-4911-B23C-B4D49066CE23}" type="presOf" srcId="{F622E2B1-702F-4CAB-B23C-3FA502E0F307}" destId="{98C46EBD-506E-4B7D-BCC7-383662526182}" srcOrd="0" destOrd="0" presId="urn:microsoft.com/office/officeart/2005/8/layout/hList1"/>
    <dgm:cxn modelId="{6AAD19E4-C908-4B0F-9586-B3F0FAC095F4}" type="presOf" srcId="{2F3600C2-8F1F-4EC9-8EDA-9477B9F2F3E3}" destId="{BD5E1DEF-F9D1-4020-849B-F9FEF6B4B83A}" srcOrd="0" destOrd="3" presId="urn:microsoft.com/office/officeart/2005/8/layout/hList1"/>
    <dgm:cxn modelId="{E0463CF7-A6F6-40ED-8639-6EFAA91F13C9}" srcId="{F622E2B1-702F-4CAB-B23C-3FA502E0F307}" destId="{7DB052B0-A2E8-4C11-8B2B-070943F8FAAF}" srcOrd="1" destOrd="0" parTransId="{1A44FE94-3B01-4091-810B-53C0E27785B7}" sibTransId="{ACDF5C0F-54AD-4F37-88CF-9FDF2BA9D8A2}"/>
    <dgm:cxn modelId="{CD5B64F8-E822-41C0-9E4F-B7FCE4751E9D}" type="presOf" srcId="{CE6A5C4E-6468-4290-A096-316B89471C48}" destId="{BD5E1DEF-F9D1-4020-849B-F9FEF6B4B83A}" srcOrd="0" destOrd="4" presId="urn:microsoft.com/office/officeart/2005/8/layout/hList1"/>
    <dgm:cxn modelId="{B7486AE4-8A22-44B1-9B49-55B84828EE9C}" type="presParOf" srcId="{D60B31D1-7F6A-44DF-8FD6-94163730A9DA}" destId="{4932BA0F-6E5B-4042-957C-4FC330713C23}" srcOrd="0" destOrd="0" presId="urn:microsoft.com/office/officeart/2005/8/layout/hList1"/>
    <dgm:cxn modelId="{8F03289A-5C3E-401E-ADEA-397573F56643}" type="presParOf" srcId="{4932BA0F-6E5B-4042-957C-4FC330713C23}" destId="{C86D53F0-74B1-4C96-8FCA-05C6532176DA}" srcOrd="0" destOrd="0" presId="urn:microsoft.com/office/officeart/2005/8/layout/hList1"/>
    <dgm:cxn modelId="{1ECE3321-A617-4CBC-B7AA-6B575807D4B2}" type="presParOf" srcId="{4932BA0F-6E5B-4042-957C-4FC330713C23}" destId="{71FBDC85-7B4A-42A5-B14D-26249F85CFD4}" srcOrd="1" destOrd="0" presId="urn:microsoft.com/office/officeart/2005/8/layout/hList1"/>
    <dgm:cxn modelId="{3D10D5C6-DBAB-4C39-BB0F-46EEC8B2B23E}" type="presParOf" srcId="{D60B31D1-7F6A-44DF-8FD6-94163730A9DA}" destId="{C6F41E46-5BBB-429F-9486-2D136B212A6F}" srcOrd="1" destOrd="0" presId="urn:microsoft.com/office/officeart/2005/8/layout/hList1"/>
    <dgm:cxn modelId="{1336AEDA-56C0-4928-9387-C96A193EDD6F}" type="presParOf" srcId="{D60B31D1-7F6A-44DF-8FD6-94163730A9DA}" destId="{3F2CF2E2-893B-4AEF-9130-43067B007A60}" srcOrd="2" destOrd="0" presId="urn:microsoft.com/office/officeart/2005/8/layout/hList1"/>
    <dgm:cxn modelId="{23300369-13B6-4F77-AFDA-CD7F7A21F9E1}" type="presParOf" srcId="{3F2CF2E2-893B-4AEF-9130-43067B007A60}" destId="{98C46EBD-506E-4B7D-BCC7-383662526182}" srcOrd="0" destOrd="0" presId="urn:microsoft.com/office/officeart/2005/8/layout/hList1"/>
    <dgm:cxn modelId="{F69DF558-84A2-414B-BF8B-367BEF855AD1}" type="presParOf" srcId="{3F2CF2E2-893B-4AEF-9130-43067B007A60}" destId="{BD5E1DEF-F9D1-4020-849B-F9FEF6B4B83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B965D5-9F3B-4CFF-94E7-A8B36BFD9BC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598E646-929A-42E0-9D43-79A0F12D207A}">
      <dgm:prSet phldrT="[Text]"/>
      <dgm:spPr/>
      <dgm:t>
        <a:bodyPr/>
        <a:lstStyle/>
        <a:p>
          <a:r>
            <a:rPr lang="en-US" dirty="0">
              <a:solidFill>
                <a:srgbClr val="0C2074"/>
              </a:solidFill>
              <a:latin typeface="Helvetica"/>
              <a:cs typeface="Helvetica"/>
            </a:rPr>
            <a:t>Security</a:t>
          </a:r>
          <a:endParaRPr lang="en-US" dirty="0">
            <a:solidFill>
              <a:srgbClr val="0C2074"/>
            </a:solidFill>
          </a:endParaRPr>
        </a:p>
      </dgm:t>
    </dgm:pt>
    <dgm:pt modelId="{D5DE3271-FD02-463F-829E-747CECCCA83E}" type="parTrans" cxnId="{D6A65A33-4E0C-4716-A225-C624F942CDCB}">
      <dgm:prSet/>
      <dgm:spPr/>
      <dgm:t>
        <a:bodyPr/>
        <a:lstStyle/>
        <a:p>
          <a:endParaRPr lang="en-US"/>
        </a:p>
      </dgm:t>
    </dgm:pt>
    <dgm:pt modelId="{D6D68BD1-EC33-4B39-AF6C-AB13DC9DC2E7}" type="sibTrans" cxnId="{D6A65A33-4E0C-4716-A225-C624F942CDCB}">
      <dgm:prSet/>
      <dgm:spPr/>
      <dgm:t>
        <a:bodyPr/>
        <a:lstStyle/>
        <a:p>
          <a:endParaRPr lang="en-US"/>
        </a:p>
      </dgm:t>
    </dgm:pt>
    <dgm:pt modelId="{180C23F1-B1C1-4B62-8A6E-EBF0E776784C}">
      <dgm:prSet phldrT="[Text]"/>
      <dgm:spPr>
        <a:solidFill>
          <a:srgbClr val="67B2E8"/>
        </a:solidFill>
      </dgm:spPr>
      <dgm:t>
        <a:bodyPr/>
        <a:lstStyle/>
        <a:p>
          <a:r>
            <a:rPr lang="en-US" dirty="0">
              <a:solidFill>
                <a:prstClr val="black"/>
              </a:solidFill>
              <a:latin typeface="Helvetica"/>
              <a:cs typeface="Helvetica"/>
            </a:rPr>
            <a:t>Eliminate storing card holder data within your environment</a:t>
          </a:r>
          <a:endParaRPr lang="en-US" dirty="0"/>
        </a:p>
      </dgm:t>
    </dgm:pt>
    <dgm:pt modelId="{5401F43C-0F43-4BA2-9C3E-0A33F4484F99}" type="parTrans" cxnId="{B228BB3F-AE29-4E9B-95C7-FCAEFA24B1C8}">
      <dgm:prSet/>
      <dgm:spPr/>
      <dgm:t>
        <a:bodyPr/>
        <a:lstStyle/>
        <a:p>
          <a:endParaRPr lang="en-US"/>
        </a:p>
      </dgm:t>
    </dgm:pt>
    <dgm:pt modelId="{CF79F462-5C2E-4A06-B533-1DEB844F06FF}" type="sibTrans" cxnId="{B228BB3F-AE29-4E9B-95C7-FCAEFA24B1C8}">
      <dgm:prSet/>
      <dgm:spPr/>
      <dgm:t>
        <a:bodyPr/>
        <a:lstStyle/>
        <a:p>
          <a:endParaRPr lang="en-US"/>
        </a:p>
      </dgm:t>
    </dgm:pt>
    <dgm:pt modelId="{66683A69-5AF7-4B62-859F-1201E93B2E58}">
      <dgm:prSet phldrT="[Text]"/>
      <dgm:spPr/>
      <dgm:t>
        <a:bodyPr/>
        <a:lstStyle/>
        <a:p>
          <a:r>
            <a:rPr lang="en-US" dirty="0">
              <a:solidFill>
                <a:srgbClr val="0C2074"/>
              </a:solidFill>
              <a:latin typeface="Helvetica"/>
              <a:cs typeface="Helvetica"/>
            </a:rPr>
            <a:t>Reduce PCI Compliance Burdens</a:t>
          </a:r>
          <a:endParaRPr lang="en-US" dirty="0">
            <a:solidFill>
              <a:srgbClr val="0C2074"/>
            </a:solidFill>
          </a:endParaRPr>
        </a:p>
      </dgm:t>
    </dgm:pt>
    <dgm:pt modelId="{ED81D560-1E58-47DE-B93B-E40DEDFC52FC}" type="parTrans" cxnId="{C75017DE-1DB9-4D4C-8DCF-F0316F8D34C8}">
      <dgm:prSet/>
      <dgm:spPr/>
      <dgm:t>
        <a:bodyPr/>
        <a:lstStyle/>
        <a:p>
          <a:endParaRPr lang="en-US"/>
        </a:p>
      </dgm:t>
    </dgm:pt>
    <dgm:pt modelId="{A3C58BC3-F40B-49EB-B1B2-1788ACEE3349}" type="sibTrans" cxnId="{C75017DE-1DB9-4D4C-8DCF-F0316F8D34C8}">
      <dgm:prSet/>
      <dgm:spPr/>
      <dgm:t>
        <a:bodyPr/>
        <a:lstStyle/>
        <a:p>
          <a:endParaRPr lang="en-US"/>
        </a:p>
      </dgm:t>
    </dgm:pt>
    <dgm:pt modelId="{32D354CE-4E0F-4F34-A4C6-7F9B74A27159}">
      <dgm:prSet phldrT="[Text]"/>
      <dgm:spPr/>
      <dgm:t>
        <a:bodyPr/>
        <a:lstStyle/>
        <a:p>
          <a:r>
            <a:rPr lang="en-US" dirty="0">
              <a:solidFill>
                <a:srgbClr val="FFFFFF"/>
              </a:solidFill>
              <a:latin typeface="Helvetica"/>
              <a:cs typeface="Helvetica"/>
            </a:rPr>
            <a:t>Reduce PCI exposure from POS</a:t>
          </a:r>
          <a:endParaRPr lang="en-US" dirty="0">
            <a:solidFill>
              <a:srgbClr val="FFFFFF"/>
            </a:solidFill>
          </a:endParaRPr>
        </a:p>
      </dgm:t>
    </dgm:pt>
    <dgm:pt modelId="{68372C03-DA32-447A-82C0-B48EDF0DB0DF}" type="parTrans" cxnId="{1E74CC8B-6758-4F67-9A12-A3CCA6A666E5}">
      <dgm:prSet/>
      <dgm:spPr/>
      <dgm:t>
        <a:bodyPr/>
        <a:lstStyle/>
        <a:p>
          <a:endParaRPr lang="en-US"/>
        </a:p>
      </dgm:t>
    </dgm:pt>
    <dgm:pt modelId="{B7FC3A40-D221-4BF6-953F-D307C753E93C}" type="sibTrans" cxnId="{1E74CC8B-6758-4F67-9A12-A3CCA6A666E5}">
      <dgm:prSet/>
      <dgm:spPr/>
      <dgm:t>
        <a:bodyPr/>
        <a:lstStyle/>
        <a:p>
          <a:endParaRPr lang="en-US"/>
        </a:p>
      </dgm:t>
    </dgm:pt>
    <dgm:pt modelId="{C5F6D582-0A1D-408F-B317-53007BDC5320}">
      <dgm:prSet phldrT="[Text]"/>
      <dgm:spPr/>
      <dgm:t>
        <a:bodyPr/>
        <a:lstStyle/>
        <a:p>
          <a:r>
            <a:rPr lang="en-US" dirty="0">
              <a:solidFill>
                <a:srgbClr val="0C2074"/>
              </a:solidFill>
              <a:latin typeface="Helvetica"/>
              <a:cs typeface="Helvetica"/>
            </a:rPr>
            <a:t>Future Proof and Liability Shift</a:t>
          </a:r>
          <a:endParaRPr lang="en-US" dirty="0">
            <a:solidFill>
              <a:srgbClr val="0C2074"/>
            </a:solidFill>
          </a:endParaRPr>
        </a:p>
      </dgm:t>
    </dgm:pt>
    <dgm:pt modelId="{D07F0ECE-A3D2-47AE-B58D-4DE5BD4536F9}" type="parTrans" cxnId="{C0E48703-0176-4E35-977D-99F16ED2266F}">
      <dgm:prSet/>
      <dgm:spPr/>
      <dgm:t>
        <a:bodyPr/>
        <a:lstStyle/>
        <a:p>
          <a:endParaRPr lang="en-US"/>
        </a:p>
      </dgm:t>
    </dgm:pt>
    <dgm:pt modelId="{462479C9-E9D5-4D3B-BD83-579E4B6D6652}" type="sibTrans" cxnId="{C0E48703-0176-4E35-977D-99F16ED2266F}">
      <dgm:prSet/>
      <dgm:spPr/>
      <dgm:t>
        <a:bodyPr/>
        <a:lstStyle/>
        <a:p>
          <a:endParaRPr lang="en-US"/>
        </a:p>
      </dgm:t>
    </dgm:pt>
    <dgm:pt modelId="{445ACE53-CE90-4606-B91C-90C852F0EEB1}">
      <dgm:prSet phldrT="[Text]"/>
      <dgm:spPr>
        <a:solidFill>
          <a:srgbClr val="C43A32"/>
        </a:solidFill>
      </dgm:spPr>
      <dgm:t>
        <a:bodyPr/>
        <a:lstStyle/>
        <a:p>
          <a:r>
            <a:rPr lang="en-US" dirty="0">
              <a:solidFill>
                <a:prstClr val="black"/>
              </a:solidFill>
              <a:latin typeface="Helvetica"/>
              <a:cs typeface="Helvetica"/>
            </a:rPr>
            <a:t>Seek a solution that is EMV, contactless and mobile ready</a:t>
          </a:r>
          <a:endParaRPr lang="en-US" dirty="0"/>
        </a:p>
      </dgm:t>
    </dgm:pt>
    <dgm:pt modelId="{88C9E49F-302C-423E-9DE7-A0DEDF81B4A1}" type="parTrans" cxnId="{E24EB63E-1347-427D-AF9D-13309BF2837D}">
      <dgm:prSet/>
      <dgm:spPr/>
      <dgm:t>
        <a:bodyPr/>
        <a:lstStyle/>
        <a:p>
          <a:endParaRPr lang="en-US"/>
        </a:p>
      </dgm:t>
    </dgm:pt>
    <dgm:pt modelId="{BEEFA146-D5E3-466A-820F-B96355ADA005}" type="sibTrans" cxnId="{E24EB63E-1347-427D-AF9D-13309BF2837D}">
      <dgm:prSet/>
      <dgm:spPr/>
      <dgm:t>
        <a:bodyPr/>
        <a:lstStyle/>
        <a:p>
          <a:endParaRPr lang="en-US"/>
        </a:p>
      </dgm:t>
    </dgm:pt>
    <dgm:pt modelId="{37EEF715-CCF0-48EA-BEBC-679C81FFD46B}">
      <dgm:prSet/>
      <dgm:spPr/>
      <dgm:t>
        <a:bodyPr/>
        <a:lstStyle/>
        <a:p>
          <a:r>
            <a:rPr lang="en-US" dirty="0">
              <a:solidFill>
                <a:srgbClr val="FFFFFF"/>
              </a:solidFill>
              <a:latin typeface="Helvetica"/>
              <a:cs typeface="Helvetica"/>
            </a:rPr>
            <a:t>Reduce time and effort expended on PCI compliance</a:t>
          </a:r>
        </a:p>
      </dgm:t>
    </dgm:pt>
    <dgm:pt modelId="{FF95F9AC-EC70-4115-A36E-23A309F37E1A}" type="parTrans" cxnId="{A426C36B-359F-4414-AEDE-B5A2020105B6}">
      <dgm:prSet/>
      <dgm:spPr/>
      <dgm:t>
        <a:bodyPr/>
        <a:lstStyle/>
        <a:p>
          <a:endParaRPr lang="en-US"/>
        </a:p>
      </dgm:t>
    </dgm:pt>
    <dgm:pt modelId="{40133239-514C-4C0E-ABCB-93C9D6A5173C}" type="sibTrans" cxnId="{A426C36B-359F-4414-AEDE-B5A2020105B6}">
      <dgm:prSet/>
      <dgm:spPr/>
      <dgm:t>
        <a:bodyPr/>
        <a:lstStyle/>
        <a:p>
          <a:endParaRPr lang="en-US"/>
        </a:p>
      </dgm:t>
    </dgm:pt>
    <dgm:pt modelId="{4DA6059C-DF88-4219-AF08-5C432E7CD397}">
      <dgm:prSet phldrT="[Text]"/>
      <dgm:spPr/>
      <dgm:t>
        <a:bodyPr/>
        <a:lstStyle/>
        <a:p>
          <a:r>
            <a:rPr lang="en-US" dirty="0">
              <a:solidFill>
                <a:srgbClr val="0C2074"/>
              </a:solidFill>
              <a:latin typeface="Helvetica"/>
              <a:cs typeface="Helvetica"/>
            </a:rPr>
            <a:t>Reduce Vendor and Payment Complexity</a:t>
          </a:r>
          <a:endParaRPr lang="en-US" dirty="0">
            <a:solidFill>
              <a:srgbClr val="0C2074"/>
            </a:solidFill>
          </a:endParaRPr>
        </a:p>
      </dgm:t>
    </dgm:pt>
    <dgm:pt modelId="{648A0BE7-908A-4AC2-96B3-2A4056D6BA12}" type="parTrans" cxnId="{9EC42519-7953-46AA-A2E9-64EB8D84A375}">
      <dgm:prSet/>
      <dgm:spPr/>
      <dgm:t>
        <a:bodyPr/>
        <a:lstStyle/>
        <a:p>
          <a:endParaRPr lang="en-US"/>
        </a:p>
      </dgm:t>
    </dgm:pt>
    <dgm:pt modelId="{6AD8258B-D5FF-42AB-AAE2-0B9732B5AD5C}" type="sibTrans" cxnId="{9EC42519-7953-46AA-A2E9-64EB8D84A375}">
      <dgm:prSet/>
      <dgm:spPr/>
      <dgm:t>
        <a:bodyPr/>
        <a:lstStyle/>
        <a:p>
          <a:endParaRPr lang="en-US"/>
        </a:p>
      </dgm:t>
    </dgm:pt>
    <dgm:pt modelId="{9FDB007F-0E52-40CB-8787-BD06F112E1C3}">
      <dgm:prSet/>
      <dgm:spPr>
        <a:solidFill>
          <a:srgbClr val="00657D"/>
        </a:solidFill>
      </dgm:spPr>
      <dgm:t>
        <a:bodyPr/>
        <a:lstStyle/>
        <a:p>
          <a:r>
            <a:rPr lang="en-US" dirty="0">
              <a:solidFill>
                <a:prstClr val="black"/>
              </a:solidFill>
              <a:latin typeface="Helvetica"/>
              <a:cs typeface="Helvetica"/>
            </a:rPr>
            <a:t>Remote updates using PCI versions </a:t>
          </a:r>
        </a:p>
      </dgm:t>
    </dgm:pt>
    <dgm:pt modelId="{88A9B047-E079-4BA1-9105-569E3F811B1E}" type="parTrans" cxnId="{C322F98E-B31A-4778-93A3-A925E45088C8}">
      <dgm:prSet/>
      <dgm:spPr/>
      <dgm:t>
        <a:bodyPr/>
        <a:lstStyle/>
        <a:p>
          <a:endParaRPr lang="en-US"/>
        </a:p>
      </dgm:t>
    </dgm:pt>
    <dgm:pt modelId="{808E2915-818E-49F4-8F9E-7137B06EE6F4}" type="sibTrans" cxnId="{C322F98E-B31A-4778-93A3-A925E45088C8}">
      <dgm:prSet/>
      <dgm:spPr/>
      <dgm:t>
        <a:bodyPr/>
        <a:lstStyle/>
        <a:p>
          <a:endParaRPr lang="en-US"/>
        </a:p>
      </dgm:t>
    </dgm:pt>
    <dgm:pt modelId="{97504094-95C4-424E-8221-9D4EF99641DE}">
      <dgm:prSet phldrT="[Text]"/>
      <dgm:spPr>
        <a:solidFill>
          <a:srgbClr val="00657D"/>
        </a:solidFill>
      </dgm:spPr>
      <dgm:t>
        <a:bodyPr/>
        <a:lstStyle/>
        <a:p>
          <a:r>
            <a:rPr lang="en-US" dirty="0">
              <a:solidFill>
                <a:prstClr val="black"/>
              </a:solidFill>
              <a:latin typeface="Helvetica"/>
              <a:cs typeface="Helvetica"/>
            </a:rPr>
            <a:t>Seek a solution that fits your POS/Vendor </a:t>
          </a:r>
          <a:endParaRPr lang="en-US" dirty="0"/>
        </a:p>
      </dgm:t>
    </dgm:pt>
    <dgm:pt modelId="{D7CE3402-6965-4BBE-8C62-1A9217273021}" type="parTrans" cxnId="{CD32BBD8-6EBA-4F84-81E8-AA88491F242E}">
      <dgm:prSet/>
      <dgm:spPr/>
      <dgm:t>
        <a:bodyPr/>
        <a:lstStyle/>
        <a:p>
          <a:endParaRPr lang="en-US"/>
        </a:p>
      </dgm:t>
    </dgm:pt>
    <dgm:pt modelId="{8B42B406-684F-4478-BF3A-0650A118B302}" type="sibTrans" cxnId="{CD32BBD8-6EBA-4F84-81E8-AA88491F242E}">
      <dgm:prSet/>
      <dgm:spPr/>
      <dgm:t>
        <a:bodyPr/>
        <a:lstStyle/>
        <a:p>
          <a:endParaRPr lang="en-US"/>
        </a:p>
      </dgm:t>
    </dgm:pt>
    <dgm:pt modelId="{FBE261F7-B0F3-42A3-B6BD-FE45751C2F38}" type="pres">
      <dgm:prSet presAssocID="{BBB965D5-9F3B-4CFF-94E7-A8B36BFD9BC6}" presName="theList" presStyleCnt="0">
        <dgm:presLayoutVars>
          <dgm:dir/>
          <dgm:animLvl val="lvl"/>
          <dgm:resizeHandles val="exact"/>
        </dgm:presLayoutVars>
      </dgm:prSet>
      <dgm:spPr/>
    </dgm:pt>
    <dgm:pt modelId="{7242C20A-802E-46CC-BCA7-A6D6B1644B80}" type="pres">
      <dgm:prSet presAssocID="{B598E646-929A-42E0-9D43-79A0F12D207A}" presName="compNode" presStyleCnt="0"/>
      <dgm:spPr/>
    </dgm:pt>
    <dgm:pt modelId="{D7EA200F-5735-4367-85C5-D1C87291C2E7}" type="pres">
      <dgm:prSet presAssocID="{B598E646-929A-42E0-9D43-79A0F12D207A}" presName="aNode" presStyleLbl="bgShp" presStyleIdx="0" presStyleCnt="4"/>
      <dgm:spPr/>
    </dgm:pt>
    <dgm:pt modelId="{5A9C2C99-30AB-432C-AAAB-538A87838DF3}" type="pres">
      <dgm:prSet presAssocID="{B598E646-929A-42E0-9D43-79A0F12D207A}" presName="textNode" presStyleLbl="bgShp" presStyleIdx="0" presStyleCnt="4"/>
      <dgm:spPr/>
    </dgm:pt>
    <dgm:pt modelId="{6C0598FA-E0A0-44C2-80A7-A79D6B6A43F9}" type="pres">
      <dgm:prSet presAssocID="{B598E646-929A-42E0-9D43-79A0F12D207A}" presName="compChildNode" presStyleCnt="0"/>
      <dgm:spPr/>
    </dgm:pt>
    <dgm:pt modelId="{6E8DD543-CE12-48CB-BC39-0F78F1A138ED}" type="pres">
      <dgm:prSet presAssocID="{B598E646-929A-42E0-9D43-79A0F12D207A}" presName="theInnerList" presStyleCnt="0"/>
      <dgm:spPr/>
    </dgm:pt>
    <dgm:pt modelId="{A990D25D-2E93-451C-8C62-0AC7D52B864C}" type="pres">
      <dgm:prSet presAssocID="{180C23F1-B1C1-4B62-8A6E-EBF0E776784C}" presName="childNode" presStyleLbl="node1" presStyleIdx="0" presStyleCnt="6">
        <dgm:presLayoutVars>
          <dgm:bulletEnabled val="1"/>
        </dgm:presLayoutVars>
      </dgm:prSet>
      <dgm:spPr/>
    </dgm:pt>
    <dgm:pt modelId="{A079B341-B6D9-49CD-A219-EAB75D86070E}" type="pres">
      <dgm:prSet presAssocID="{B598E646-929A-42E0-9D43-79A0F12D207A}" presName="aSpace" presStyleCnt="0"/>
      <dgm:spPr/>
    </dgm:pt>
    <dgm:pt modelId="{933104CB-BE83-4B5A-974D-365C93CF072E}" type="pres">
      <dgm:prSet presAssocID="{66683A69-5AF7-4B62-859F-1201E93B2E58}" presName="compNode" presStyleCnt="0"/>
      <dgm:spPr/>
    </dgm:pt>
    <dgm:pt modelId="{36AA8482-484E-4CC7-80F5-21EC7F8CBEF7}" type="pres">
      <dgm:prSet presAssocID="{66683A69-5AF7-4B62-859F-1201E93B2E58}" presName="aNode" presStyleLbl="bgShp" presStyleIdx="1" presStyleCnt="4"/>
      <dgm:spPr/>
    </dgm:pt>
    <dgm:pt modelId="{63B28871-FBAA-435B-A76B-9B34A23A7B80}" type="pres">
      <dgm:prSet presAssocID="{66683A69-5AF7-4B62-859F-1201E93B2E58}" presName="textNode" presStyleLbl="bgShp" presStyleIdx="1" presStyleCnt="4"/>
      <dgm:spPr/>
    </dgm:pt>
    <dgm:pt modelId="{67478A3C-7E00-45A0-84DD-B6F4D2A3C4C6}" type="pres">
      <dgm:prSet presAssocID="{66683A69-5AF7-4B62-859F-1201E93B2E58}" presName="compChildNode" presStyleCnt="0"/>
      <dgm:spPr/>
    </dgm:pt>
    <dgm:pt modelId="{70E8A875-01DE-4293-9874-985E59249AD1}" type="pres">
      <dgm:prSet presAssocID="{66683A69-5AF7-4B62-859F-1201E93B2E58}" presName="theInnerList" presStyleCnt="0"/>
      <dgm:spPr/>
    </dgm:pt>
    <dgm:pt modelId="{99F41355-C294-42D4-B640-9701A84D3EF4}" type="pres">
      <dgm:prSet presAssocID="{32D354CE-4E0F-4F34-A4C6-7F9B74A27159}" presName="childNode" presStyleLbl="node1" presStyleIdx="1" presStyleCnt="6">
        <dgm:presLayoutVars>
          <dgm:bulletEnabled val="1"/>
        </dgm:presLayoutVars>
      </dgm:prSet>
      <dgm:spPr/>
    </dgm:pt>
    <dgm:pt modelId="{C09C32E7-8342-40F6-805B-6F1CD5D92C84}" type="pres">
      <dgm:prSet presAssocID="{32D354CE-4E0F-4F34-A4C6-7F9B74A27159}" presName="aSpace2" presStyleCnt="0"/>
      <dgm:spPr/>
    </dgm:pt>
    <dgm:pt modelId="{0083E1C4-AAF0-4207-96B5-9974264F4491}" type="pres">
      <dgm:prSet presAssocID="{37EEF715-CCF0-48EA-BEBC-679C81FFD46B}" presName="childNode" presStyleLbl="node1" presStyleIdx="2" presStyleCnt="6">
        <dgm:presLayoutVars>
          <dgm:bulletEnabled val="1"/>
        </dgm:presLayoutVars>
      </dgm:prSet>
      <dgm:spPr/>
    </dgm:pt>
    <dgm:pt modelId="{2F08CEFE-4520-4DDD-9FAC-E9B1283F90EF}" type="pres">
      <dgm:prSet presAssocID="{66683A69-5AF7-4B62-859F-1201E93B2E58}" presName="aSpace" presStyleCnt="0"/>
      <dgm:spPr/>
    </dgm:pt>
    <dgm:pt modelId="{5D51A5C4-A67B-402B-984C-BF2184C051DE}" type="pres">
      <dgm:prSet presAssocID="{C5F6D582-0A1D-408F-B317-53007BDC5320}" presName="compNode" presStyleCnt="0"/>
      <dgm:spPr/>
    </dgm:pt>
    <dgm:pt modelId="{E13DFEF0-DB79-414A-AB29-C055C0DD114C}" type="pres">
      <dgm:prSet presAssocID="{C5F6D582-0A1D-408F-B317-53007BDC5320}" presName="aNode" presStyleLbl="bgShp" presStyleIdx="2" presStyleCnt="4"/>
      <dgm:spPr/>
    </dgm:pt>
    <dgm:pt modelId="{70FE2906-2ED2-4B70-A6EF-921027ED5209}" type="pres">
      <dgm:prSet presAssocID="{C5F6D582-0A1D-408F-B317-53007BDC5320}" presName="textNode" presStyleLbl="bgShp" presStyleIdx="2" presStyleCnt="4"/>
      <dgm:spPr/>
    </dgm:pt>
    <dgm:pt modelId="{DA9FCB65-6A5A-4769-9BDB-F87191410496}" type="pres">
      <dgm:prSet presAssocID="{C5F6D582-0A1D-408F-B317-53007BDC5320}" presName="compChildNode" presStyleCnt="0"/>
      <dgm:spPr/>
    </dgm:pt>
    <dgm:pt modelId="{F50BB458-170E-487F-A383-E6B8AA3142E1}" type="pres">
      <dgm:prSet presAssocID="{C5F6D582-0A1D-408F-B317-53007BDC5320}" presName="theInnerList" presStyleCnt="0"/>
      <dgm:spPr/>
    </dgm:pt>
    <dgm:pt modelId="{3BE859E5-D83F-4172-A4A3-FB35E6AC7146}" type="pres">
      <dgm:prSet presAssocID="{445ACE53-CE90-4606-B91C-90C852F0EEB1}" presName="childNode" presStyleLbl="node1" presStyleIdx="3" presStyleCnt="6">
        <dgm:presLayoutVars>
          <dgm:bulletEnabled val="1"/>
        </dgm:presLayoutVars>
      </dgm:prSet>
      <dgm:spPr/>
    </dgm:pt>
    <dgm:pt modelId="{372E8A2E-86E1-4577-8BDC-D67E447F4458}" type="pres">
      <dgm:prSet presAssocID="{C5F6D582-0A1D-408F-B317-53007BDC5320}" presName="aSpace" presStyleCnt="0"/>
      <dgm:spPr/>
    </dgm:pt>
    <dgm:pt modelId="{66EEB4CD-2DF0-44D6-8A12-C1A1597AF46D}" type="pres">
      <dgm:prSet presAssocID="{4DA6059C-DF88-4219-AF08-5C432E7CD397}" presName="compNode" presStyleCnt="0"/>
      <dgm:spPr/>
    </dgm:pt>
    <dgm:pt modelId="{BCFCB365-4DC4-4D29-B8B6-7D7EC02FC5A0}" type="pres">
      <dgm:prSet presAssocID="{4DA6059C-DF88-4219-AF08-5C432E7CD397}" presName="aNode" presStyleLbl="bgShp" presStyleIdx="3" presStyleCnt="4"/>
      <dgm:spPr/>
    </dgm:pt>
    <dgm:pt modelId="{FE40E3FF-478E-4125-8478-A6D1DF9D1D3F}" type="pres">
      <dgm:prSet presAssocID="{4DA6059C-DF88-4219-AF08-5C432E7CD397}" presName="textNode" presStyleLbl="bgShp" presStyleIdx="3" presStyleCnt="4"/>
      <dgm:spPr/>
    </dgm:pt>
    <dgm:pt modelId="{7117B0C6-0436-4501-B051-84AFE3189CF9}" type="pres">
      <dgm:prSet presAssocID="{4DA6059C-DF88-4219-AF08-5C432E7CD397}" presName="compChildNode" presStyleCnt="0"/>
      <dgm:spPr/>
    </dgm:pt>
    <dgm:pt modelId="{AAD8D932-023D-4916-AE59-670241BE179F}" type="pres">
      <dgm:prSet presAssocID="{4DA6059C-DF88-4219-AF08-5C432E7CD397}" presName="theInnerList" presStyleCnt="0"/>
      <dgm:spPr/>
    </dgm:pt>
    <dgm:pt modelId="{F3F73032-B9A7-4F49-A520-7F0AE078EEF2}" type="pres">
      <dgm:prSet presAssocID="{97504094-95C4-424E-8221-9D4EF99641DE}" presName="childNode" presStyleLbl="node1" presStyleIdx="4" presStyleCnt="6">
        <dgm:presLayoutVars>
          <dgm:bulletEnabled val="1"/>
        </dgm:presLayoutVars>
      </dgm:prSet>
      <dgm:spPr/>
    </dgm:pt>
    <dgm:pt modelId="{862017C6-6C03-494A-8FD1-648D2A509107}" type="pres">
      <dgm:prSet presAssocID="{97504094-95C4-424E-8221-9D4EF99641DE}" presName="aSpace2" presStyleCnt="0"/>
      <dgm:spPr/>
    </dgm:pt>
    <dgm:pt modelId="{C0D57F78-D39B-4AEB-AF43-FB30E38ACBD1}" type="pres">
      <dgm:prSet presAssocID="{9FDB007F-0E52-40CB-8787-BD06F112E1C3}" presName="childNode" presStyleLbl="node1" presStyleIdx="5" presStyleCnt="6">
        <dgm:presLayoutVars>
          <dgm:bulletEnabled val="1"/>
        </dgm:presLayoutVars>
      </dgm:prSet>
      <dgm:spPr/>
    </dgm:pt>
  </dgm:ptLst>
  <dgm:cxnLst>
    <dgm:cxn modelId="{C0E48703-0176-4E35-977D-99F16ED2266F}" srcId="{BBB965D5-9F3B-4CFF-94E7-A8B36BFD9BC6}" destId="{C5F6D582-0A1D-408F-B317-53007BDC5320}" srcOrd="2" destOrd="0" parTransId="{D07F0ECE-A3D2-47AE-B58D-4DE5BD4536F9}" sibTransId="{462479C9-E9D5-4D3B-BD83-579E4B6D6652}"/>
    <dgm:cxn modelId="{F7BD0810-FBE7-4D87-82E3-126875D01F5B}" type="presOf" srcId="{37EEF715-CCF0-48EA-BEBC-679C81FFD46B}" destId="{0083E1C4-AAF0-4207-96B5-9974264F4491}" srcOrd="0" destOrd="0" presId="urn:microsoft.com/office/officeart/2005/8/layout/lProcess2"/>
    <dgm:cxn modelId="{9EC42519-7953-46AA-A2E9-64EB8D84A375}" srcId="{BBB965D5-9F3B-4CFF-94E7-A8B36BFD9BC6}" destId="{4DA6059C-DF88-4219-AF08-5C432E7CD397}" srcOrd="3" destOrd="0" parTransId="{648A0BE7-908A-4AC2-96B3-2A4056D6BA12}" sibTransId="{6AD8258B-D5FF-42AB-AAE2-0B9732B5AD5C}"/>
    <dgm:cxn modelId="{FE5F382A-CC93-4644-8C2E-EC17ED1DAD15}" type="presOf" srcId="{B598E646-929A-42E0-9D43-79A0F12D207A}" destId="{D7EA200F-5735-4367-85C5-D1C87291C2E7}" srcOrd="0" destOrd="0" presId="urn:microsoft.com/office/officeart/2005/8/layout/lProcess2"/>
    <dgm:cxn modelId="{16BC8C2B-CD14-408D-96E2-1918E954B1C2}" type="presOf" srcId="{B598E646-929A-42E0-9D43-79A0F12D207A}" destId="{5A9C2C99-30AB-432C-AAAB-538A87838DF3}" srcOrd="1" destOrd="0" presId="urn:microsoft.com/office/officeart/2005/8/layout/lProcess2"/>
    <dgm:cxn modelId="{A6442C2D-0F48-4B5F-A098-78F759A01A92}" type="presOf" srcId="{BBB965D5-9F3B-4CFF-94E7-A8B36BFD9BC6}" destId="{FBE261F7-B0F3-42A3-B6BD-FE45751C2F38}" srcOrd="0" destOrd="0" presId="urn:microsoft.com/office/officeart/2005/8/layout/lProcess2"/>
    <dgm:cxn modelId="{D6A65A33-4E0C-4716-A225-C624F942CDCB}" srcId="{BBB965D5-9F3B-4CFF-94E7-A8B36BFD9BC6}" destId="{B598E646-929A-42E0-9D43-79A0F12D207A}" srcOrd="0" destOrd="0" parTransId="{D5DE3271-FD02-463F-829E-747CECCCA83E}" sibTransId="{D6D68BD1-EC33-4B39-AF6C-AB13DC9DC2E7}"/>
    <dgm:cxn modelId="{FD007D3A-9E01-428F-80FB-8F1D23EAF500}" type="presOf" srcId="{66683A69-5AF7-4B62-859F-1201E93B2E58}" destId="{63B28871-FBAA-435B-A76B-9B34A23A7B80}" srcOrd="1" destOrd="0" presId="urn:microsoft.com/office/officeart/2005/8/layout/lProcess2"/>
    <dgm:cxn modelId="{E24EB63E-1347-427D-AF9D-13309BF2837D}" srcId="{C5F6D582-0A1D-408F-B317-53007BDC5320}" destId="{445ACE53-CE90-4606-B91C-90C852F0EEB1}" srcOrd="0" destOrd="0" parTransId="{88C9E49F-302C-423E-9DE7-A0DEDF81B4A1}" sibTransId="{BEEFA146-D5E3-466A-820F-B96355ADA005}"/>
    <dgm:cxn modelId="{B228BB3F-AE29-4E9B-95C7-FCAEFA24B1C8}" srcId="{B598E646-929A-42E0-9D43-79A0F12D207A}" destId="{180C23F1-B1C1-4B62-8A6E-EBF0E776784C}" srcOrd="0" destOrd="0" parTransId="{5401F43C-0F43-4BA2-9C3E-0A33F4484F99}" sibTransId="{CF79F462-5C2E-4A06-B533-1DEB844F06FF}"/>
    <dgm:cxn modelId="{BEC13360-5A97-4150-B692-067C8ACE9DA4}" type="presOf" srcId="{C5F6D582-0A1D-408F-B317-53007BDC5320}" destId="{70FE2906-2ED2-4B70-A6EF-921027ED5209}" srcOrd="1" destOrd="0" presId="urn:microsoft.com/office/officeart/2005/8/layout/lProcess2"/>
    <dgm:cxn modelId="{A426C36B-359F-4414-AEDE-B5A2020105B6}" srcId="{66683A69-5AF7-4B62-859F-1201E93B2E58}" destId="{37EEF715-CCF0-48EA-BEBC-679C81FFD46B}" srcOrd="1" destOrd="0" parTransId="{FF95F9AC-EC70-4115-A36E-23A309F37E1A}" sibTransId="{40133239-514C-4C0E-ABCB-93C9D6A5173C}"/>
    <dgm:cxn modelId="{D195CB6C-3B80-400C-83B1-B87F6405B3E5}" type="presOf" srcId="{180C23F1-B1C1-4B62-8A6E-EBF0E776784C}" destId="{A990D25D-2E93-451C-8C62-0AC7D52B864C}" srcOrd="0" destOrd="0" presId="urn:microsoft.com/office/officeart/2005/8/layout/lProcess2"/>
    <dgm:cxn modelId="{6E68324D-AD65-4956-8D04-D7DC2C42C1B1}" type="presOf" srcId="{9FDB007F-0E52-40CB-8787-BD06F112E1C3}" destId="{C0D57F78-D39B-4AEB-AF43-FB30E38ACBD1}" srcOrd="0" destOrd="0" presId="urn:microsoft.com/office/officeart/2005/8/layout/lProcess2"/>
    <dgm:cxn modelId="{D167A051-E002-4ADD-BC87-A6BA582E0470}" type="presOf" srcId="{32D354CE-4E0F-4F34-A4C6-7F9B74A27159}" destId="{99F41355-C294-42D4-B640-9701A84D3EF4}" srcOrd="0" destOrd="0" presId="urn:microsoft.com/office/officeart/2005/8/layout/lProcess2"/>
    <dgm:cxn modelId="{05A4CF71-0F3A-4083-9209-782BDB316EBB}" type="presOf" srcId="{97504094-95C4-424E-8221-9D4EF99641DE}" destId="{F3F73032-B9A7-4F49-A520-7F0AE078EEF2}" srcOrd="0" destOrd="0" presId="urn:microsoft.com/office/officeart/2005/8/layout/lProcess2"/>
    <dgm:cxn modelId="{07490C79-498D-47E3-86BE-AAA93F3C767A}" type="presOf" srcId="{4DA6059C-DF88-4219-AF08-5C432E7CD397}" destId="{BCFCB365-4DC4-4D29-B8B6-7D7EC02FC5A0}" srcOrd="0" destOrd="0" presId="urn:microsoft.com/office/officeart/2005/8/layout/lProcess2"/>
    <dgm:cxn modelId="{63A2F059-5389-46FA-B1F6-7D3406BEFBDE}" type="presOf" srcId="{66683A69-5AF7-4B62-859F-1201E93B2E58}" destId="{36AA8482-484E-4CC7-80F5-21EC7F8CBEF7}" srcOrd="0" destOrd="0" presId="urn:microsoft.com/office/officeart/2005/8/layout/lProcess2"/>
    <dgm:cxn modelId="{E9C56E87-0E0C-4C97-8E9C-C48674E0D087}" type="presOf" srcId="{4DA6059C-DF88-4219-AF08-5C432E7CD397}" destId="{FE40E3FF-478E-4125-8478-A6D1DF9D1D3F}" srcOrd="1" destOrd="0" presId="urn:microsoft.com/office/officeart/2005/8/layout/lProcess2"/>
    <dgm:cxn modelId="{1E74CC8B-6758-4F67-9A12-A3CCA6A666E5}" srcId="{66683A69-5AF7-4B62-859F-1201E93B2E58}" destId="{32D354CE-4E0F-4F34-A4C6-7F9B74A27159}" srcOrd="0" destOrd="0" parTransId="{68372C03-DA32-447A-82C0-B48EDF0DB0DF}" sibTransId="{B7FC3A40-D221-4BF6-953F-D307C753E93C}"/>
    <dgm:cxn modelId="{C322F98E-B31A-4778-93A3-A925E45088C8}" srcId="{4DA6059C-DF88-4219-AF08-5C432E7CD397}" destId="{9FDB007F-0E52-40CB-8787-BD06F112E1C3}" srcOrd="1" destOrd="0" parTransId="{88A9B047-E079-4BA1-9105-569E3F811B1E}" sibTransId="{808E2915-818E-49F4-8F9E-7137B06EE6F4}"/>
    <dgm:cxn modelId="{CD32BBD8-6EBA-4F84-81E8-AA88491F242E}" srcId="{4DA6059C-DF88-4219-AF08-5C432E7CD397}" destId="{97504094-95C4-424E-8221-9D4EF99641DE}" srcOrd="0" destOrd="0" parTransId="{D7CE3402-6965-4BBE-8C62-1A9217273021}" sibTransId="{8B42B406-684F-4478-BF3A-0650A118B302}"/>
    <dgm:cxn modelId="{4FDBD8D9-FEF2-487D-AC69-EDE6EEC062DB}" type="presOf" srcId="{C5F6D582-0A1D-408F-B317-53007BDC5320}" destId="{E13DFEF0-DB79-414A-AB29-C055C0DD114C}" srcOrd="0" destOrd="0" presId="urn:microsoft.com/office/officeart/2005/8/layout/lProcess2"/>
    <dgm:cxn modelId="{C75017DE-1DB9-4D4C-8DCF-F0316F8D34C8}" srcId="{BBB965D5-9F3B-4CFF-94E7-A8B36BFD9BC6}" destId="{66683A69-5AF7-4B62-859F-1201E93B2E58}" srcOrd="1" destOrd="0" parTransId="{ED81D560-1E58-47DE-B93B-E40DEDFC52FC}" sibTransId="{A3C58BC3-F40B-49EB-B1B2-1788ACEE3349}"/>
    <dgm:cxn modelId="{F9129DF7-8164-4E11-9CB9-475E94B2394C}" type="presOf" srcId="{445ACE53-CE90-4606-B91C-90C852F0EEB1}" destId="{3BE859E5-D83F-4172-A4A3-FB35E6AC7146}" srcOrd="0" destOrd="0" presId="urn:microsoft.com/office/officeart/2005/8/layout/lProcess2"/>
    <dgm:cxn modelId="{D8C5C8A4-E200-4B0A-B009-BF2E05A752B3}" type="presParOf" srcId="{FBE261F7-B0F3-42A3-B6BD-FE45751C2F38}" destId="{7242C20A-802E-46CC-BCA7-A6D6B1644B80}" srcOrd="0" destOrd="0" presId="urn:microsoft.com/office/officeart/2005/8/layout/lProcess2"/>
    <dgm:cxn modelId="{743E832B-B7D6-4DFC-93DB-00D18E18A0A3}" type="presParOf" srcId="{7242C20A-802E-46CC-BCA7-A6D6B1644B80}" destId="{D7EA200F-5735-4367-85C5-D1C87291C2E7}" srcOrd="0" destOrd="0" presId="urn:microsoft.com/office/officeart/2005/8/layout/lProcess2"/>
    <dgm:cxn modelId="{A03CA935-6596-46CE-BDAB-25A82523C1FF}" type="presParOf" srcId="{7242C20A-802E-46CC-BCA7-A6D6B1644B80}" destId="{5A9C2C99-30AB-432C-AAAB-538A87838DF3}" srcOrd="1" destOrd="0" presId="urn:microsoft.com/office/officeart/2005/8/layout/lProcess2"/>
    <dgm:cxn modelId="{108D2F5B-AF68-4821-963A-1E73707EF972}" type="presParOf" srcId="{7242C20A-802E-46CC-BCA7-A6D6B1644B80}" destId="{6C0598FA-E0A0-44C2-80A7-A79D6B6A43F9}" srcOrd="2" destOrd="0" presId="urn:microsoft.com/office/officeart/2005/8/layout/lProcess2"/>
    <dgm:cxn modelId="{8C419110-9A61-4317-ACBF-843B9B3B755D}" type="presParOf" srcId="{6C0598FA-E0A0-44C2-80A7-A79D6B6A43F9}" destId="{6E8DD543-CE12-48CB-BC39-0F78F1A138ED}" srcOrd="0" destOrd="0" presId="urn:microsoft.com/office/officeart/2005/8/layout/lProcess2"/>
    <dgm:cxn modelId="{C5690E1F-244B-43A2-8382-DADA1546B192}" type="presParOf" srcId="{6E8DD543-CE12-48CB-BC39-0F78F1A138ED}" destId="{A990D25D-2E93-451C-8C62-0AC7D52B864C}" srcOrd="0" destOrd="0" presId="urn:microsoft.com/office/officeart/2005/8/layout/lProcess2"/>
    <dgm:cxn modelId="{111D4155-DDE2-494A-A5B4-753BB2CA8E29}" type="presParOf" srcId="{FBE261F7-B0F3-42A3-B6BD-FE45751C2F38}" destId="{A079B341-B6D9-49CD-A219-EAB75D86070E}" srcOrd="1" destOrd="0" presId="urn:microsoft.com/office/officeart/2005/8/layout/lProcess2"/>
    <dgm:cxn modelId="{A52E7E1F-DF3E-4F49-8D8D-54F3B7F7D712}" type="presParOf" srcId="{FBE261F7-B0F3-42A3-B6BD-FE45751C2F38}" destId="{933104CB-BE83-4B5A-974D-365C93CF072E}" srcOrd="2" destOrd="0" presId="urn:microsoft.com/office/officeart/2005/8/layout/lProcess2"/>
    <dgm:cxn modelId="{8893721E-E6DC-4D5B-9801-AB907667AC5D}" type="presParOf" srcId="{933104CB-BE83-4B5A-974D-365C93CF072E}" destId="{36AA8482-484E-4CC7-80F5-21EC7F8CBEF7}" srcOrd="0" destOrd="0" presId="urn:microsoft.com/office/officeart/2005/8/layout/lProcess2"/>
    <dgm:cxn modelId="{6744A6FC-89BA-448A-B15D-D76559ADF863}" type="presParOf" srcId="{933104CB-BE83-4B5A-974D-365C93CF072E}" destId="{63B28871-FBAA-435B-A76B-9B34A23A7B80}" srcOrd="1" destOrd="0" presId="urn:microsoft.com/office/officeart/2005/8/layout/lProcess2"/>
    <dgm:cxn modelId="{CA9E85BC-317B-40F0-99CB-8B2BCDEF7010}" type="presParOf" srcId="{933104CB-BE83-4B5A-974D-365C93CF072E}" destId="{67478A3C-7E00-45A0-84DD-B6F4D2A3C4C6}" srcOrd="2" destOrd="0" presId="urn:microsoft.com/office/officeart/2005/8/layout/lProcess2"/>
    <dgm:cxn modelId="{6CDCDD32-E404-4499-B19B-C9AB8FA1C429}" type="presParOf" srcId="{67478A3C-7E00-45A0-84DD-B6F4D2A3C4C6}" destId="{70E8A875-01DE-4293-9874-985E59249AD1}" srcOrd="0" destOrd="0" presId="urn:microsoft.com/office/officeart/2005/8/layout/lProcess2"/>
    <dgm:cxn modelId="{9E883124-CB96-449F-AB2E-255DED6A73E0}" type="presParOf" srcId="{70E8A875-01DE-4293-9874-985E59249AD1}" destId="{99F41355-C294-42D4-B640-9701A84D3EF4}" srcOrd="0" destOrd="0" presId="urn:microsoft.com/office/officeart/2005/8/layout/lProcess2"/>
    <dgm:cxn modelId="{A4A9A123-A203-47EC-A349-E03547C05A8C}" type="presParOf" srcId="{70E8A875-01DE-4293-9874-985E59249AD1}" destId="{C09C32E7-8342-40F6-805B-6F1CD5D92C84}" srcOrd="1" destOrd="0" presId="urn:microsoft.com/office/officeart/2005/8/layout/lProcess2"/>
    <dgm:cxn modelId="{4BF5FE68-9E84-44EB-917C-6BCD2D77DDBD}" type="presParOf" srcId="{70E8A875-01DE-4293-9874-985E59249AD1}" destId="{0083E1C4-AAF0-4207-96B5-9974264F4491}" srcOrd="2" destOrd="0" presId="urn:microsoft.com/office/officeart/2005/8/layout/lProcess2"/>
    <dgm:cxn modelId="{85660BF3-A099-41B6-9BD7-9E674B1944C9}" type="presParOf" srcId="{FBE261F7-B0F3-42A3-B6BD-FE45751C2F38}" destId="{2F08CEFE-4520-4DDD-9FAC-E9B1283F90EF}" srcOrd="3" destOrd="0" presId="urn:microsoft.com/office/officeart/2005/8/layout/lProcess2"/>
    <dgm:cxn modelId="{0B92A1AA-E575-4D6B-8137-AA7330B9F583}" type="presParOf" srcId="{FBE261F7-B0F3-42A3-B6BD-FE45751C2F38}" destId="{5D51A5C4-A67B-402B-984C-BF2184C051DE}" srcOrd="4" destOrd="0" presId="urn:microsoft.com/office/officeart/2005/8/layout/lProcess2"/>
    <dgm:cxn modelId="{C04F4C40-93E6-4098-B45E-AC0EF0F7D941}" type="presParOf" srcId="{5D51A5C4-A67B-402B-984C-BF2184C051DE}" destId="{E13DFEF0-DB79-414A-AB29-C055C0DD114C}" srcOrd="0" destOrd="0" presId="urn:microsoft.com/office/officeart/2005/8/layout/lProcess2"/>
    <dgm:cxn modelId="{B813A98C-AE69-4D95-914E-EB47D6D50FBD}" type="presParOf" srcId="{5D51A5C4-A67B-402B-984C-BF2184C051DE}" destId="{70FE2906-2ED2-4B70-A6EF-921027ED5209}" srcOrd="1" destOrd="0" presId="urn:microsoft.com/office/officeart/2005/8/layout/lProcess2"/>
    <dgm:cxn modelId="{6EBA9695-BD15-4E8C-BC36-E78EC91B34C7}" type="presParOf" srcId="{5D51A5C4-A67B-402B-984C-BF2184C051DE}" destId="{DA9FCB65-6A5A-4769-9BDB-F87191410496}" srcOrd="2" destOrd="0" presId="urn:microsoft.com/office/officeart/2005/8/layout/lProcess2"/>
    <dgm:cxn modelId="{58FA88D5-E2DE-46C4-B976-240A87BA672C}" type="presParOf" srcId="{DA9FCB65-6A5A-4769-9BDB-F87191410496}" destId="{F50BB458-170E-487F-A383-E6B8AA3142E1}" srcOrd="0" destOrd="0" presId="urn:microsoft.com/office/officeart/2005/8/layout/lProcess2"/>
    <dgm:cxn modelId="{505B9995-81AE-465A-997B-CF2AEC2A2282}" type="presParOf" srcId="{F50BB458-170E-487F-A383-E6B8AA3142E1}" destId="{3BE859E5-D83F-4172-A4A3-FB35E6AC7146}" srcOrd="0" destOrd="0" presId="urn:microsoft.com/office/officeart/2005/8/layout/lProcess2"/>
    <dgm:cxn modelId="{706ED716-CF25-46C1-ADDA-5FD1C9EB8819}" type="presParOf" srcId="{FBE261F7-B0F3-42A3-B6BD-FE45751C2F38}" destId="{372E8A2E-86E1-4577-8BDC-D67E447F4458}" srcOrd="5" destOrd="0" presId="urn:microsoft.com/office/officeart/2005/8/layout/lProcess2"/>
    <dgm:cxn modelId="{AD9F53C0-2D47-4F59-A753-539652C322E7}" type="presParOf" srcId="{FBE261F7-B0F3-42A3-B6BD-FE45751C2F38}" destId="{66EEB4CD-2DF0-44D6-8A12-C1A1597AF46D}" srcOrd="6" destOrd="0" presId="urn:microsoft.com/office/officeart/2005/8/layout/lProcess2"/>
    <dgm:cxn modelId="{54F59AB2-941B-4A76-89A7-5146645D7702}" type="presParOf" srcId="{66EEB4CD-2DF0-44D6-8A12-C1A1597AF46D}" destId="{BCFCB365-4DC4-4D29-B8B6-7D7EC02FC5A0}" srcOrd="0" destOrd="0" presId="urn:microsoft.com/office/officeart/2005/8/layout/lProcess2"/>
    <dgm:cxn modelId="{135328A9-C199-48C7-9213-F513BE84C317}" type="presParOf" srcId="{66EEB4CD-2DF0-44D6-8A12-C1A1597AF46D}" destId="{FE40E3FF-478E-4125-8478-A6D1DF9D1D3F}" srcOrd="1" destOrd="0" presId="urn:microsoft.com/office/officeart/2005/8/layout/lProcess2"/>
    <dgm:cxn modelId="{CD9735B3-363C-4853-85CF-48C387FEDD10}" type="presParOf" srcId="{66EEB4CD-2DF0-44D6-8A12-C1A1597AF46D}" destId="{7117B0C6-0436-4501-B051-84AFE3189CF9}" srcOrd="2" destOrd="0" presId="urn:microsoft.com/office/officeart/2005/8/layout/lProcess2"/>
    <dgm:cxn modelId="{6D3B4096-E714-4DC6-AC1D-09BBCA0A725A}" type="presParOf" srcId="{7117B0C6-0436-4501-B051-84AFE3189CF9}" destId="{AAD8D932-023D-4916-AE59-670241BE179F}" srcOrd="0" destOrd="0" presId="urn:microsoft.com/office/officeart/2005/8/layout/lProcess2"/>
    <dgm:cxn modelId="{47C4FC36-B235-47CC-B92E-BE6D0124B3A8}" type="presParOf" srcId="{AAD8D932-023D-4916-AE59-670241BE179F}" destId="{F3F73032-B9A7-4F49-A520-7F0AE078EEF2}" srcOrd="0" destOrd="0" presId="urn:microsoft.com/office/officeart/2005/8/layout/lProcess2"/>
    <dgm:cxn modelId="{42E962B5-6C1E-4B60-BE9C-30A2E5DC71B2}" type="presParOf" srcId="{AAD8D932-023D-4916-AE59-670241BE179F}" destId="{862017C6-6C03-494A-8FD1-648D2A509107}" srcOrd="1" destOrd="0" presId="urn:microsoft.com/office/officeart/2005/8/layout/lProcess2"/>
    <dgm:cxn modelId="{0957713D-D9AF-475A-AB3B-1472F5550386}" type="presParOf" srcId="{AAD8D932-023D-4916-AE59-670241BE179F}" destId="{C0D57F78-D39B-4AEB-AF43-FB30E38ACBD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D53F0-74B1-4C96-8FCA-05C6532176DA}">
      <dsp:nvSpPr>
        <dsp:cNvPr id="0" name=""/>
        <dsp:cNvSpPr/>
      </dsp:nvSpPr>
      <dsp:spPr>
        <a:xfrm>
          <a:off x="0" y="0"/>
          <a:ext cx="3288737" cy="1315495"/>
        </a:xfrm>
        <a:prstGeom prst="rect">
          <a:avLst/>
        </a:prstGeom>
        <a:solidFill>
          <a:schemeClr val="accent1">
            <a:hueOff val="0"/>
            <a:satOff val="0"/>
            <a:lumOff val="0"/>
            <a:alphaOff val="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bg2"/>
              </a:solidFill>
            </a:rPr>
            <a:t>TRUE</a:t>
          </a:r>
        </a:p>
      </dsp:txBody>
      <dsp:txXfrm>
        <a:off x="0" y="0"/>
        <a:ext cx="3288737" cy="1315495"/>
      </dsp:txXfrm>
    </dsp:sp>
    <dsp:sp modelId="{71FBDC85-7B4A-42A5-B14D-26249F85CFD4}">
      <dsp:nvSpPr>
        <dsp:cNvPr id="0" name=""/>
        <dsp:cNvSpPr/>
      </dsp:nvSpPr>
      <dsp:spPr>
        <a:xfrm>
          <a:off x="34" y="1317919"/>
          <a:ext cx="3288737" cy="2503439"/>
        </a:xfrm>
        <a:prstGeom prst="rect">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000"/>
            </a:spcAft>
            <a:buChar char="•"/>
          </a:pPr>
          <a:r>
            <a:rPr lang="en-US" sz="1600" kern="1200" dirty="0"/>
            <a:t>Mitigate counterfeit fraud at POS</a:t>
          </a:r>
        </a:p>
        <a:p>
          <a:pPr marL="171450" lvl="1" indent="-171450" algn="l" defTabSz="711200">
            <a:lnSpc>
              <a:spcPct val="90000"/>
            </a:lnSpc>
            <a:spcBef>
              <a:spcPct val="0"/>
            </a:spcBef>
            <a:spcAft>
              <a:spcPts val="1000"/>
            </a:spcAft>
            <a:buChar char="•"/>
          </a:pPr>
          <a:r>
            <a:rPr lang="en-US" sz="1600" kern="1200" dirty="0"/>
            <a:t>Protects against counterfeiting cards</a:t>
          </a:r>
        </a:p>
        <a:p>
          <a:pPr marL="171450" lvl="1" indent="-171450" algn="l" defTabSz="711200">
            <a:lnSpc>
              <a:spcPct val="90000"/>
            </a:lnSpc>
            <a:spcBef>
              <a:spcPct val="0"/>
            </a:spcBef>
            <a:spcAft>
              <a:spcPts val="1000"/>
            </a:spcAft>
            <a:buChar char="•"/>
          </a:pPr>
          <a:r>
            <a:rPr lang="en-US" sz="1600" kern="1200" dirty="0"/>
            <a:t>Creates a different POS experience</a:t>
          </a:r>
        </a:p>
      </dsp:txBody>
      <dsp:txXfrm>
        <a:off x="34" y="1317919"/>
        <a:ext cx="3288737" cy="2503439"/>
      </dsp:txXfrm>
    </dsp:sp>
    <dsp:sp modelId="{98C46EBD-506E-4B7D-BCC7-383662526182}">
      <dsp:nvSpPr>
        <dsp:cNvPr id="0" name=""/>
        <dsp:cNvSpPr/>
      </dsp:nvSpPr>
      <dsp:spPr>
        <a:xfrm>
          <a:off x="3749195" y="2423"/>
          <a:ext cx="3288737" cy="1315495"/>
        </a:xfrm>
        <a:prstGeom prst="rect">
          <a:avLst/>
        </a:prstGeom>
        <a:solidFill>
          <a:srgbClr val="C43A32"/>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bg2"/>
              </a:solidFill>
            </a:rPr>
            <a:t>FALSE</a:t>
          </a:r>
        </a:p>
      </dsp:txBody>
      <dsp:txXfrm>
        <a:off x="3749195" y="2423"/>
        <a:ext cx="3288737" cy="1315495"/>
      </dsp:txXfrm>
    </dsp:sp>
    <dsp:sp modelId="{BD5E1DEF-F9D1-4020-849B-F9FEF6B4B83A}">
      <dsp:nvSpPr>
        <dsp:cNvPr id="0" name=""/>
        <dsp:cNvSpPr/>
      </dsp:nvSpPr>
      <dsp:spPr>
        <a:xfrm>
          <a:off x="3749195" y="1317919"/>
          <a:ext cx="3288737" cy="2503439"/>
        </a:xfrm>
        <a:prstGeom prst="rect">
          <a:avLst/>
        </a:prstGeom>
        <a:solidFill>
          <a:srgbClr val="E0831A">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000"/>
            </a:spcAft>
            <a:buChar char="•"/>
          </a:pPr>
          <a:r>
            <a:rPr lang="en-US" sz="1600" kern="1200" dirty="0"/>
            <a:t>Mandated to merchants</a:t>
          </a:r>
        </a:p>
        <a:p>
          <a:pPr marL="171450" lvl="1" indent="-171450" algn="l" defTabSz="711200">
            <a:lnSpc>
              <a:spcPct val="90000"/>
            </a:lnSpc>
            <a:spcBef>
              <a:spcPct val="0"/>
            </a:spcBef>
            <a:spcAft>
              <a:spcPts val="1000"/>
            </a:spcAft>
            <a:buChar char="•"/>
          </a:pPr>
          <a:r>
            <a:rPr lang="en-US" sz="1600" kern="1200" dirty="0"/>
            <a:t>Protects against card-not-present fraud/ecommerce</a:t>
          </a:r>
        </a:p>
        <a:p>
          <a:pPr marL="171450" lvl="1" indent="-171450" algn="l" defTabSz="711200">
            <a:lnSpc>
              <a:spcPct val="90000"/>
            </a:lnSpc>
            <a:spcBef>
              <a:spcPct val="0"/>
            </a:spcBef>
            <a:spcAft>
              <a:spcPts val="1000"/>
            </a:spcAft>
            <a:buChar char="•"/>
          </a:pPr>
          <a:r>
            <a:rPr lang="en-US" sz="1600" kern="1200" dirty="0"/>
            <a:t>Prevents data breaches</a:t>
          </a:r>
        </a:p>
        <a:p>
          <a:pPr marL="171450" lvl="1" indent="-171450" algn="l" defTabSz="711200">
            <a:lnSpc>
              <a:spcPct val="90000"/>
            </a:lnSpc>
            <a:spcBef>
              <a:spcPct val="0"/>
            </a:spcBef>
            <a:spcAft>
              <a:spcPts val="1000"/>
            </a:spcAft>
            <a:buChar char="•"/>
          </a:pPr>
          <a:r>
            <a:rPr lang="en-US" sz="1600" kern="1200" dirty="0"/>
            <a:t>Always requires a PIN</a:t>
          </a:r>
        </a:p>
        <a:p>
          <a:pPr marL="171450" lvl="1" indent="-171450" algn="l" defTabSz="711200">
            <a:lnSpc>
              <a:spcPct val="90000"/>
            </a:lnSpc>
            <a:spcBef>
              <a:spcPct val="0"/>
            </a:spcBef>
            <a:spcAft>
              <a:spcPts val="1000"/>
            </a:spcAft>
            <a:buChar char="•"/>
          </a:pPr>
          <a:r>
            <a:rPr lang="en-US" sz="1600" kern="1200" dirty="0"/>
            <a:t>Eliminates the need for a magnetic stripe</a:t>
          </a:r>
        </a:p>
      </dsp:txBody>
      <dsp:txXfrm>
        <a:off x="3749195" y="1317919"/>
        <a:ext cx="3288737" cy="2503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A200F-5735-4367-85C5-D1C87291C2E7}">
      <dsp:nvSpPr>
        <dsp:cNvPr id="0" name=""/>
        <dsp:cNvSpPr/>
      </dsp:nvSpPr>
      <dsp:spPr>
        <a:xfrm>
          <a:off x="1613" y="0"/>
          <a:ext cx="1582869" cy="3567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C2074"/>
              </a:solidFill>
              <a:latin typeface="Helvetica"/>
              <a:cs typeface="Helvetica"/>
            </a:rPr>
            <a:t>Security</a:t>
          </a:r>
          <a:endParaRPr lang="en-US" sz="1700" kern="1200" dirty="0">
            <a:solidFill>
              <a:srgbClr val="0C2074"/>
            </a:solidFill>
          </a:endParaRPr>
        </a:p>
      </dsp:txBody>
      <dsp:txXfrm>
        <a:off x="1613" y="0"/>
        <a:ext cx="1582869" cy="1070234"/>
      </dsp:txXfrm>
    </dsp:sp>
    <dsp:sp modelId="{A990D25D-2E93-451C-8C62-0AC7D52B864C}">
      <dsp:nvSpPr>
        <dsp:cNvPr id="0" name=""/>
        <dsp:cNvSpPr/>
      </dsp:nvSpPr>
      <dsp:spPr>
        <a:xfrm>
          <a:off x="159900" y="1070234"/>
          <a:ext cx="1266295" cy="2318841"/>
        </a:xfrm>
        <a:prstGeom prst="roundRect">
          <a:avLst>
            <a:gd name="adj" fmla="val 10000"/>
          </a:avLst>
        </a:prstGeom>
        <a:solidFill>
          <a:srgbClr val="67B2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black"/>
              </a:solidFill>
              <a:latin typeface="Helvetica"/>
              <a:cs typeface="Helvetica"/>
            </a:rPr>
            <a:t>Eliminate storing card holder data within your environment</a:t>
          </a:r>
          <a:endParaRPr lang="en-US" sz="1400" kern="1200" dirty="0"/>
        </a:p>
      </dsp:txBody>
      <dsp:txXfrm>
        <a:off x="196989" y="1107323"/>
        <a:ext cx="1192117" cy="2244663"/>
      </dsp:txXfrm>
    </dsp:sp>
    <dsp:sp modelId="{36AA8482-484E-4CC7-80F5-21EC7F8CBEF7}">
      <dsp:nvSpPr>
        <dsp:cNvPr id="0" name=""/>
        <dsp:cNvSpPr/>
      </dsp:nvSpPr>
      <dsp:spPr>
        <a:xfrm>
          <a:off x="1703198" y="0"/>
          <a:ext cx="1582869" cy="3567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C2074"/>
              </a:solidFill>
              <a:latin typeface="Helvetica"/>
              <a:cs typeface="Helvetica"/>
            </a:rPr>
            <a:t>Reduce PCI Compliance Burdens</a:t>
          </a:r>
          <a:endParaRPr lang="en-US" sz="1700" kern="1200" dirty="0">
            <a:solidFill>
              <a:srgbClr val="0C2074"/>
            </a:solidFill>
          </a:endParaRPr>
        </a:p>
      </dsp:txBody>
      <dsp:txXfrm>
        <a:off x="1703198" y="0"/>
        <a:ext cx="1582869" cy="1070234"/>
      </dsp:txXfrm>
    </dsp:sp>
    <dsp:sp modelId="{99F41355-C294-42D4-B640-9701A84D3EF4}">
      <dsp:nvSpPr>
        <dsp:cNvPr id="0" name=""/>
        <dsp:cNvSpPr/>
      </dsp:nvSpPr>
      <dsp:spPr>
        <a:xfrm>
          <a:off x="1861485" y="1071279"/>
          <a:ext cx="1266295" cy="1075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Helvetica"/>
              <a:cs typeface="Helvetica"/>
            </a:rPr>
            <a:t>Reduce PCI exposure from POS</a:t>
          </a:r>
          <a:endParaRPr lang="en-US" sz="1400" kern="1200" dirty="0">
            <a:solidFill>
              <a:srgbClr val="FFFFFF"/>
            </a:solidFill>
          </a:endParaRPr>
        </a:p>
      </dsp:txBody>
      <dsp:txXfrm>
        <a:off x="1892989" y="1102783"/>
        <a:ext cx="1203287" cy="1012626"/>
      </dsp:txXfrm>
    </dsp:sp>
    <dsp:sp modelId="{0083E1C4-AAF0-4207-96B5-9974264F4491}">
      <dsp:nvSpPr>
        <dsp:cNvPr id="0" name=""/>
        <dsp:cNvSpPr/>
      </dsp:nvSpPr>
      <dsp:spPr>
        <a:xfrm>
          <a:off x="1861485" y="2312396"/>
          <a:ext cx="1266295" cy="10756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Helvetica"/>
              <a:cs typeface="Helvetica"/>
            </a:rPr>
            <a:t>Reduce time and effort expended on PCI compliance</a:t>
          </a:r>
        </a:p>
      </dsp:txBody>
      <dsp:txXfrm>
        <a:off x="1892989" y="2343900"/>
        <a:ext cx="1203287" cy="1012626"/>
      </dsp:txXfrm>
    </dsp:sp>
    <dsp:sp modelId="{E13DFEF0-DB79-414A-AB29-C055C0DD114C}">
      <dsp:nvSpPr>
        <dsp:cNvPr id="0" name=""/>
        <dsp:cNvSpPr/>
      </dsp:nvSpPr>
      <dsp:spPr>
        <a:xfrm>
          <a:off x="3404783" y="0"/>
          <a:ext cx="1582869" cy="3567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C2074"/>
              </a:solidFill>
              <a:latin typeface="Helvetica"/>
              <a:cs typeface="Helvetica"/>
            </a:rPr>
            <a:t>Future Proof and Liability Shift</a:t>
          </a:r>
          <a:endParaRPr lang="en-US" sz="1700" kern="1200" dirty="0">
            <a:solidFill>
              <a:srgbClr val="0C2074"/>
            </a:solidFill>
          </a:endParaRPr>
        </a:p>
      </dsp:txBody>
      <dsp:txXfrm>
        <a:off x="3404783" y="0"/>
        <a:ext cx="1582869" cy="1070234"/>
      </dsp:txXfrm>
    </dsp:sp>
    <dsp:sp modelId="{3BE859E5-D83F-4172-A4A3-FB35E6AC7146}">
      <dsp:nvSpPr>
        <dsp:cNvPr id="0" name=""/>
        <dsp:cNvSpPr/>
      </dsp:nvSpPr>
      <dsp:spPr>
        <a:xfrm>
          <a:off x="3563070" y="1070234"/>
          <a:ext cx="1266295" cy="2318841"/>
        </a:xfrm>
        <a:prstGeom prst="roundRect">
          <a:avLst>
            <a:gd name="adj" fmla="val 10000"/>
          </a:avLst>
        </a:prstGeom>
        <a:solidFill>
          <a:srgbClr val="C43A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black"/>
              </a:solidFill>
              <a:latin typeface="Helvetica"/>
              <a:cs typeface="Helvetica"/>
            </a:rPr>
            <a:t>Seek a solution that is EMV, contactless and mobile ready</a:t>
          </a:r>
          <a:endParaRPr lang="en-US" sz="1400" kern="1200" dirty="0"/>
        </a:p>
      </dsp:txBody>
      <dsp:txXfrm>
        <a:off x="3600159" y="1107323"/>
        <a:ext cx="1192117" cy="2244663"/>
      </dsp:txXfrm>
    </dsp:sp>
    <dsp:sp modelId="{BCFCB365-4DC4-4D29-B8B6-7D7EC02FC5A0}">
      <dsp:nvSpPr>
        <dsp:cNvPr id="0" name=""/>
        <dsp:cNvSpPr/>
      </dsp:nvSpPr>
      <dsp:spPr>
        <a:xfrm>
          <a:off x="5106368" y="0"/>
          <a:ext cx="1582869" cy="35674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C2074"/>
              </a:solidFill>
              <a:latin typeface="Helvetica"/>
              <a:cs typeface="Helvetica"/>
            </a:rPr>
            <a:t>Reduce Vendor and Payment Complexity</a:t>
          </a:r>
          <a:endParaRPr lang="en-US" sz="1700" kern="1200" dirty="0">
            <a:solidFill>
              <a:srgbClr val="0C2074"/>
            </a:solidFill>
          </a:endParaRPr>
        </a:p>
      </dsp:txBody>
      <dsp:txXfrm>
        <a:off x="5106368" y="0"/>
        <a:ext cx="1582869" cy="1070234"/>
      </dsp:txXfrm>
    </dsp:sp>
    <dsp:sp modelId="{F3F73032-B9A7-4F49-A520-7F0AE078EEF2}">
      <dsp:nvSpPr>
        <dsp:cNvPr id="0" name=""/>
        <dsp:cNvSpPr/>
      </dsp:nvSpPr>
      <dsp:spPr>
        <a:xfrm>
          <a:off x="5264655" y="1071279"/>
          <a:ext cx="1266295" cy="1075634"/>
        </a:xfrm>
        <a:prstGeom prst="roundRect">
          <a:avLst>
            <a:gd name="adj" fmla="val 10000"/>
          </a:avLst>
        </a:prstGeom>
        <a:solidFill>
          <a:srgbClr val="006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black"/>
              </a:solidFill>
              <a:latin typeface="Helvetica"/>
              <a:cs typeface="Helvetica"/>
            </a:rPr>
            <a:t>Seek a solution that fits your POS/Vendor </a:t>
          </a:r>
          <a:endParaRPr lang="en-US" sz="1400" kern="1200" dirty="0"/>
        </a:p>
      </dsp:txBody>
      <dsp:txXfrm>
        <a:off x="5296159" y="1102783"/>
        <a:ext cx="1203287" cy="1012626"/>
      </dsp:txXfrm>
    </dsp:sp>
    <dsp:sp modelId="{C0D57F78-D39B-4AEB-AF43-FB30E38ACBD1}">
      <dsp:nvSpPr>
        <dsp:cNvPr id="0" name=""/>
        <dsp:cNvSpPr/>
      </dsp:nvSpPr>
      <dsp:spPr>
        <a:xfrm>
          <a:off x="5264655" y="2312396"/>
          <a:ext cx="1266295" cy="1075634"/>
        </a:xfrm>
        <a:prstGeom prst="roundRect">
          <a:avLst>
            <a:gd name="adj" fmla="val 10000"/>
          </a:avLst>
        </a:prstGeom>
        <a:solidFill>
          <a:srgbClr val="0065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black"/>
              </a:solidFill>
              <a:latin typeface="Helvetica"/>
              <a:cs typeface="Helvetica"/>
            </a:rPr>
            <a:t>Remote updates using PCI versions </a:t>
          </a:r>
        </a:p>
      </dsp:txBody>
      <dsp:txXfrm>
        <a:off x="5296159" y="2343900"/>
        <a:ext cx="1203287" cy="101262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0.16374</cdr:x>
      <cdr:y>0.60387</cdr:y>
    </cdr:from>
    <cdr:to>
      <cdr:x>0.52779</cdr:x>
      <cdr:y>0.76533</cdr:y>
    </cdr:to>
    <cdr:sp macro="" textlink="">
      <cdr:nvSpPr>
        <cdr:cNvPr id="2" name="TextBox 1"/>
        <cdr:cNvSpPr txBox="1"/>
      </cdr:nvSpPr>
      <cdr:spPr>
        <a:xfrm xmlns:a="http://schemas.openxmlformats.org/drawingml/2006/main">
          <a:off x="1070976" y="2284187"/>
          <a:ext cx="2381192" cy="6107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dirty="0">
              <a:solidFill>
                <a:schemeClr val="bg1"/>
              </a:solidFill>
              <a:latin typeface="HelveticaNeueLT Std" panose="020B0604020202020204" pitchFamily="34" charset="0"/>
            </a:rPr>
            <a:t>780</a:t>
          </a:r>
        </a:p>
      </cdr:txBody>
    </cdr:sp>
  </cdr:relSizeAnchor>
  <cdr:relSizeAnchor xmlns:cdr="http://schemas.openxmlformats.org/drawingml/2006/chartDrawing">
    <cdr:from>
      <cdr:x>0.19264</cdr:x>
      <cdr:y>0.4569</cdr:y>
    </cdr:from>
    <cdr:to>
      <cdr:x>0.70524</cdr:x>
      <cdr:y>0.61836</cdr:y>
    </cdr:to>
    <cdr:sp macro="" textlink="">
      <cdr:nvSpPr>
        <cdr:cNvPr id="3" name="TextBox 2"/>
        <cdr:cNvSpPr txBox="1"/>
      </cdr:nvSpPr>
      <cdr:spPr>
        <a:xfrm xmlns:a="http://schemas.openxmlformats.org/drawingml/2006/main">
          <a:off x="1260056" y="1728259"/>
          <a:ext cx="3352835" cy="6107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dirty="0">
              <a:solidFill>
                <a:schemeClr val="bg1"/>
              </a:solidFill>
              <a:latin typeface="HelveticaNeueLT Std" panose="020B0604020202020204" pitchFamily="34" charset="0"/>
            </a:rPr>
            <a:t>1,093</a:t>
          </a:r>
        </a:p>
      </cdr:txBody>
    </cdr:sp>
  </cdr:relSizeAnchor>
  <cdr:relSizeAnchor xmlns:cdr="http://schemas.openxmlformats.org/drawingml/2006/chartDrawing">
    <cdr:from>
      <cdr:x>0.25732</cdr:x>
      <cdr:y>0.33201</cdr:y>
    </cdr:from>
    <cdr:to>
      <cdr:x>1</cdr:x>
      <cdr:y>0.48826</cdr:y>
    </cdr:to>
    <cdr:sp macro="" textlink="">
      <cdr:nvSpPr>
        <cdr:cNvPr id="4" name="TextBox 3"/>
        <cdr:cNvSpPr txBox="1"/>
      </cdr:nvSpPr>
      <cdr:spPr>
        <a:xfrm xmlns:a="http://schemas.openxmlformats.org/drawingml/2006/main">
          <a:off x="1683088" y="1255862"/>
          <a:ext cx="4857751" cy="5910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dirty="0">
              <a:solidFill>
                <a:schemeClr val="bg1"/>
              </a:solidFill>
              <a:latin typeface="HelveticaNeueLT Std" panose="020B0604020202020204" pitchFamily="34" charset="0"/>
            </a:rPr>
            <a:t>1,632</a:t>
          </a:r>
        </a:p>
      </cdr:txBody>
    </cdr:sp>
  </cdr:relSizeAnchor>
</c:userShapes>
</file>

<file path=ppt/drawings/drawing2.xml><?xml version="1.0" encoding="utf-8"?>
<c:userShapes xmlns:c="http://schemas.openxmlformats.org/drawingml/2006/chart">
  <cdr:relSizeAnchor xmlns:cdr="http://schemas.openxmlformats.org/drawingml/2006/chartDrawing">
    <cdr:from>
      <cdr:x>0.07972</cdr:x>
      <cdr:y>0.61294</cdr:y>
    </cdr:from>
    <cdr:to>
      <cdr:x>0.43972</cdr:x>
      <cdr:y>0.76475</cdr:y>
    </cdr:to>
    <cdr:sp macro="" textlink="">
      <cdr:nvSpPr>
        <cdr:cNvPr id="2" name="TextBox 1"/>
        <cdr:cNvSpPr txBox="1"/>
      </cdr:nvSpPr>
      <cdr:spPr>
        <a:xfrm xmlns:a="http://schemas.openxmlformats.org/drawingml/2006/main">
          <a:off x="521428" y="2520412"/>
          <a:ext cx="2354690" cy="6242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dirty="0">
              <a:solidFill>
                <a:schemeClr val="bg1"/>
              </a:solidFill>
              <a:latin typeface="HelveticaNeueLT Std" panose="020B0604020202020204" pitchFamily="34" charset="0"/>
            </a:rPr>
            <a:t>177,866,236</a:t>
          </a:r>
        </a:p>
      </cdr:txBody>
    </cdr:sp>
  </cdr:relSizeAnchor>
  <cdr:relSizeAnchor xmlns:cdr="http://schemas.openxmlformats.org/drawingml/2006/chartDrawing">
    <cdr:from>
      <cdr:x>0.06193</cdr:x>
      <cdr:y>0.47123</cdr:y>
    </cdr:from>
    <cdr:to>
      <cdr:x>0.59928</cdr:x>
      <cdr:y>0.59349</cdr:y>
    </cdr:to>
    <cdr:sp macro="" textlink="">
      <cdr:nvSpPr>
        <cdr:cNvPr id="3" name="TextBox 2"/>
        <cdr:cNvSpPr txBox="1"/>
      </cdr:nvSpPr>
      <cdr:spPr>
        <a:xfrm xmlns:a="http://schemas.openxmlformats.org/drawingml/2006/main">
          <a:off x="405085" y="1937674"/>
          <a:ext cx="3514719" cy="5027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dirty="0">
              <a:solidFill>
                <a:srgbClr val="559FD2"/>
              </a:solidFill>
              <a:latin typeface="HelveticaNeueLT Std" panose="020B0604020202020204" pitchFamily="34" charset="0"/>
            </a:rPr>
            <a:t>36,601,939</a:t>
          </a:r>
        </a:p>
      </cdr:txBody>
    </cdr:sp>
  </cdr:relSizeAnchor>
  <cdr:relSizeAnchor xmlns:cdr="http://schemas.openxmlformats.org/drawingml/2006/chartDrawing">
    <cdr:from>
      <cdr:x>0</cdr:x>
      <cdr:y>0.34375</cdr:y>
    </cdr:from>
    <cdr:to>
      <cdr:x>0.50799</cdr:x>
      <cdr:y>0.5</cdr:y>
    </cdr:to>
    <cdr:sp macro="" textlink="">
      <cdr:nvSpPr>
        <cdr:cNvPr id="4" name="TextBox 3"/>
        <cdr:cNvSpPr txBox="1"/>
      </cdr:nvSpPr>
      <cdr:spPr>
        <a:xfrm xmlns:a="http://schemas.openxmlformats.org/drawingml/2006/main">
          <a:off x="0" y="1413493"/>
          <a:ext cx="3322685" cy="6424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dirty="0">
              <a:solidFill>
                <a:schemeClr val="bg1"/>
              </a:solidFill>
              <a:latin typeface="HelveticaNeueLT Std" panose="020B0604020202020204" pitchFamily="34" charset="0"/>
            </a:rPr>
            <a:t>197,612,748</a:t>
          </a:r>
        </a:p>
      </cdr:txBody>
    </cdr:sp>
  </cdr:relSizeAnchor>
  <cdr:relSizeAnchor xmlns:cdr="http://schemas.openxmlformats.org/drawingml/2006/chartDrawing">
    <cdr:from>
      <cdr:x>0.09469</cdr:x>
      <cdr:y>0.37944</cdr:y>
    </cdr:from>
    <cdr:to>
      <cdr:x>0.76747</cdr:x>
      <cdr:y>0.5461</cdr:y>
    </cdr:to>
    <cdr:sp macro="" textlink="">
      <cdr:nvSpPr>
        <cdr:cNvPr id="5" name="TextBox 4"/>
        <cdr:cNvSpPr txBox="1"/>
      </cdr:nvSpPr>
      <cdr:spPr>
        <a:xfrm xmlns:a="http://schemas.openxmlformats.org/drawingml/2006/main">
          <a:off x="619357" y="1387832"/>
          <a:ext cx="440055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2400" dirty="0">
            <a:solidFill>
              <a:srgbClr val="559FD2"/>
            </a:solidFill>
            <a:latin typeface="HelveticaNeueLT Std" panose="020B0604020202020204" pitchFamily="34" charset="0"/>
          </a:endParaRPr>
        </a:p>
      </cdr:txBody>
    </cdr:sp>
  </cdr:relSizeAnchor>
  <cdr:relSizeAnchor xmlns:cdr="http://schemas.openxmlformats.org/drawingml/2006/chartDrawing">
    <cdr:from>
      <cdr:x>0.43484</cdr:x>
      <cdr:y>0.21102</cdr:y>
    </cdr:from>
    <cdr:to>
      <cdr:x>0.79409</cdr:x>
      <cdr:y>0.30928</cdr:y>
    </cdr:to>
    <cdr:sp macro="" textlink="">
      <cdr:nvSpPr>
        <cdr:cNvPr id="6" name="TextBox 5"/>
        <cdr:cNvSpPr txBox="1"/>
      </cdr:nvSpPr>
      <cdr:spPr>
        <a:xfrm xmlns:a="http://schemas.openxmlformats.org/drawingml/2006/main">
          <a:off x="2844220" y="867723"/>
          <a:ext cx="2349795" cy="404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chemeClr val="bg1"/>
              </a:solidFill>
              <a:latin typeface="HelveticaNeueLT Std" panose="020B0604020202020204"/>
            </a:rPr>
            <a:t>446,515,334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4BC3ADA7-5690-4CC4-8E66-F59207956BAE}" type="datetimeFigureOut">
              <a:rPr lang="en-US" smtClean="0"/>
              <a:t>10/9/2019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3574AA4B-EDB1-4B2E-BF24-109D324EC2E8}" type="slidenum">
              <a:rPr lang="en-US" smtClean="0"/>
              <a:t>‹#›</a:t>
            </a:fld>
            <a:endParaRPr lang="en-US" dirty="0"/>
          </a:p>
        </p:txBody>
      </p:sp>
    </p:spTree>
    <p:extLst>
      <p:ext uri="{BB962C8B-B14F-4D97-AF65-F5344CB8AC3E}">
        <p14:creationId xmlns:p14="http://schemas.microsoft.com/office/powerpoint/2010/main" val="25555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Introductions:</a:t>
            </a:r>
          </a:p>
          <a:p>
            <a:endParaRPr lang="en-US" dirty="0"/>
          </a:p>
          <a:p>
            <a:endParaRPr lang="en-US" dirty="0"/>
          </a:p>
        </p:txBody>
      </p:sp>
      <p:sp>
        <p:nvSpPr>
          <p:cNvPr id="4" name="Slide Number Placeholder 3"/>
          <p:cNvSpPr>
            <a:spLocks noGrp="1"/>
          </p:cNvSpPr>
          <p:nvPr>
            <p:ph type="sldNum" sz="quarter" idx="10"/>
          </p:nvPr>
        </p:nvSpPr>
        <p:spPr/>
        <p:txBody>
          <a:bodyPr/>
          <a:lstStyle/>
          <a:p>
            <a:fld id="{3574AA4B-EDB1-4B2E-BF24-109D324EC2E8}" type="slidenum">
              <a:rPr lang="en-US" smtClean="0"/>
              <a:t>1</a:t>
            </a:fld>
            <a:endParaRPr lang="en-US" dirty="0"/>
          </a:p>
        </p:txBody>
      </p:sp>
    </p:spTree>
    <p:extLst>
      <p:ext uri="{BB962C8B-B14F-4D97-AF65-F5344CB8AC3E}">
        <p14:creationId xmlns:p14="http://schemas.microsoft.com/office/powerpoint/2010/main" val="3932818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It is not enough to protect sensitive data. It’s best to make it less attractive to hackers. </a:t>
            </a:r>
            <a:endParaRPr lang="en-US" baseline="0" dirty="0"/>
          </a:p>
          <a:p>
            <a:endParaRPr lang="en-US" baseline="0" dirty="0"/>
          </a:p>
          <a:p>
            <a:r>
              <a:rPr lang="en-US" dirty="0"/>
              <a:t>Tokenization converts or replaces card data with a unique token ID to be used for repeat</a:t>
            </a:r>
            <a:r>
              <a:rPr lang="en-US" baseline="0" dirty="0"/>
              <a:t> </a:t>
            </a:r>
            <a:r>
              <a:rPr lang="en-US" dirty="0"/>
              <a:t>transactions. </a:t>
            </a:r>
          </a:p>
          <a:p>
            <a:endParaRPr lang="en-US" dirty="0"/>
          </a:p>
          <a:p>
            <a:r>
              <a:rPr lang="en-US" dirty="0"/>
              <a:t>This eliminates the possibility of having card data stolen because it no longer exists within your payment processing environment. </a:t>
            </a:r>
          </a:p>
          <a:p>
            <a:endParaRPr lang="en-US" dirty="0"/>
          </a:p>
          <a:p>
            <a:r>
              <a:rPr lang="en-US" dirty="0"/>
              <a:t>Tokens can reside on your POS/PMS and can be used to</a:t>
            </a:r>
            <a:r>
              <a:rPr lang="en-US" baseline="0" dirty="0"/>
              <a:t> m</a:t>
            </a:r>
            <a:r>
              <a:rPr lang="en-US" dirty="0"/>
              <a:t>ake adjustments, add new charges, make reservations, perform recurring transactions, or perform other transactions (in use) without having to touch the actual cardholder data elements again.</a:t>
            </a:r>
          </a:p>
          <a:p>
            <a:endParaRPr lang="en-US" dirty="0"/>
          </a:p>
        </p:txBody>
      </p:sp>
      <p:sp>
        <p:nvSpPr>
          <p:cNvPr id="4" name="Slide Number Placeholder 3"/>
          <p:cNvSpPr>
            <a:spLocks noGrp="1"/>
          </p:cNvSpPr>
          <p:nvPr>
            <p:ph type="sldNum" sz="quarter" idx="10"/>
          </p:nvPr>
        </p:nvSpPr>
        <p:spPr/>
        <p:txBody>
          <a:bodyPr/>
          <a:lstStyle/>
          <a:p>
            <a:fld id="{3574AA4B-EDB1-4B2E-BF24-109D324EC2E8}" type="slidenum">
              <a:rPr lang="en-US" smtClean="0"/>
              <a:t>10</a:t>
            </a:fld>
            <a:endParaRPr lang="en-US" dirty="0"/>
          </a:p>
        </p:txBody>
      </p:sp>
    </p:spTree>
    <p:extLst>
      <p:ext uri="{BB962C8B-B14F-4D97-AF65-F5344CB8AC3E}">
        <p14:creationId xmlns:p14="http://schemas.microsoft.com/office/powerpoint/2010/main" val="3424672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 for SMB can dramatically reduce the number of SAQ</a:t>
            </a:r>
            <a:r>
              <a:rPr lang="en-US" baseline="0" dirty="0"/>
              <a:t> questions.</a:t>
            </a:r>
            <a:endParaRPr lang="en-US" dirty="0"/>
          </a:p>
          <a:p>
            <a:endParaRPr lang="en-US" dirty="0"/>
          </a:p>
          <a:p>
            <a:r>
              <a:rPr lang="en-US" dirty="0"/>
              <a:t>But the Safe-T for SMB SAQ is only available through the PCI Compliance Manager online portal when you implement Safe-T for SMB throughout your payment environment.</a:t>
            </a:r>
          </a:p>
          <a:p>
            <a:endParaRPr lang="en-US" baseline="0" dirty="0"/>
          </a:p>
        </p:txBody>
      </p:sp>
      <p:sp>
        <p:nvSpPr>
          <p:cNvPr id="4" name="Slide Number Placeholder 3"/>
          <p:cNvSpPr>
            <a:spLocks noGrp="1"/>
          </p:cNvSpPr>
          <p:nvPr>
            <p:ph type="sldNum" sz="quarter" idx="10"/>
          </p:nvPr>
        </p:nvSpPr>
        <p:spPr/>
        <p:txBody>
          <a:bodyPr/>
          <a:lstStyle/>
          <a:p>
            <a:fld id="{3E90E960-7BC3-D144-B8AC-9A640774D1D1}" type="slidenum">
              <a:rPr lang="en-US" smtClean="0"/>
              <a:t>11</a:t>
            </a:fld>
            <a:endParaRPr lang="en-US" dirty="0"/>
          </a:p>
        </p:txBody>
      </p:sp>
    </p:spTree>
    <p:extLst>
      <p:ext uri="{BB962C8B-B14F-4D97-AF65-F5344CB8AC3E}">
        <p14:creationId xmlns:p14="http://schemas.microsoft.com/office/powerpoint/2010/main" val="151990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Which solution model best fits your business?</a:t>
            </a:r>
            <a:r>
              <a:rPr lang="en-US" sz="1200" baseline="0" dirty="0"/>
              <a:t>  This is definitely not a “one size fits all” situation.  And you may want to consider a change, if it makes life easier?</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In each, consider -</a:t>
            </a:r>
            <a:endParaRPr lang="en-US" sz="1200" dirty="0"/>
          </a:p>
          <a:p>
            <a:pPr marL="742950" indent="-742950">
              <a:buFont typeface="Arial" panose="020B0604020202020204" pitchFamily="34" charset="0"/>
              <a:buChar char="•"/>
            </a:pPr>
            <a:r>
              <a:rPr lang="en-US" sz="1200" dirty="0"/>
              <a:t>Who performs the work?  What is the Level of Effort?</a:t>
            </a:r>
          </a:p>
          <a:p>
            <a:pPr marL="1200150" lvl="1" indent="-742950">
              <a:buFont typeface="Arial" panose="020B0604020202020204" pitchFamily="34" charset="0"/>
              <a:buChar char="•"/>
            </a:pPr>
            <a:r>
              <a:rPr lang="en-US" sz="1200" dirty="0"/>
              <a:t>For example,</a:t>
            </a:r>
            <a:r>
              <a:rPr lang="en-US" sz="1200" baseline="0" dirty="0"/>
              <a:t> </a:t>
            </a:r>
            <a:r>
              <a:rPr lang="en-US" sz="1200" dirty="0"/>
              <a:t>With a fully integrated solution, the burden of development, including EMV functionality, falls to the POS/PMS Vendor or Merchant.  The LOE is very high.  Plan on a longer timeline to completion.</a:t>
            </a:r>
          </a:p>
          <a:p>
            <a:pPr marL="742950" indent="-742950">
              <a:buFont typeface="Arial" panose="020B0604020202020204" pitchFamily="34" charset="0"/>
              <a:buChar char="•"/>
            </a:pPr>
            <a:r>
              <a:rPr lang="en-US" sz="1200" dirty="0"/>
              <a:t>Future Proofing – staying prepared!</a:t>
            </a:r>
          </a:p>
          <a:p>
            <a:pPr marL="1200150" lvl="1" indent="-742950">
              <a:buFont typeface="Arial" panose="020B0604020202020204" pitchFamily="34" charset="0"/>
              <a:buChar char="•"/>
            </a:pPr>
            <a:r>
              <a:rPr lang="en-US" sz="1200" dirty="0"/>
              <a:t>With a semi-integrated solution or stand-alone terminals, the burden can be placed on the provider to ensure that you are ready for the newest payment technology and your EMV delivery is up-to-date.</a:t>
            </a:r>
          </a:p>
          <a:p>
            <a:endParaRPr lang="en-US" dirty="0"/>
          </a:p>
        </p:txBody>
      </p:sp>
      <p:sp>
        <p:nvSpPr>
          <p:cNvPr id="4" name="Slide Number Placeholder 3"/>
          <p:cNvSpPr>
            <a:spLocks noGrp="1"/>
          </p:cNvSpPr>
          <p:nvPr>
            <p:ph type="sldNum" sz="quarter" idx="10"/>
          </p:nvPr>
        </p:nvSpPr>
        <p:spPr/>
        <p:txBody>
          <a:bodyPr/>
          <a:lstStyle/>
          <a:p>
            <a:fld id="{3E90E960-7BC3-D144-B8AC-9A640774D1D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1468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aseline="0" dirty="0"/>
              <a:t>This is a high-level example of a fully-integrated environment.  </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Fully Integrated:  This is a common model today.  You may have the payment functionality built into your register or workstation.  Your cashier selects the payment option and swipes the card on the keyboard or the card is swiped on a pin-pad that sends the data back to the register. </a:t>
            </a:r>
          </a:p>
          <a:p>
            <a:pPr marL="0" indent="0">
              <a:buFont typeface="Arial" panose="020B0604020202020204" pitchFamily="34" charset="0"/>
              <a:buNone/>
            </a:pPr>
            <a:endParaRPr lang="en-US" sz="1200" baseline="0" dirty="0"/>
          </a:p>
          <a:p>
            <a:pPr marL="0" indent="0">
              <a:buFont typeface="Arial" panose="020B0604020202020204" pitchFamily="34" charset="0"/>
              <a:buNone/>
            </a:pPr>
            <a:r>
              <a:rPr lang="en-US" sz="1200" baseline="0" dirty="0"/>
              <a:t>An EMV project in this environment will require modifications to the POS/PMS Software, as well as the swipe device.  Keep in mind, if you develop your own payment application for EMV</a:t>
            </a:r>
          </a:p>
          <a:p>
            <a:pPr marL="171450" indent="-171450">
              <a:buFont typeface="Arial" panose="020B0604020202020204" pitchFamily="34" charset="0"/>
              <a:buChar char="•"/>
            </a:pPr>
            <a:r>
              <a:rPr lang="en-US" sz="1200" baseline="0" dirty="0"/>
              <a:t>You or your vendor will need to care for the appropriate processing steps in the communication between the chip and the kernel operating in the terminal;</a:t>
            </a:r>
          </a:p>
          <a:p>
            <a:pPr marL="171450" indent="-171450">
              <a:buFont typeface="Arial" panose="020B0604020202020204" pitchFamily="34" charset="0"/>
              <a:buChar char="•"/>
            </a:pPr>
            <a:r>
              <a:rPr lang="en-US" sz="1200" baseline="0" dirty="0"/>
              <a:t>You will want to ensure that the payment application is as isolated as possible from other POS functions.  Otherwise, any change to your POS/PMS could result in a requirement to re-certify for EMV.  </a:t>
            </a:r>
          </a:p>
          <a:p>
            <a:pPr marL="171450" indent="-171450">
              <a:buFont typeface="Arial" panose="020B0604020202020204" pitchFamily="34" charset="0"/>
              <a:buChar char="•"/>
            </a:pPr>
            <a:r>
              <a:rPr lang="en-US" sz="1200" baseline="0" dirty="0"/>
              <a:t>You or your vendor will need to be prepared to manage updates, as modifications to processing rules arise.</a:t>
            </a:r>
          </a:p>
          <a:p>
            <a:pPr marL="0" indent="0">
              <a:buFont typeface="Arial" panose="020B0604020202020204" pitchFamily="34" charset="0"/>
              <a:buNone/>
            </a:pPr>
            <a:endParaRPr lang="en-US" sz="1200" baseline="0" dirty="0"/>
          </a:p>
          <a:p>
            <a:endParaRPr lang="en-US" dirty="0"/>
          </a:p>
        </p:txBody>
      </p:sp>
      <p:sp>
        <p:nvSpPr>
          <p:cNvPr id="4" name="Slide Number Placeholder 3"/>
          <p:cNvSpPr>
            <a:spLocks noGrp="1"/>
          </p:cNvSpPr>
          <p:nvPr>
            <p:ph type="sldNum" sz="quarter" idx="10"/>
          </p:nvPr>
        </p:nvSpPr>
        <p:spPr/>
        <p:txBody>
          <a:bodyPr/>
          <a:lstStyle/>
          <a:p>
            <a:fld id="{3E90E960-7BC3-D144-B8AC-9A640774D1D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49373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Stand-Alone terminals are probably the easiest option to implement.  The terminals are not connected to your POS/PMS software and act independently.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While having the payments processing operate outside of the PMS/POS can cause reconciliation challenges, but implementation can be as easy as swapping an outdated terminal for a new device.  You can also find devices in this category that communicate via Bluetooth and Cellular communications.  In addition, many now come equipped to accept a variety of contactless payments or mobile wallets.</a:t>
            </a:r>
          </a:p>
          <a:p>
            <a:endParaRPr lang="en-US" dirty="0"/>
          </a:p>
        </p:txBody>
      </p:sp>
      <p:sp>
        <p:nvSpPr>
          <p:cNvPr id="4" name="Slide Number Placeholder 3"/>
          <p:cNvSpPr>
            <a:spLocks noGrp="1"/>
          </p:cNvSpPr>
          <p:nvPr>
            <p:ph type="sldNum" sz="quarter" idx="10"/>
          </p:nvPr>
        </p:nvSpPr>
        <p:spPr/>
        <p:txBody>
          <a:bodyPr/>
          <a:lstStyle/>
          <a:p>
            <a:fld id="{3E90E960-7BC3-D144-B8AC-9A640774D1D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5496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This model is somewhere in-between the last two.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Semi-integrated models can offer a great deal of protection, while maintaining the consolidated reporting and reconciliation that helps with reconciliation and back-office processes.  The payment application can reside outside of your POS/PMS, and in some cases, even transmit payment data to the processor without sending data to your software or register, until after that card data has been converted to a token.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In this diagram, the payment application is hosted on the pin-pad terminal, where encryption can also be occurring.  The transaction is sent directly to the gateway or acquirer, avoiding having data travel back through the point-of-sale.  The transaction is decrypted, authorized and returned to the pin-pad terminal with a token in place of the card data.  That transaction is then sent to the POS/PMS so that the cashier can complete the transaction and the result can be recorded for reporting and reconciliation.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Modifications were made to the POS to interface with the pin-pad terminal.  In many models, future updates that are needed on the payment application and/or terminal can be managed remotely by your solution delivery partner.</a:t>
            </a:r>
          </a:p>
          <a:p>
            <a:endParaRPr lang="en-US" dirty="0"/>
          </a:p>
        </p:txBody>
      </p:sp>
      <p:sp>
        <p:nvSpPr>
          <p:cNvPr id="4" name="Slide Number Placeholder 3"/>
          <p:cNvSpPr>
            <a:spLocks noGrp="1"/>
          </p:cNvSpPr>
          <p:nvPr>
            <p:ph type="sldNum" sz="quarter" idx="10"/>
          </p:nvPr>
        </p:nvSpPr>
        <p:spPr/>
        <p:txBody>
          <a:bodyPr/>
          <a:lstStyle/>
          <a:p>
            <a:fld id="{3E90E960-7BC3-D144-B8AC-9A640774D1D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55845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742950">
              <a:buFont typeface="Arial" panose="020B0604020202020204" pitchFamily="34" charset="0"/>
              <a:buChar char="•"/>
            </a:pPr>
            <a:r>
              <a:rPr lang="en-US" sz="1200" dirty="0"/>
              <a:t>Fully Integrated Payment Solution </a:t>
            </a:r>
          </a:p>
          <a:p>
            <a:pPr marL="1200150" lvl="1" indent="-742950">
              <a:buFont typeface="Arial" panose="020B0604020202020204" pitchFamily="34" charset="0"/>
              <a:buChar char="•"/>
            </a:pPr>
            <a:r>
              <a:rPr lang="en-US" sz="1200" dirty="0"/>
              <a:t>Requires strong IT and development support.  The work can become continuous</a:t>
            </a:r>
            <a:r>
              <a:rPr lang="en-US" sz="1200" baseline="0" dirty="0"/>
              <a:t>, when you consider future update maintenance.</a:t>
            </a:r>
          </a:p>
          <a:p>
            <a:pPr marL="1200150" lvl="1" indent="-742950">
              <a:buFont typeface="Arial" panose="020B0604020202020204" pitchFamily="34" charset="0"/>
              <a:buChar char="•"/>
            </a:pPr>
            <a:r>
              <a:rPr lang="en-US" sz="1200" baseline="0" dirty="0"/>
              <a:t>Often, the application is easier to use, as it was defined to your requirements for delivery.</a:t>
            </a:r>
            <a:endParaRPr lang="en-US" sz="1200" dirty="0"/>
          </a:p>
          <a:p>
            <a:pPr marL="742950" lvl="0" indent="-742950">
              <a:buFont typeface="Arial" panose="020B0604020202020204" pitchFamily="34" charset="0"/>
              <a:buChar char="•"/>
            </a:pPr>
            <a:r>
              <a:rPr lang="en-US" sz="1200" dirty="0"/>
              <a:t>Stand-Alone</a:t>
            </a:r>
            <a:r>
              <a:rPr lang="en-US" sz="1200" baseline="0" dirty="0"/>
              <a:t> terminals are usually delivered with a “generic” application.  It is not designed to your requirements, but it is often designed with “simplicity” in mind.  Also, you can defer as much of the maintenance and future proofing to your terminal provider as you feel best for your business;</a:t>
            </a:r>
          </a:p>
          <a:p>
            <a:pPr marL="742950" lvl="0" indent="-742950">
              <a:buFont typeface="Arial" panose="020B0604020202020204" pitchFamily="34" charset="0"/>
              <a:buChar char="•"/>
            </a:pPr>
            <a:r>
              <a:rPr lang="en-US" sz="1200" baseline="0" dirty="0"/>
              <a:t>Semi-integrated.  Some IT and development support will be required to interface with the external payment application and pin-pad terminal.  The POS/PMS application can still be delivered according to your design, and the payment application burden can be deferred to your solution provider – especially the EMV delivery and certification burden!</a:t>
            </a:r>
          </a:p>
          <a:p>
            <a:pPr marL="742950" lvl="0" indent="-742950">
              <a:buFont typeface="Arial" panose="020B0604020202020204" pitchFamily="34" charset="0"/>
              <a:buChar char="•"/>
            </a:pPr>
            <a:endParaRPr lang="en-US" sz="1200" baseline="0" dirty="0"/>
          </a:p>
          <a:p>
            <a:pPr marL="742950" lvl="0" indent="-742950">
              <a:buFont typeface="Arial" panose="020B0604020202020204" pitchFamily="34" charset="0"/>
              <a:buChar char="•"/>
            </a:pPr>
            <a:r>
              <a:rPr lang="en-US" sz="1200" baseline="0" dirty="0"/>
              <a:t>EMV is becoming increasingly available in every point-of-payment acceptance, including mobile devices, which I did not include in this session.  As you evaluate your payment environment needs, look for solutions that will also function across multiple payment channels, if your business is taking advantage of all the new technology available.</a:t>
            </a:r>
            <a:endParaRPr lang="en-US" sz="1200" dirty="0"/>
          </a:p>
          <a:p>
            <a:endParaRPr lang="en-US" dirty="0"/>
          </a:p>
        </p:txBody>
      </p:sp>
      <p:sp>
        <p:nvSpPr>
          <p:cNvPr id="4" name="Slide Number Placeholder 3"/>
          <p:cNvSpPr>
            <a:spLocks noGrp="1"/>
          </p:cNvSpPr>
          <p:nvPr>
            <p:ph type="sldNum" sz="quarter" idx="10"/>
          </p:nvPr>
        </p:nvSpPr>
        <p:spPr/>
        <p:txBody>
          <a:bodyPr/>
          <a:lstStyle/>
          <a:p>
            <a:fld id="{3E90E960-7BC3-D144-B8AC-9A640774D1D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12222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Finally, make the most of your project.  This is one of those times that “while you have the patient open”,</a:t>
            </a:r>
            <a:r>
              <a:rPr lang="en-US" sz="1200" u="sng" baseline="0" dirty="0"/>
              <a:t> what can you do to upgrade your payment environment.  </a:t>
            </a:r>
            <a:r>
              <a:rPr lang="en-US" sz="1200" dirty="0"/>
              <a:t>[click]</a:t>
            </a:r>
          </a:p>
          <a:p>
            <a:endParaRPr lang="en-US" sz="1200" b="1" u="sng" dirty="0"/>
          </a:p>
          <a:p>
            <a:r>
              <a:rPr lang="en-US" sz="1200" b="1" u="sng" dirty="0"/>
              <a:t>lets consider 4 compelling benefits</a:t>
            </a:r>
          </a:p>
          <a:p>
            <a:pPr marL="283093" indent="-283093">
              <a:buFont typeface="Arial" panose="020B0604020202020204" pitchFamily="34" charset="0"/>
              <a:buChar char="•"/>
            </a:pPr>
            <a:r>
              <a:rPr lang="en-US" sz="1200" b="1" dirty="0">
                <a:solidFill>
                  <a:schemeClr val="accent1">
                    <a:lumMod val="75000"/>
                  </a:schemeClr>
                </a:solidFill>
                <a:effectLst>
                  <a:outerShdw blurRad="38100" dist="38100" dir="2700000" algn="tl">
                    <a:srgbClr val="000000">
                      <a:alpha val="43137"/>
                    </a:srgbClr>
                  </a:outerShdw>
                </a:effectLst>
              </a:rPr>
              <a:t>Top of the list and by far the #1 benefit is Security – if you haven’t yet implemented encryption, consider</a:t>
            </a:r>
            <a:r>
              <a:rPr lang="en-US" sz="1200" b="1" baseline="0" dirty="0">
                <a:solidFill>
                  <a:schemeClr val="accent1">
                    <a:lumMod val="75000"/>
                  </a:schemeClr>
                </a:solidFill>
                <a:effectLst>
                  <a:outerShdw blurRad="38100" dist="38100" dir="2700000" algn="tl">
                    <a:srgbClr val="000000">
                      <a:alpha val="43137"/>
                    </a:srgbClr>
                  </a:outerShdw>
                </a:effectLst>
              </a:rPr>
              <a:t> that as a top priority.   </a:t>
            </a:r>
            <a:endParaRPr lang="en-US" sz="1200" b="1" dirty="0">
              <a:solidFill>
                <a:schemeClr val="accent1">
                  <a:lumMod val="75000"/>
                </a:schemeClr>
              </a:solidFill>
              <a:effectLst>
                <a:outerShdw blurRad="38100" dist="38100" dir="2700000" algn="tl">
                  <a:srgbClr val="000000">
                    <a:alpha val="43137"/>
                  </a:srgbClr>
                </a:outerShdw>
              </a:effectLst>
            </a:endParaRPr>
          </a:p>
          <a:p>
            <a:pPr marL="736041" lvl="1" indent="-283093">
              <a:spcAft>
                <a:spcPts val="594"/>
              </a:spcAft>
              <a:buFont typeface="Wingdings" panose="05000000000000000000" pitchFamily="2" charset="2"/>
              <a:buChar char="ü"/>
            </a:pPr>
            <a:r>
              <a:rPr lang="en-US" sz="1200" dirty="0"/>
              <a:t>By implementing the EMV and layered security, customers will be able to eliminate storing sensitive card holder data within their POS or PMS environment, protecting data in transit, data at rest and</a:t>
            </a:r>
            <a:r>
              <a:rPr lang="en-US" sz="1200" baseline="0" dirty="0"/>
              <a:t> against card </a:t>
            </a:r>
            <a:r>
              <a:rPr lang="en-US" sz="1200" dirty="0"/>
              <a:t>fraud. </a:t>
            </a:r>
          </a:p>
          <a:p>
            <a:pPr marL="452948" lvl="1">
              <a:spcAft>
                <a:spcPts val="594"/>
              </a:spcAft>
            </a:pPr>
            <a:r>
              <a:rPr lang="en-US" sz="1200" dirty="0"/>
              <a:t>[click]</a:t>
            </a:r>
          </a:p>
          <a:p>
            <a:pPr marL="283093" indent="-283093">
              <a:buFont typeface="Arial" panose="020B0604020202020204" pitchFamily="34" charset="0"/>
              <a:buChar char="•"/>
            </a:pPr>
            <a:r>
              <a:rPr lang="en-US" sz="1200" b="1" dirty="0">
                <a:solidFill>
                  <a:schemeClr val="accent1">
                    <a:lumMod val="75000"/>
                  </a:schemeClr>
                </a:solidFill>
                <a:effectLst>
                  <a:outerShdw blurRad="38100" dist="38100" dir="2700000" algn="tl">
                    <a:srgbClr val="000000">
                      <a:alpha val="43137"/>
                    </a:srgbClr>
                  </a:outerShdw>
                </a:effectLst>
              </a:rPr>
              <a:t>Regards PCI Compliance </a:t>
            </a:r>
          </a:p>
          <a:p>
            <a:pPr marL="736041" lvl="1" indent="-283093">
              <a:spcAft>
                <a:spcPts val="594"/>
              </a:spcAft>
              <a:buFont typeface="Wingdings" panose="05000000000000000000" pitchFamily="2" charset="2"/>
              <a:buChar char="ü"/>
            </a:pPr>
            <a:r>
              <a:rPr lang="en-US" sz="1200" dirty="0"/>
              <a:t>By removing cardholder data from the POS or PMS, the reduced exposure streamlines much of the PCI compliance process as it relates to resource time and effort.  There are payment applications that can reside outside of your POS/PMS</a:t>
            </a:r>
            <a:r>
              <a:rPr lang="en-US" sz="1200" baseline="0" dirty="0"/>
              <a:t> that will help you to achieve this goal.</a:t>
            </a:r>
            <a:endParaRPr lang="en-US" sz="1200" dirty="0"/>
          </a:p>
          <a:p>
            <a:pPr marL="452948" lvl="1">
              <a:spcAft>
                <a:spcPts val="594"/>
              </a:spcAft>
            </a:pPr>
            <a:r>
              <a:rPr lang="en-US" sz="1200" dirty="0"/>
              <a:t>[click]</a:t>
            </a:r>
          </a:p>
          <a:p>
            <a:pPr marL="283093" indent="-283093">
              <a:buFont typeface="Arial" panose="020B0604020202020204" pitchFamily="34" charset="0"/>
              <a:buChar char="•"/>
            </a:pPr>
            <a:r>
              <a:rPr lang="en-US" sz="1200" b="1" dirty="0">
                <a:solidFill>
                  <a:schemeClr val="accent1">
                    <a:lumMod val="75000"/>
                  </a:schemeClr>
                </a:solidFill>
                <a:effectLst>
                  <a:outerShdw blurRad="38100" dist="38100" dir="2700000" algn="tl">
                    <a:srgbClr val="000000">
                      <a:alpha val="43137"/>
                    </a:srgbClr>
                  </a:outerShdw>
                </a:effectLst>
              </a:rPr>
              <a:t>A 3</a:t>
            </a:r>
            <a:r>
              <a:rPr lang="en-US" sz="1200" b="1" baseline="30000" dirty="0">
                <a:solidFill>
                  <a:schemeClr val="accent1">
                    <a:lumMod val="75000"/>
                  </a:schemeClr>
                </a:solidFill>
                <a:effectLst>
                  <a:outerShdw blurRad="38100" dist="38100" dir="2700000" algn="tl">
                    <a:srgbClr val="000000">
                      <a:alpha val="43137"/>
                    </a:srgbClr>
                  </a:outerShdw>
                </a:effectLst>
              </a:rPr>
              <a:t>rd</a:t>
            </a:r>
            <a:r>
              <a:rPr lang="en-US" sz="1200" b="1" dirty="0">
                <a:solidFill>
                  <a:schemeClr val="accent1">
                    <a:lumMod val="75000"/>
                  </a:schemeClr>
                </a:solidFill>
                <a:effectLst>
                  <a:outerShdw blurRad="38100" dist="38100" dir="2700000" algn="tl">
                    <a:srgbClr val="000000">
                      <a:alpha val="43137"/>
                    </a:srgbClr>
                  </a:outerShdw>
                </a:effectLst>
              </a:rPr>
              <a:t> key benefit is the Future Proofing and Liability Shift that this brings.</a:t>
            </a:r>
          </a:p>
          <a:p>
            <a:pPr marL="736041" lvl="1" indent="-283093">
              <a:spcAft>
                <a:spcPts val="594"/>
              </a:spcAft>
              <a:buFont typeface="Wingdings" panose="05000000000000000000" pitchFamily="2" charset="2"/>
              <a:buChar char="ü"/>
            </a:pPr>
            <a:r>
              <a:rPr lang="en-US" sz="1200" dirty="0"/>
              <a:t>Both magnetic strip and EMV (CHIP and PIN) cards can</a:t>
            </a:r>
            <a:r>
              <a:rPr lang="en-US" sz="1200" baseline="0" dirty="0"/>
              <a:t> be supported</a:t>
            </a:r>
            <a:r>
              <a:rPr lang="en-US" sz="1200" dirty="0"/>
              <a:t>, providing coverage for the scheduled 2015 liability shift when businesses will become liable for fraudulent</a:t>
            </a:r>
            <a:r>
              <a:rPr lang="en-US" sz="1200" baseline="0" dirty="0"/>
              <a:t> card transactions </a:t>
            </a:r>
            <a:r>
              <a:rPr lang="en-US" sz="1200" dirty="0"/>
              <a:t>if they are not EMV compliant.  You may want to discuss</a:t>
            </a:r>
            <a:r>
              <a:rPr lang="en-US" sz="1200" baseline="0" dirty="0"/>
              <a:t> your Mobile Wallet or contactless payment strategy at this point also.</a:t>
            </a:r>
            <a:endParaRPr lang="en-US" sz="1200" dirty="0"/>
          </a:p>
          <a:p>
            <a:pPr marL="283093" indent="-283093">
              <a:buFont typeface="Arial" panose="020B0604020202020204" pitchFamily="34" charset="0"/>
              <a:buChar char="•"/>
            </a:pPr>
            <a:r>
              <a:rPr lang="en-US" sz="1200" b="1" dirty="0">
                <a:solidFill>
                  <a:schemeClr val="accent1">
                    <a:lumMod val="75000"/>
                  </a:schemeClr>
                </a:solidFill>
                <a:effectLst>
                  <a:outerShdw blurRad="38100" dist="38100" dir="2700000" algn="tl">
                    <a:srgbClr val="000000">
                      <a:alpha val="43137"/>
                    </a:srgbClr>
                  </a:outerShdw>
                </a:effectLst>
              </a:rPr>
              <a:t>One desire for many customers is to reduce the complexity of establishing and maintaining their payment environments. </a:t>
            </a:r>
          </a:p>
          <a:p>
            <a:pPr marL="736041" lvl="1" indent="-283093">
              <a:buFont typeface="Wingdings" panose="05000000000000000000" pitchFamily="2" charset="2"/>
              <a:buChar char="ü"/>
            </a:pPr>
            <a:r>
              <a:rPr lang="en-US" sz="1200" dirty="0"/>
              <a:t>Look for a strong solution partner.</a:t>
            </a:r>
          </a:p>
          <a:p>
            <a:pPr marL="736041" lvl="1" indent="-283093">
              <a:spcAft>
                <a:spcPts val="594"/>
              </a:spcAft>
              <a:buFont typeface="Wingdings" panose="05000000000000000000" pitchFamily="2" charset="2"/>
              <a:buChar char="ü"/>
            </a:pPr>
            <a:r>
              <a:rPr lang="en-US" sz="1200" dirty="0"/>
              <a:t>With</a:t>
            </a:r>
            <a:r>
              <a:rPr lang="en-US" sz="1200" baseline="0" dirty="0"/>
              <a:t> f</a:t>
            </a:r>
            <a:r>
              <a:rPr lang="en-US" sz="1200" dirty="0"/>
              <a:t>inancial strength and stability to back your solution. </a:t>
            </a:r>
            <a:r>
              <a:rPr lang="en-US" sz="1200" strike="sngStrike" dirty="0" err="1"/>
              <a:t>Elavon</a:t>
            </a:r>
            <a:r>
              <a:rPr lang="en-US" sz="1200" strike="sngStrike" dirty="0"/>
              <a:t> is owned by US Bank which has a </a:t>
            </a:r>
            <a:r>
              <a:rPr lang="en-US" sz="1200" b="1" strike="sngStrike" dirty="0"/>
              <a:t>70 billion</a:t>
            </a:r>
            <a:r>
              <a:rPr lang="en-US" sz="1200" strike="sngStrike" dirty="0"/>
              <a:t> dollar market capital and Oracle/MICROS has over 4.3 billion market capital.  Bottom line, a compelling solution from seriously established payment vendors.</a:t>
            </a:r>
          </a:p>
          <a:p>
            <a:pPr marL="291161" indent="-291161">
              <a:buFont typeface="Arial" panose="020B0604020202020204" pitchFamily="34" charset="0"/>
              <a:buChar char="•"/>
            </a:pPr>
            <a:endParaRPr lang="en-US" sz="1200" dirty="0"/>
          </a:p>
          <a:p>
            <a:endParaRPr lang="en-US" sz="1200" dirty="0"/>
          </a:p>
        </p:txBody>
      </p:sp>
      <p:sp>
        <p:nvSpPr>
          <p:cNvPr id="4" name="Slide Number Placeholder 3"/>
          <p:cNvSpPr>
            <a:spLocks noGrp="1"/>
          </p:cNvSpPr>
          <p:nvPr>
            <p:ph type="sldNum" sz="quarter" idx="10"/>
          </p:nvPr>
        </p:nvSpPr>
        <p:spPr/>
        <p:txBody>
          <a:bodyPr/>
          <a:lstStyle/>
          <a:p>
            <a:fld id="{3E90E960-7BC3-D144-B8AC-9A640774D1D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95503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solidFill>
                <a:srgbClr val="000000"/>
              </a:solidFill>
              <a:latin typeface="Arial"/>
            </a:endParaRPr>
          </a:p>
          <a:p>
            <a:r>
              <a:rPr lang="en-US" dirty="0"/>
              <a:t>Since</a:t>
            </a:r>
            <a:r>
              <a:rPr lang="en-US" baseline="0" dirty="0"/>
              <a:t> 2005, the Identity Theft Resource Center (also known as the ITRC) has tracked and compiled </a:t>
            </a:r>
            <a:r>
              <a:rPr lang="en-US" dirty="0"/>
              <a:t>statistics on data breaches. </a:t>
            </a:r>
            <a:r>
              <a:rPr lang="en-US" baseline="0" dirty="0"/>
              <a:t>We took a look at their 2015 through 2018 reporting and found some interesting information. </a:t>
            </a:r>
          </a:p>
          <a:p>
            <a:endParaRPr lang="en-US" baseline="0" dirty="0"/>
          </a:p>
          <a:p>
            <a:r>
              <a:rPr lang="en-US" baseline="0" dirty="0"/>
              <a:t>Confirmed data breaches were on the rise from 2015 to 2018. The number of incidents tracked in 2017 hit a record high of 1632!! - a 109% increase since 2015. However, in 2018, they went down by about 23%. </a:t>
            </a:r>
          </a:p>
          <a:p>
            <a:r>
              <a:rPr lang="en-US" baseline="0" dirty="0"/>
              <a:t>.</a:t>
            </a:r>
            <a:endParaRPr lang="en-US" dirty="0"/>
          </a:p>
          <a:p>
            <a:endParaRPr lang="en-US" baseline="0" dirty="0"/>
          </a:p>
        </p:txBody>
      </p:sp>
      <p:sp>
        <p:nvSpPr>
          <p:cNvPr id="4" name="Slide Number Placeholder 3"/>
          <p:cNvSpPr>
            <a:spLocks noGrp="1"/>
          </p:cNvSpPr>
          <p:nvPr>
            <p:ph type="sldNum" sz="quarter" idx="10"/>
          </p:nvPr>
        </p:nvSpPr>
        <p:spPr/>
        <p:txBody>
          <a:bodyPr/>
          <a:lstStyle/>
          <a:p>
            <a:fld id="{3E90E960-7BC3-D144-B8AC-9A640774D1D1}" type="slidenum">
              <a:rPr lang="en-US" smtClean="0"/>
              <a:t>2</a:t>
            </a:fld>
            <a:endParaRPr lang="en-US" dirty="0"/>
          </a:p>
        </p:txBody>
      </p:sp>
    </p:spTree>
    <p:extLst>
      <p:ext uri="{BB962C8B-B14F-4D97-AF65-F5344CB8AC3E}">
        <p14:creationId xmlns:p14="http://schemas.microsoft.com/office/powerpoint/2010/main" val="80083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that didn’t stop the overall impact to the consumer. Although</a:t>
            </a:r>
            <a:r>
              <a:rPr lang="en-US" baseline="0" dirty="0"/>
              <a:t> the number of data breach incidents decreased, the number of actual sensitive consumer records compromised did not. There was a marked increase of over 126%.!</a:t>
            </a:r>
          </a:p>
          <a:p>
            <a:endParaRPr lang="en-US" baseline="0" dirty="0"/>
          </a:p>
          <a:p>
            <a:r>
              <a:rPr lang="en-US" baseline="0" dirty="0"/>
              <a:t>It was found that hacking came in first as a form of data breach tactic involved in the 2018 increase. In second, was Unauthorized access, and third, Accidental Exposure.</a:t>
            </a:r>
          </a:p>
          <a:p>
            <a:endParaRPr lang="en-US" baseline="0" dirty="0"/>
          </a:p>
        </p:txBody>
      </p:sp>
      <p:sp>
        <p:nvSpPr>
          <p:cNvPr id="4" name="Slide Number Placeholder 3"/>
          <p:cNvSpPr>
            <a:spLocks noGrp="1"/>
          </p:cNvSpPr>
          <p:nvPr>
            <p:ph type="sldNum" sz="quarter" idx="10"/>
          </p:nvPr>
        </p:nvSpPr>
        <p:spPr/>
        <p:txBody>
          <a:bodyPr/>
          <a:lstStyle/>
          <a:p>
            <a:fld id="{3E90E960-7BC3-D144-B8AC-9A640774D1D1}" type="slidenum">
              <a:rPr lang="en-US" smtClean="0"/>
              <a:t>3</a:t>
            </a:fld>
            <a:endParaRPr lang="en-US" dirty="0"/>
          </a:p>
        </p:txBody>
      </p:sp>
    </p:spTree>
    <p:extLst>
      <p:ext uri="{BB962C8B-B14F-4D97-AF65-F5344CB8AC3E}">
        <p14:creationId xmlns:p14="http://schemas.microsoft.com/office/powerpoint/2010/main" val="299509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B1651-2F03-4AA8-970E-C489E693022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691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PCI Data Security</a:t>
            </a:r>
            <a:r>
              <a:rPr lang="en-US" baseline="0" dirty="0"/>
              <a:t> Standard (DSS) is a baseline for security. All companies who process, store, and/or transmit payment cards must be in compliance with the standard at all times. What is more important is that companies annually validate their compliance. </a:t>
            </a:r>
          </a:p>
          <a:p>
            <a:endParaRPr lang="en-US" baseline="0" dirty="0"/>
          </a:p>
          <a:p>
            <a:r>
              <a:rPr lang="en-US" baseline="0" dirty="0"/>
              <a:t>Deciding which Self-Assessment Questionnaire (SAQ) to complete can prove to be difficult. The more complex your method of payment acceptance, the more complex the questionnaire.</a:t>
            </a:r>
          </a:p>
          <a:p>
            <a:endParaRPr lang="en-US" baseline="0" dirty="0"/>
          </a:p>
          <a:p>
            <a:r>
              <a:rPr lang="en-US" baseline="0" dirty="0"/>
              <a:t>So how can Elavon help navigate the complexities of data security and assist ensuring that the data you accept today is useless to criminals?</a:t>
            </a:r>
          </a:p>
        </p:txBody>
      </p:sp>
      <p:sp>
        <p:nvSpPr>
          <p:cNvPr id="4" name="Slide Number Placeholder 3"/>
          <p:cNvSpPr>
            <a:spLocks noGrp="1"/>
          </p:cNvSpPr>
          <p:nvPr>
            <p:ph type="sldNum" sz="quarter" idx="10"/>
          </p:nvPr>
        </p:nvSpPr>
        <p:spPr/>
        <p:txBody>
          <a:bodyPr/>
          <a:lstStyle/>
          <a:p>
            <a:fld id="{3E90E960-7BC3-D144-B8AC-9A640774D1D1}" type="slidenum">
              <a:rPr lang="en-US" smtClean="0"/>
              <a:t>5</a:t>
            </a:fld>
            <a:endParaRPr lang="en-US" dirty="0"/>
          </a:p>
        </p:txBody>
      </p:sp>
    </p:spTree>
    <p:extLst>
      <p:ext uri="{BB962C8B-B14F-4D97-AF65-F5344CB8AC3E}">
        <p14:creationId xmlns:p14="http://schemas.microsoft.com/office/powerpoint/2010/main" val="328779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t>Your</a:t>
            </a:r>
            <a:r>
              <a:rPr lang="en-US" sz="1200" baseline="0" dirty="0"/>
              <a:t> sites are a</a:t>
            </a:r>
            <a:r>
              <a:rPr lang="en-US" sz="1200" dirty="0"/>
              <a:t>lways vulnerable – there’s no question about that. Uncovering</a:t>
            </a:r>
            <a:r>
              <a:rPr lang="en-US" sz="1200" baseline="0" dirty="0"/>
              <a:t> </a:t>
            </a:r>
            <a:r>
              <a:rPr lang="en-US" sz="1200" dirty="0"/>
              <a:t>the vulnerabilities is critical</a:t>
            </a:r>
            <a:r>
              <a:rPr lang="en-US" sz="1200" baseline="0" dirty="0"/>
              <a:t> to </a:t>
            </a:r>
            <a:r>
              <a:rPr lang="en-US" sz="1200" dirty="0"/>
              <a:t>implementing the highest possible security controls to reduce the likelihood of a data breach.</a:t>
            </a:r>
            <a:r>
              <a:rPr lang="en-US" sz="1200" baseline="0" dirty="0"/>
              <a:t> Furthermore, </a:t>
            </a:r>
            <a:r>
              <a:rPr lang="en-US" sz="1200" dirty="0"/>
              <a:t>if a breach were to occur, you want to ensure that you have done everything possible to reduce the chances that your valuable, sensitive information is captured by crooks.</a:t>
            </a:r>
          </a:p>
          <a:p>
            <a:pPr defTabSz="966612">
              <a:defRPr/>
            </a:pPr>
            <a:endParaRPr lang="en-US" sz="1200"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dirty="0"/>
              <a:t>Elavon built</a:t>
            </a:r>
            <a:r>
              <a:rPr lang="en-US" sz="1200" baseline="0" dirty="0"/>
              <a:t> our SAFE-T Security Solutions </a:t>
            </a:r>
            <a:r>
              <a:rPr lang="en-US" sz="1200" dirty="0"/>
              <a:t>from the ground up, with security and compliance</a:t>
            </a:r>
            <a:r>
              <a:rPr lang="en-US" sz="1200" baseline="0" dirty="0"/>
              <a:t> in mind. </a:t>
            </a:r>
            <a:endParaRPr lang="en-US" sz="1200" dirty="0"/>
          </a:p>
          <a:p>
            <a:pPr defTabSz="966612">
              <a:defRPr/>
            </a:pPr>
            <a:r>
              <a:rPr lang="en-US" sz="1200" baseline="0" dirty="0"/>
              <a:t> </a:t>
            </a:r>
            <a:endParaRPr lang="en-US" sz="1200" dirty="0"/>
          </a:p>
          <a:p>
            <a:pPr defTabSz="966612">
              <a:defRPr/>
            </a:pPr>
            <a:r>
              <a:rPr lang="en-US" sz="1200" dirty="0"/>
              <a:t>Security experts have long advocated a layered approach as a best practice, as no one layer is a silver bullet of protection. Safe-T</a:t>
            </a:r>
            <a:r>
              <a:rPr lang="en-US" sz="1200" baseline="0" dirty="0"/>
              <a:t> follows that layered approach.</a:t>
            </a:r>
            <a:endParaRPr lang="en-US" sz="1200" dirty="0"/>
          </a:p>
          <a:p>
            <a:pPr defTabSz="966612">
              <a:defRPr/>
            </a:pPr>
            <a:endParaRPr lang="en-US" sz="1200" dirty="0"/>
          </a:p>
          <a:p>
            <a:r>
              <a:rPr lang="en-US" sz="1200" dirty="0"/>
              <a:t>Our Safe-T</a:t>
            </a:r>
            <a:r>
              <a:rPr lang="en-US" sz="1200" baseline="0" dirty="0"/>
              <a:t> solutions provide</a:t>
            </a:r>
            <a:r>
              <a:rPr lang="en-US" sz="1200" dirty="0"/>
              <a:t> three security technologies that protect every aspect of the payment system simultaneously.  </a:t>
            </a:r>
          </a:p>
          <a:p>
            <a:pPr marL="181240" indent="-181240" defTabSz="966612">
              <a:buFont typeface="Arial" panose="020B0604020202020204" pitchFamily="34" charset="0"/>
              <a:buChar char="•"/>
              <a:defRPr/>
            </a:pPr>
            <a:r>
              <a:rPr lang="en-US" sz="1200" dirty="0"/>
              <a:t>EMV </a:t>
            </a:r>
            <a:r>
              <a:rPr lang="en-US" sz="1200" b="1" dirty="0"/>
              <a:t>(Europay, MasterCard and VISA)</a:t>
            </a:r>
            <a:r>
              <a:rPr lang="en-US" sz="1200" dirty="0"/>
              <a:t> helps to verify if a card is valid. </a:t>
            </a:r>
          </a:p>
          <a:p>
            <a:pPr marL="181240" indent="-181240">
              <a:buFont typeface="Arial" panose="020B0604020202020204" pitchFamily="34" charset="0"/>
              <a:buChar char="•"/>
            </a:pPr>
            <a:r>
              <a:rPr lang="en-US" sz="1200" dirty="0"/>
              <a:t>Tokenization protects transaction data in use and at rest.</a:t>
            </a:r>
            <a:r>
              <a:rPr lang="en-US" sz="1200" baseline="0" dirty="0"/>
              <a:t> </a:t>
            </a:r>
            <a:endParaRPr lang="en-US" sz="1200" dirty="0"/>
          </a:p>
          <a:p>
            <a:pPr marL="181240" indent="-181240">
              <a:buFont typeface="Arial" panose="020B0604020202020204" pitchFamily="34" charset="0"/>
              <a:buChar char="•"/>
            </a:pPr>
            <a:r>
              <a:rPr lang="en-US" sz="1200" dirty="0"/>
              <a:t>Encryption protects card data in transit (while moving through the processing system).</a:t>
            </a:r>
          </a:p>
          <a:p>
            <a:pPr marL="0" indent="0">
              <a:buFont typeface="Arial" panose="020B0604020202020204" pitchFamily="34" charset="0"/>
              <a:buNone/>
            </a:pPr>
            <a:endParaRPr lang="en-US" baseline="0" dirty="0"/>
          </a:p>
          <a:p>
            <a:pPr marL="165261" indent="-165261">
              <a:buFont typeface="Arial" panose="020B0604020202020204" pitchFamily="34" charset="0"/>
              <a:buChar char="•"/>
            </a:pPr>
            <a:endParaRPr lang="en-US" baseline="0" dirty="0"/>
          </a:p>
          <a:p>
            <a:pPr defTabSz="881390"/>
            <a:endParaRPr lang="en-US" baseline="0" dirty="0"/>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3574AA4B-EDB1-4B2E-BF24-109D324EC2E8}" type="slidenum">
              <a:rPr lang="en-US" smtClean="0"/>
              <a:t>6</a:t>
            </a:fld>
            <a:endParaRPr lang="en-US" dirty="0"/>
          </a:p>
        </p:txBody>
      </p:sp>
    </p:spTree>
    <p:extLst>
      <p:ext uri="{BB962C8B-B14F-4D97-AF65-F5344CB8AC3E}">
        <p14:creationId xmlns:p14="http://schemas.microsoft.com/office/powerpoint/2010/main" val="4294003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dirty="0"/>
              <a:t>EMV terminals reduce the risk of accepting counterfeit cards, as they verify both the card and the cardholder.</a:t>
            </a:r>
          </a:p>
          <a:p>
            <a:endParaRPr lang="en-US" dirty="0"/>
          </a:p>
          <a:p>
            <a:pPr defTabSz="881390">
              <a:defRPr/>
            </a:pPr>
            <a:r>
              <a:rPr lang="en-US" dirty="0">
                <a:solidFill>
                  <a:srgbClr val="FFFFFF"/>
                </a:solidFill>
              </a:rPr>
              <a:t>Cardholders have fewer reasons to worry about the security of their payment information with EMV.</a:t>
            </a:r>
          </a:p>
          <a:p>
            <a:endParaRPr lang="en-US" dirty="0"/>
          </a:p>
        </p:txBody>
      </p:sp>
      <p:sp>
        <p:nvSpPr>
          <p:cNvPr id="4" name="Slide Number Placeholder 3"/>
          <p:cNvSpPr>
            <a:spLocks noGrp="1"/>
          </p:cNvSpPr>
          <p:nvPr>
            <p:ph type="sldNum" sz="quarter" idx="10"/>
          </p:nvPr>
        </p:nvSpPr>
        <p:spPr/>
        <p:txBody>
          <a:bodyPr/>
          <a:lstStyle/>
          <a:p>
            <a:fld id="{3574AA4B-EDB1-4B2E-BF24-109D324EC2E8}" type="slidenum">
              <a:rPr lang="en-US" smtClean="0"/>
              <a:t>7</a:t>
            </a:fld>
            <a:endParaRPr lang="en-US" dirty="0"/>
          </a:p>
        </p:txBody>
      </p:sp>
    </p:spTree>
    <p:extLst>
      <p:ext uri="{BB962C8B-B14F-4D97-AF65-F5344CB8AC3E}">
        <p14:creationId xmlns:p14="http://schemas.microsoft.com/office/powerpoint/2010/main" val="406760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74AA4B-EDB1-4B2E-BF24-109D324EC2E8}" type="slidenum">
              <a:rPr lang="en-US" smtClean="0"/>
              <a:t>8</a:t>
            </a:fld>
            <a:endParaRPr lang="en-US" dirty="0"/>
          </a:p>
        </p:txBody>
      </p:sp>
    </p:spTree>
    <p:extLst>
      <p:ext uri="{BB962C8B-B14F-4D97-AF65-F5344CB8AC3E}">
        <p14:creationId xmlns:p14="http://schemas.microsoft.com/office/powerpoint/2010/main" val="2377453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Encryption is an additional layer that ensures all activity is protected in transit. </a:t>
            </a:r>
          </a:p>
          <a:p>
            <a:endParaRPr lang="en-US" dirty="0"/>
          </a:p>
          <a:p>
            <a:r>
              <a:rPr lang="en-US" dirty="0"/>
              <a:t>From the moment a payment card is swiped, dipped or tapped at a POI</a:t>
            </a:r>
            <a:r>
              <a:rPr lang="en-US" baseline="0" dirty="0"/>
              <a:t> device</a:t>
            </a:r>
            <a:r>
              <a:rPr lang="en-US" dirty="0"/>
              <a:t>, encryption protects card data and personal information from fraudsters as it travels across various systems and networks until decrypted at Elavon’s secure data center.</a:t>
            </a:r>
          </a:p>
          <a:p>
            <a:endParaRPr lang="en-US" dirty="0"/>
          </a:p>
        </p:txBody>
      </p:sp>
      <p:sp>
        <p:nvSpPr>
          <p:cNvPr id="4" name="Slide Number Placeholder 3"/>
          <p:cNvSpPr>
            <a:spLocks noGrp="1"/>
          </p:cNvSpPr>
          <p:nvPr>
            <p:ph type="sldNum" sz="quarter" idx="10"/>
          </p:nvPr>
        </p:nvSpPr>
        <p:spPr/>
        <p:txBody>
          <a:bodyPr/>
          <a:lstStyle/>
          <a:p>
            <a:fld id="{3574AA4B-EDB1-4B2E-BF24-109D324EC2E8}" type="slidenum">
              <a:rPr lang="en-US" smtClean="0"/>
              <a:t>9</a:t>
            </a:fld>
            <a:endParaRPr lang="en-US" dirty="0"/>
          </a:p>
        </p:txBody>
      </p:sp>
    </p:spTree>
    <p:extLst>
      <p:ext uri="{BB962C8B-B14F-4D97-AF65-F5344CB8AC3E}">
        <p14:creationId xmlns:p14="http://schemas.microsoft.com/office/powerpoint/2010/main" val="3526632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7" name="Group 16"/>
          <p:cNvGrpSpPr/>
          <p:nvPr userDrawn="1"/>
        </p:nvGrpSpPr>
        <p:grpSpPr>
          <a:xfrm>
            <a:off x="0" y="5017693"/>
            <a:ext cx="9144000" cy="632603"/>
            <a:chOff x="0" y="5017693"/>
            <a:chExt cx="9144000" cy="632603"/>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a:ext>
              </a:extLst>
            </a:blip>
            <a:srcRect r="22141"/>
            <a:stretch/>
          </p:blipFill>
          <p:spPr>
            <a:xfrm>
              <a:off x="42627" y="5252500"/>
              <a:ext cx="9101373" cy="201011"/>
            </a:xfrm>
            <a:prstGeom prst="rect">
              <a:avLst/>
            </a:prstGeom>
          </p:spPr>
        </p:pic>
        <p:cxnSp>
          <p:nvCxnSpPr>
            <p:cNvPr id="19" name="Straight Connector 18"/>
            <p:cNvCxnSpPr/>
            <p:nvPr userDrawn="1"/>
          </p:nvCxnSpPr>
          <p:spPr>
            <a:xfrm>
              <a:off x="0" y="5650296"/>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501769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79870" y="2130427"/>
            <a:ext cx="6225705" cy="1298574"/>
          </a:xfrm>
        </p:spPr>
        <p:txBody>
          <a:bodyPr bIns="0" anchor="b" anchorCtr="0">
            <a:normAutofit/>
          </a:bodyPr>
          <a:lstStyle>
            <a:lvl1pPr>
              <a:spcBef>
                <a:spcPts val="0"/>
              </a:spcBef>
              <a:defRPr sz="4000"/>
            </a:lvl1pPr>
          </a:lstStyle>
          <a:p>
            <a:r>
              <a:rPr lang="en-US" dirty="0"/>
              <a:t>Click to edit Master title style</a:t>
            </a:r>
          </a:p>
        </p:txBody>
      </p:sp>
      <p:sp>
        <p:nvSpPr>
          <p:cNvPr id="3" name="Subtitle 2"/>
          <p:cNvSpPr>
            <a:spLocks noGrp="1"/>
          </p:cNvSpPr>
          <p:nvPr>
            <p:ph type="subTitle" idx="1"/>
          </p:nvPr>
        </p:nvSpPr>
        <p:spPr>
          <a:xfrm>
            <a:off x="282521" y="3433715"/>
            <a:ext cx="6400800" cy="770641"/>
          </a:xfrm>
        </p:spPr>
        <p:txBody>
          <a:bodyPr/>
          <a:lstStyle>
            <a:lvl1pPr marL="0" indent="0" algn="l">
              <a:buNone/>
              <a:defRPr b="1">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Click to edit Master subtitle style</a:t>
            </a:r>
          </a:p>
        </p:txBody>
      </p:sp>
      <p:grpSp>
        <p:nvGrpSpPr>
          <p:cNvPr id="14" name="Group 13"/>
          <p:cNvGrpSpPr/>
          <p:nvPr userDrawn="1"/>
        </p:nvGrpSpPr>
        <p:grpSpPr>
          <a:xfrm>
            <a:off x="5168280" y="0"/>
            <a:ext cx="3975720" cy="6858000"/>
            <a:chOff x="5168280" y="0"/>
            <a:chExt cx="3975720" cy="6858000"/>
          </a:xfrm>
        </p:grpSpPr>
        <p:sp>
          <p:nvSpPr>
            <p:cNvPr id="15" name="Rectangle 2"/>
            <p:cNvSpPr/>
            <p:nvPr userDrawn="1"/>
          </p:nvSpPr>
          <p:spPr>
            <a:xfrm>
              <a:off x="5168280" y="0"/>
              <a:ext cx="3975720" cy="6858000"/>
            </a:xfrm>
            <a:custGeom>
              <a:avLst/>
              <a:gdLst>
                <a:gd name="connsiteX0" fmla="*/ 0 w 3982039"/>
                <a:gd name="connsiteY0" fmla="*/ 0 h 6858000"/>
                <a:gd name="connsiteX1" fmla="*/ 3982039 w 3982039"/>
                <a:gd name="connsiteY1" fmla="*/ 0 h 6858000"/>
                <a:gd name="connsiteX2" fmla="*/ 3982039 w 3982039"/>
                <a:gd name="connsiteY2" fmla="*/ 6858000 h 6858000"/>
                <a:gd name="connsiteX3" fmla="*/ 0 w 3982039"/>
                <a:gd name="connsiteY3" fmla="*/ 6858000 h 6858000"/>
                <a:gd name="connsiteX4" fmla="*/ 0 w 3982039"/>
                <a:gd name="connsiteY4" fmla="*/ 0 h 6858000"/>
                <a:gd name="connsiteX0" fmla="*/ 2552548 w 3982039"/>
                <a:gd name="connsiteY0" fmla="*/ 0 h 6858000"/>
                <a:gd name="connsiteX1" fmla="*/ 3982039 w 3982039"/>
                <a:gd name="connsiteY1" fmla="*/ 0 h 6858000"/>
                <a:gd name="connsiteX2" fmla="*/ 3982039 w 3982039"/>
                <a:gd name="connsiteY2" fmla="*/ 6858000 h 6858000"/>
                <a:gd name="connsiteX3" fmla="*/ 0 w 3982039"/>
                <a:gd name="connsiteY3" fmla="*/ 6858000 h 6858000"/>
                <a:gd name="connsiteX4" fmla="*/ 2552548 w 3982039"/>
                <a:gd name="connsiteY4" fmla="*/ 0 h 6858000"/>
                <a:gd name="connsiteX0" fmla="*/ 2742093 w 3982039"/>
                <a:gd name="connsiteY0" fmla="*/ 0 h 6858000"/>
                <a:gd name="connsiteX1" fmla="*/ 3982039 w 3982039"/>
                <a:gd name="connsiteY1" fmla="*/ 0 h 6858000"/>
                <a:gd name="connsiteX2" fmla="*/ 3982039 w 3982039"/>
                <a:gd name="connsiteY2" fmla="*/ 6858000 h 6858000"/>
                <a:gd name="connsiteX3" fmla="*/ 0 w 3982039"/>
                <a:gd name="connsiteY3" fmla="*/ 6858000 h 6858000"/>
                <a:gd name="connsiteX4" fmla="*/ 2742093 w 3982039"/>
                <a:gd name="connsiteY4" fmla="*/ 0 h 6858000"/>
                <a:gd name="connsiteX0" fmla="*/ 3070639 w 3982039"/>
                <a:gd name="connsiteY0" fmla="*/ 12637 h 6858000"/>
                <a:gd name="connsiteX1" fmla="*/ 3982039 w 3982039"/>
                <a:gd name="connsiteY1" fmla="*/ 0 h 6858000"/>
                <a:gd name="connsiteX2" fmla="*/ 3982039 w 3982039"/>
                <a:gd name="connsiteY2" fmla="*/ 6858000 h 6858000"/>
                <a:gd name="connsiteX3" fmla="*/ 0 w 3982039"/>
                <a:gd name="connsiteY3" fmla="*/ 6858000 h 6858000"/>
                <a:gd name="connsiteX4" fmla="*/ 3070639 w 3982039"/>
                <a:gd name="connsiteY4" fmla="*/ 12637 h 6858000"/>
                <a:gd name="connsiteX0" fmla="*/ 2830548 w 3982039"/>
                <a:gd name="connsiteY0" fmla="*/ 0 h 6858000"/>
                <a:gd name="connsiteX1" fmla="*/ 3982039 w 3982039"/>
                <a:gd name="connsiteY1" fmla="*/ 0 h 6858000"/>
                <a:gd name="connsiteX2" fmla="*/ 3982039 w 3982039"/>
                <a:gd name="connsiteY2" fmla="*/ 6858000 h 6858000"/>
                <a:gd name="connsiteX3" fmla="*/ 0 w 3982039"/>
                <a:gd name="connsiteY3" fmla="*/ 6858000 h 6858000"/>
                <a:gd name="connsiteX4" fmla="*/ 2830548 w 3982039"/>
                <a:gd name="connsiteY4" fmla="*/ 0 h 6858000"/>
                <a:gd name="connsiteX0" fmla="*/ 2704184 w 3855675"/>
                <a:gd name="connsiteY0" fmla="*/ 0 h 6858000"/>
                <a:gd name="connsiteX1" fmla="*/ 3855675 w 3855675"/>
                <a:gd name="connsiteY1" fmla="*/ 0 h 6858000"/>
                <a:gd name="connsiteX2" fmla="*/ 3855675 w 3855675"/>
                <a:gd name="connsiteY2" fmla="*/ 6858000 h 6858000"/>
                <a:gd name="connsiteX3" fmla="*/ 0 w 3855675"/>
                <a:gd name="connsiteY3" fmla="*/ 6858000 h 6858000"/>
                <a:gd name="connsiteX4" fmla="*/ 2704184 w 3855675"/>
                <a:gd name="connsiteY4" fmla="*/ 0 h 6858000"/>
                <a:gd name="connsiteX0" fmla="*/ 2824229 w 3975720"/>
                <a:gd name="connsiteY0" fmla="*/ 0 h 6858000"/>
                <a:gd name="connsiteX1" fmla="*/ 3975720 w 3975720"/>
                <a:gd name="connsiteY1" fmla="*/ 0 h 6858000"/>
                <a:gd name="connsiteX2" fmla="*/ 3975720 w 3975720"/>
                <a:gd name="connsiteY2" fmla="*/ 6858000 h 6858000"/>
                <a:gd name="connsiteX3" fmla="*/ 0 w 3975720"/>
                <a:gd name="connsiteY3" fmla="*/ 6858000 h 6858000"/>
                <a:gd name="connsiteX4" fmla="*/ 2824229 w 397572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720" h="6858000">
                  <a:moveTo>
                    <a:pt x="2824229" y="0"/>
                  </a:moveTo>
                  <a:lnTo>
                    <a:pt x="3975720" y="0"/>
                  </a:lnTo>
                  <a:lnTo>
                    <a:pt x="3975720" y="6858000"/>
                  </a:lnTo>
                  <a:lnTo>
                    <a:pt x="0" y="6858000"/>
                  </a:lnTo>
                  <a:lnTo>
                    <a:pt x="2824229" y="0"/>
                  </a:ln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2152" y="2627465"/>
              <a:ext cx="1827429" cy="945435"/>
            </a:xfrm>
            <a:prstGeom prst="rect">
              <a:avLst/>
            </a:prstGeom>
          </p:spPr>
        </p:pic>
      </p:grpSp>
      <p:sp>
        <p:nvSpPr>
          <p:cNvPr id="21" name="TextBox 20"/>
          <p:cNvSpPr txBox="1"/>
          <p:nvPr userDrawn="1"/>
        </p:nvSpPr>
        <p:spPr>
          <a:xfrm>
            <a:off x="3286355" y="6531851"/>
            <a:ext cx="1881925" cy="184666"/>
          </a:xfrm>
          <a:prstGeom prst="rect">
            <a:avLst/>
          </a:prstGeom>
        </p:spPr>
        <p:txBody>
          <a:bodyPr wrap="none" lIns="0" tIns="0" rIns="0" bIns="0" anchor="b" anchorCtr="1">
            <a:spAutoFit/>
          </a:bodyPr>
          <a:lstStyle>
            <a:defPPr>
              <a:defRPr lang="en-US"/>
            </a:defPPr>
            <a:lvl1pPr defTabSz="914400">
              <a:defRPr lang="en-US" sz="1200" b="0" smtClean="0">
                <a:solidFill>
                  <a:schemeClr val="accent1"/>
                </a:solidFill>
                <a:latin typeface="Arial"/>
                <a:cs typeface="Arial"/>
              </a:defRPr>
            </a:lvl1pPr>
          </a:lstStyle>
          <a:p>
            <a:pPr lvl="0"/>
            <a:r>
              <a:rPr lang="en-US" dirty="0"/>
              <a:t>Confidential and proprietary</a:t>
            </a:r>
          </a:p>
        </p:txBody>
      </p:sp>
    </p:spTree>
    <p:extLst>
      <p:ext uri="{BB962C8B-B14F-4D97-AF65-F5344CB8AC3E}">
        <p14:creationId xmlns:p14="http://schemas.microsoft.com/office/powerpoint/2010/main" val="269930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9871" y="5086351"/>
            <a:ext cx="8591406" cy="987425"/>
          </a:xfrm>
        </p:spPr>
        <p:txBody>
          <a:bodyPr anchor="t" anchorCtr="0">
            <a:normAutofit/>
          </a:bodyPr>
          <a:lstStyle>
            <a:lvl1pPr algn="l">
              <a:defRPr sz="3200" b="1"/>
            </a:lvl1pPr>
          </a:lstStyle>
          <a:p>
            <a:r>
              <a:rPr lang="en-US" dirty="0"/>
              <a:t>Click to edit Master title style</a:t>
            </a:r>
          </a:p>
        </p:txBody>
      </p:sp>
      <p:sp>
        <p:nvSpPr>
          <p:cNvPr id="6" name="Footer Placeholder 5"/>
          <p:cNvSpPr>
            <a:spLocks noGrp="1"/>
          </p:cNvSpPr>
          <p:nvPr>
            <p:ph type="ftr" sz="quarter" idx="11"/>
          </p:nvPr>
        </p:nvSpPr>
        <p:spPr/>
        <p:txBody>
          <a:bodyPr/>
          <a:lstStyle/>
          <a:p>
            <a:r>
              <a:rPr lang="en-US"/>
              <a:t>The Path to Secure Payments</a:t>
            </a:r>
            <a:endParaRPr lang="en-US" dirty="0"/>
          </a:p>
        </p:txBody>
      </p:sp>
      <p:sp>
        <p:nvSpPr>
          <p:cNvPr id="7" name="Slide Number Placeholder 6"/>
          <p:cNvSpPr>
            <a:spLocks noGrp="1"/>
          </p:cNvSpPr>
          <p:nvPr>
            <p:ph type="sldNum" sz="quarter" idx="12"/>
          </p:nvPr>
        </p:nvSpPr>
        <p:spPr/>
        <p:txBody>
          <a:bodyPr/>
          <a:lstStyle>
            <a:lvl1pPr algn="r">
              <a:defRPr/>
            </a:lvl1pPr>
          </a:lstStyle>
          <a:p>
            <a:fld id="{49A0BA29-0F9C-4678-821B-D56DBCDA060F}" type="slidenum">
              <a:rPr lang="en-US" smtClean="0"/>
              <a:pPr/>
              <a:t>‹#›</a:t>
            </a:fld>
            <a:endParaRPr lang="en-US" dirty="0"/>
          </a:p>
        </p:txBody>
      </p:sp>
      <p:sp>
        <p:nvSpPr>
          <p:cNvPr id="9" name="Picture Placeholder 8"/>
          <p:cNvSpPr>
            <a:spLocks noGrp="1"/>
          </p:cNvSpPr>
          <p:nvPr>
            <p:ph type="pic" sz="quarter" idx="13"/>
          </p:nvPr>
        </p:nvSpPr>
        <p:spPr>
          <a:xfrm>
            <a:off x="0" y="0"/>
            <a:ext cx="9144000" cy="4953000"/>
          </a:xfrm>
        </p:spPr>
        <p:txBody>
          <a:bodyPr/>
          <a:lstStyle/>
          <a:p>
            <a:endParaRPr lang="en-US" dirty="0"/>
          </a:p>
        </p:txBody>
      </p:sp>
    </p:spTree>
    <p:extLst>
      <p:ext uri="{BB962C8B-B14F-4D97-AF65-F5344CB8AC3E}">
        <p14:creationId xmlns:p14="http://schemas.microsoft.com/office/powerpoint/2010/main" val="71632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The Path to Secure Payments</a:t>
            </a:r>
            <a:endParaRPr lang="en-US" dirty="0"/>
          </a:p>
        </p:txBody>
      </p:sp>
      <p:sp>
        <p:nvSpPr>
          <p:cNvPr id="7" name="Slide Number Placeholder 6"/>
          <p:cNvSpPr>
            <a:spLocks noGrp="1"/>
          </p:cNvSpPr>
          <p:nvPr>
            <p:ph type="sldNum" sz="quarter" idx="12"/>
          </p:nvPr>
        </p:nvSpPr>
        <p:spPr/>
        <p:txBody>
          <a:bodyPr/>
          <a:lstStyle>
            <a:lvl1pPr algn="r">
              <a:defRPr/>
            </a:lvl1pPr>
          </a:lstStyle>
          <a:p>
            <a:fld id="{49A0BA29-0F9C-4678-821B-D56DBCDA060F}" type="slidenum">
              <a:rPr lang="en-US" smtClean="0"/>
              <a:pPr/>
              <a:t>‹#›</a:t>
            </a:fld>
            <a:endParaRPr lang="en-US" dirty="0"/>
          </a:p>
        </p:txBody>
      </p:sp>
      <p:sp>
        <p:nvSpPr>
          <p:cNvPr id="9" name="Picture Placeholder 8"/>
          <p:cNvSpPr>
            <a:spLocks noGrp="1"/>
          </p:cNvSpPr>
          <p:nvPr>
            <p:ph type="pic" sz="quarter" idx="13"/>
          </p:nvPr>
        </p:nvSpPr>
        <p:spPr>
          <a:xfrm>
            <a:off x="0" y="1"/>
            <a:ext cx="9144000" cy="6181725"/>
          </a:xfrm>
        </p:spPr>
        <p:txBody>
          <a:bodyPr/>
          <a:lstStyle/>
          <a:p>
            <a:endParaRPr lang="en-US" dirty="0"/>
          </a:p>
        </p:txBody>
      </p:sp>
      <p:cxnSp>
        <p:nvCxnSpPr>
          <p:cNvPr id="8" name="Straight Connector 7"/>
          <p:cNvCxnSpPr/>
          <p:nvPr userDrawn="1"/>
        </p:nvCxnSpPr>
        <p:spPr>
          <a:xfrm flipH="1">
            <a:off x="0" y="6192712"/>
            <a:ext cx="9144095" cy="0"/>
          </a:xfrm>
          <a:prstGeom prst="line">
            <a:avLst/>
          </a:prstGeom>
          <a:ln w="19050" cmpd="sng">
            <a:solidFill>
              <a:srgbClr val="0C207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37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or custom use">
    <p:spTree>
      <p:nvGrpSpPr>
        <p:cNvPr id="1" name=""/>
        <p:cNvGrpSpPr/>
        <p:nvPr/>
      </p:nvGrpSpPr>
      <p:grpSpPr>
        <a:xfrm>
          <a:off x="0" y="0"/>
          <a:ext cx="0" cy="0"/>
          <a:chOff x="0" y="0"/>
          <a:chExt cx="0" cy="0"/>
        </a:xfrm>
      </p:grpSpPr>
      <p:cxnSp>
        <p:nvCxnSpPr>
          <p:cNvPr id="5" name="Straight Connector 4"/>
          <p:cNvCxnSpPr/>
          <p:nvPr userDrawn="1"/>
        </p:nvCxnSpPr>
        <p:spPr>
          <a:xfrm flipH="1">
            <a:off x="0" y="6192712"/>
            <a:ext cx="9144000" cy="0"/>
          </a:xfrm>
          <a:prstGeom prst="line">
            <a:avLst/>
          </a:prstGeom>
          <a:ln w="19050" cmpd="sng">
            <a:solidFill>
              <a:srgbClr val="0C2074"/>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4913" y="6253672"/>
            <a:ext cx="794545" cy="548640"/>
          </a:xfrm>
          <a:prstGeom prst="rect">
            <a:avLst/>
          </a:prstGeom>
        </p:spPr>
      </p:pic>
      <p:sp>
        <p:nvSpPr>
          <p:cNvPr id="4" name="Footer Placeholder 4"/>
          <p:cNvSpPr>
            <a:spLocks noGrp="1"/>
          </p:cNvSpPr>
          <p:nvPr>
            <p:ph type="ftr" sz="quarter" idx="3"/>
          </p:nvPr>
        </p:nvSpPr>
        <p:spPr>
          <a:xfrm>
            <a:off x="527810" y="6556473"/>
            <a:ext cx="2895600" cy="138499"/>
          </a:xfrm>
          <a:prstGeom prst="rect">
            <a:avLst/>
          </a:prstGeom>
        </p:spPr>
        <p:txBody>
          <a:bodyPr wrap="square" lIns="0" tIns="0" rIns="0" bIns="0" anchor="b" anchorCtr="0">
            <a:spAutoFit/>
          </a:bodyPr>
          <a:lstStyle>
            <a:lvl1pPr>
              <a:defRPr lang="en-US" sz="900" b="0" dirty="0">
                <a:solidFill>
                  <a:schemeClr val="accent1"/>
                </a:solidFill>
                <a:latin typeface="HelveticaNeueLT Std" panose="020B0604020202020204" pitchFamily="34" charset="0"/>
                <a:cs typeface="Arial"/>
              </a:defRPr>
            </a:lvl1pPr>
          </a:lstStyle>
          <a:p>
            <a:pPr defTabSz="457200"/>
            <a:r>
              <a:rPr lang="en-US" dirty="0"/>
              <a:t>The Path to Secure Payments</a:t>
            </a:r>
          </a:p>
        </p:txBody>
      </p:sp>
      <p:sp>
        <p:nvSpPr>
          <p:cNvPr id="6" name="Slide Number Placeholder 5"/>
          <p:cNvSpPr>
            <a:spLocks noGrp="1"/>
          </p:cNvSpPr>
          <p:nvPr>
            <p:ph type="sldNum" sz="quarter" idx="4"/>
          </p:nvPr>
        </p:nvSpPr>
        <p:spPr>
          <a:xfrm>
            <a:off x="176176" y="6557810"/>
            <a:ext cx="247795" cy="138499"/>
          </a:xfrm>
          <a:prstGeom prst="rect">
            <a:avLst/>
          </a:prstGeom>
        </p:spPr>
        <p:txBody>
          <a:bodyPr wrap="square" lIns="0" tIns="0" rIns="0" bIns="0" anchor="b" anchorCtr="0">
            <a:spAutoFit/>
          </a:bodyPr>
          <a:lstStyle>
            <a:lvl1pPr>
              <a:defRPr lang="en-US" sz="900" b="0" smtClean="0">
                <a:solidFill>
                  <a:schemeClr val="accent1"/>
                </a:solidFill>
                <a:latin typeface="+mn-lt"/>
                <a:cs typeface="Arial"/>
              </a:defRPr>
            </a:lvl1pPr>
          </a:lstStyle>
          <a:p>
            <a:pPr algn="r" defTabSz="457200"/>
            <a:fld id="{49A0BA29-0F9C-4678-821B-D56DBCDA060F}" type="slidenum">
              <a:rPr lang="en-US" smtClean="0"/>
              <a:pPr algn="r" defTabSz="457200"/>
              <a:t>‹#›</a:t>
            </a:fld>
            <a:endParaRPr lang="en-US" dirty="0"/>
          </a:p>
        </p:txBody>
      </p:sp>
      <p:sp>
        <p:nvSpPr>
          <p:cNvPr id="8" name="Text Placeholder 3"/>
          <p:cNvSpPr txBox="1">
            <a:spLocks/>
          </p:cNvSpPr>
          <p:nvPr userDrawn="1"/>
        </p:nvSpPr>
        <p:spPr>
          <a:xfrm>
            <a:off x="405893" y="6536810"/>
            <a:ext cx="135166" cy="184666"/>
          </a:xfrm>
          <a:prstGeom prst="rect">
            <a:avLst/>
          </a:prstGeom>
        </p:spPr>
        <p:txBody>
          <a:bodyPr wrap="square" lIns="0" tIns="0" rIns="0" bIns="0" anchor="b" anchorCtr="0">
            <a:spAutoFit/>
          </a:bodyPr>
          <a:lstStyle>
            <a:defPPr>
              <a:defRPr lang="en-US"/>
            </a:defPPr>
            <a:lvl1pPr>
              <a:defRPr sz="1200" b="0">
                <a:latin typeface="Arial"/>
                <a:cs typeface="Arial"/>
              </a:defRPr>
            </a:lvl1pPr>
          </a:lstStyle>
          <a:p>
            <a:pPr lvl="0" algn="ctr"/>
            <a:r>
              <a:rPr lang="en-US" dirty="0"/>
              <a:t>/</a:t>
            </a:r>
          </a:p>
        </p:txBody>
      </p:sp>
    </p:spTree>
    <p:extLst>
      <p:ext uri="{BB962C8B-B14F-4D97-AF65-F5344CB8AC3E}">
        <p14:creationId xmlns:p14="http://schemas.microsoft.com/office/powerpoint/2010/main" val="794090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1 Line-Title and Content 2_Column">
    <p:spTree>
      <p:nvGrpSpPr>
        <p:cNvPr id="1" name=""/>
        <p:cNvGrpSpPr/>
        <p:nvPr/>
      </p:nvGrpSpPr>
      <p:grpSpPr>
        <a:xfrm>
          <a:off x="0" y="0"/>
          <a:ext cx="0" cy="0"/>
          <a:chOff x="0" y="0"/>
          <a:chExt cx="0" cy="0"/>
        </a:xfrm>
      </p:grpSpPr>
      <p:sp>
        <p:nvSpPr>
          <p:cNvPr id="8" name="Content Placeholder 2"/>
          <p:cNvSpPr>
            <a:spLocks noGrp="1"/>
          </p:cNvSpPr>
          <p:nvPr>
            <p:ph idx="1"/>
          </p:nvPr>
        </p:nvSpPr>
        <p:spPr>
          <a:xfrm>
            <a:off x="343335" y="4056084"/>
            <a:ext cx="4030233" cy="1754659"/>
          </a:xfrm>
        </p:spPr>
        <p:txBody>
          <a:bodyPr>
            <a:noAutofit/>
          </a:bodyPr>
          <a:lstStyle>
            <a:lvl1pPr>
              <a:lnSpc>
                <a:spcPts val="1800"/>
              </a:lnSpc>
              <a:defRPr sz="1800"/>
            </a:lvl1pPr>
            <a:lvl2pPr>
              <a:lnSpc>
                <a:spcPts val="1500"/>
              </a:lnSpc>
              <a:defRPr sz="1500"/>
            </a:lvl2pPr>
            <a:lvl3pPr>
              <a:lnSpc>
                <a:spcPts val="1200"/>
              </a:lnSpc>
              <a:defRPr sz="1200"/>
            </a:lvl3pPr>
            <a:lvl4pPr>
              <a:lnSpc>
                <a:spcPts val="900"/>
              </a:lnSpc>
              <a:defRPr sz="900"/>
            </a:lvl4pPr>
            <a:lvl5pPr marL="582930" indent="-91679">
              <a:lnSpc>
                <a:spcPts val="9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H="1">
            <a:off x="0" y="6192712"/>
            <a:ext cx="9144000" cy="0"/>
          </a:xfrm>
          <a:prstGeom prst="line">
            <a:avLst/>
          </a:prstGeom>
          <a:ln w="19050" cmpd="sng">
            <a:solidFill>
              <a:srgbClr val="0C2074"/>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47211" y="291625"/>
            <a:ext cx="8350060" cy="637203"/>
          </a:xfrm>
          <a:prstGeom prst="rect">
            <a:avLst/>
          </a:prstGeom>
        </p:spPr>
        <p:txBody>
          <a:bodyPr lIns="0" tIns="0" rIns="0" bIns="0">
            <a:noAutofit/>
          </a:bodyPr>
          <a:lstStyle>
            <a:lvl1pPr>
              <a:lnSpc>
                <a:spcPts val="2400"/>
              </a:lnSpc>
              <a:defRPr sz="2400"/>
            </a:lvl1pPr>
          </a:lstStyle>
          <a:p>
            <a:r>
              <a:rPr lang="en-US" dirty="0"/>
              <a:t>Click to edit Master title style</a:t>
            </a:r>
          </a:p>
        </p:txBody>
      </p:sp>
      <p:sp>
        <p:nvSpPr>
          <p:cNvPr id="5" name="Picture Placeholder 4"/>
          <p:cNvSpPr>
            <a:spLocks noGrp="1"/>
          </p:cNvSpPr>
          <p:nvPr>
            <p:ph type="pic" sz="quarter" idx="11"/>
          </p:nvPr>
        </p:nvSpPr>
        <p:spPr>
          <a:xfrm>
            <a:off x="347664" y="1123951"/>
            <a:ext cx="4025900" cy="2732088"/>
          </a:xfrm>
        </p:spPr>
        <p:txBody>
          <a:bodyPr/>
          <a:lstStyle/>
          <a:p>
            <a:endParaRPr lang="en-US" dirty="0"/>
          </a:p>
        </p:txBody>
      </p:sp>
      <p:sp>
        <p:nvSpPr>
          <p:cNvPr id="13" name="Picture Placeholder 4"/>
          <p:cNvSpPr>
            <a:spLocks noGrp="1"/>
          </p:cNvSpPr>
          <p:nvPr>
            <p:ph type="pic" sz="quarter" idx="12"/>
          </p:nvPr>
        </p:nvSpPr>
        <p:spPr>
          <a:xfrm>
            <a:off x="4566202" y="1123951"/>
            <a:ext cx="4131068" cy="2732088"/>
          </a:xfrm>
        </p:spPr>
        <p:txBody>
          <a:bodyPr/>
          <a:lstStyle/>
          <a:p>
            <a:endParaRPr lang="en-US"/>
          </a:p>
        </p:txBody>
      </p:sp>
      <p:sp>
        <p:nvSpPr>
          <p:cNvPr id="11" name="Content Placeholder 2"/>
          <p:cNvSpPr>
            <a:spLocks noGrp="1"/>
          </p:cNvSpPr>
          <p:nvPr>
            <p:ph idx="13"/>
          </p:nvPr>
        </p:nvSpPr>
        <p:spPr>
          <a:xfrm>
            <a:off x="4566202" y="4056084"/>
            <a:ext cx="4131068" cy="1754659"/>
          </a:xfrm>
        </p:spPr>
        <p:txBody>
          <a:bodyPr>
            <a:noAutofit/>
          </a:bodyPr>
          <a:lstStyle>
            <a:lvl1pPr>
              <a:lnSpc>
                <a:spcPts val="1800"/>
              </a:lnSpc>
              <a:defRPr sz="1800"/>
            </a:lvl1pPr>
            <a:lvl2pPr>
              <a:lnSpc>
                <a:spcPts val="1500"/>
              </a:lnSpc>
              <a:defRPr sz="1500"/>
            </a:lvl2pPr>
            <a:lvl3pPr>
              <a:lnSpc>
                <a:spcPts val="1200"/>
              </a:lnSpc>
              <a:defRPr sz="1200"/>
            </a:lvl3pPr>
            <a:lvl4pPr>
              <a:lnSpc>
                <a:spcPts val="900"/>
              </a:lnSpc>
              <a:defRPr sz="900"/>
            </a:lvl4pPr>
            <a:lvl5pPr marL="582930" indent="-91679">
              <a:lnSpc>
                <a:spcPts val="9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4913" y="6253672"/>
            <a:ext cx="794545" cy="548640"/>
          </a:xfrm>
          <a:prstGeom prst="rect">
            <a:avLst/>
          </a:prstGeom>
        </p:spPr>
      </p:pic>
      <p:sp>
        <p:nvSpPr>
          <p:cNvPr id="2" name="Footer Placeholder 1"/>
          <p:cNvSpPr>
            <a:spLocks noGrp="1"/>
          </p:cNvSpPr>
          <p:nvPr>
            <p:ph type="ftr" sz="quarter" idx="14"/>
          </p:nvPr>
        </p:nvSpPr>
        <p:spPr/>
        <p:txBody>
          <a:bodyPr/>
          <a:lstStyle/>
          <a:p>
            <a:pPr defTabSz="457200"/>
            <a:r>
              <a:rPr lang="en-US"/>
              <a:t>The Path to Secure Payments</a:t>
            </a:r>
            <a:endParaRPr lang="en-US" dirty="0"/>
          </a:p>
        </p:txBody>
      </p:sp>
      <p:sp>
        <p:nvSpPr>
          <p:cNvPr id="3" name="Slide Number Placeholder 2"/>
          <p:cNvSpPr>
            <a:spLocks noGrp="1"/>
          </p:cNvSpPr>
          <p:nvPr>
            <p:ph type="sldNum" sz="quarter" idx="15"/>
          </p:nvPr>
        </p:nvSpPr>
        <p:spPr>
          <a:xfrm>
            <a:off x="176176" y="6566199"/>
            <a:ext cx="247795" cy="138499"/>
          </a:xfrm>
        </p:spPr>
        <p:txBody>
          <a:bodyPr/>
          <a:lstStyle>
            <a:lvl1pPr>
              <a:defRPr sz="900"/>
            </a:lvl1pPr>
          </a:lstStyle>
          <a:p>
            <a:pPr algn="r" defTabSz="457200"/>
            <a:fld id="{49A0BA29-0F9C-4678-821B-D56DBCDA060F}" type="slidenum">
              <a:rPr lang="en-US" smtClean="0"/>
              <a:pPr algn="r" defTabSz="457200"/>
              <a:t>‹#›</a:t>
            </a:fld>
            <a:endParaRPr lang="en-US" dirty="0"/>
          </a:p>
        </p:txBody>
      </p:sp>
    </p:spTree>
    <p:extLst>
      <p:ext uri="{BB962C8B-B14F-4D97-AF65-F5344CB8AC3E}">
        <p14:creationId xmlns:p14="http://schemas.microsoft.com/office/powerpoint/2010/main" val="180158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2_Column">
    <p:spTree>
      <p:nvGrpSpPr>
        <p:cNvPr id="1" name=""/>
        <p:cNvGrpSpPr/>
        <p:nvPr/>
      </p:nvGrpSpPr>
      <p:grpSpPr>
        <a:xfrm>
          <a:off x="0" y="0"/>
          <a:ext cx="0" cy="0"/>
          <a:chOff x="0" y="0"/>
          <a:chExt cx="0" cy="0"/>
        </a:xfrm>
      </p:grpSpPr>
      <p:cxnSp>
        <p:nvCxnSpPr>
          <p:cNvPr id="15" name="Straight Connector 14"/>
          <p:cNvCxnSpPr/>
          <p:nvPr userDrawn="1"/>
        </p:nvCxnSpPr>
        <p:spPr>
          <a:xfrm flipH="1">
            <a:off x="0" y="6192712"/>
            <a:ext cx="9144000" cy="0"/>
          </a:xfrm>
          <a:prstGeom prst="line">
            <a:avLst/>
          </a:prstGeom>
          <a:ln w="19050" cmpd="sng">
            <a:solidFill>
              <a:srgbClr val="0C2074"/>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47211" y="291627"/>
            <a:ext cx="8350060" cy="1275168"/>
          </a:xfrm>
          <a:prstGeom prst="rect">
            <a:avLst/>
          </a:prstGeom>
        </p:spPr>
        <p:txBody>
          <a:bodyPr lIns="0" tIns="0" rIns="0" bIns="0"/>
          <a:lstStyle>
            <a:lvl1pPr>
              <a:lnSpc>
                <a:spcPts val="2400"/>
              </a:lnSpc>
              <a:defRPr sz="2400"/>
            </a:lvl1pPr>
          </a:lstStyle>
          <a:p>
            <a:r>
              <a:rPr lang="en-US" dirty="0"/>
              <a:t>Click to edit Master title</a:t>
            </a:r>
          </a:p>
        </p:txBody>
      </p:sp>
      <p:sp>
        <p:nvSpPr>
          <p:cNvPr id="11" name="Content Placeholder 2"/>
          <p:cNvSpPr>
            <a:spLocks noGrp="1"/>
          </p:cNvSpPr>
          <p:nvPr>
            <p:ph idx="11"/>
          </p:nvPr>
        </p:nvSpPr>
        <p:spPr>
          <a:xfrm>
            <a:off x="343335" y="1566795"/>
            <a:ext cx="4030233" cy="3262488"/>
          </a:xfrm>
        </p:spPr>
        <p:txBody>
          <a:bodyPr>
            <a:noAutofit/>
          </a:bodyPr>
          <a:lstStyle>
            <a:lvl1pPr>
              <a:lnSpc>
                <a:spcPts val="1800"/>
              </a:lnSpc>
              <a:defRPr sz="1800"/>
            </a:lvl1pPr>
            <a:lvl2pPr>
              <a:lnSpc>
                <a:spcPts val="1500"/>
              </a:lnSpc>
              <a:defRPr sz="1500"/>
            </a:lvl2pPr>
            <a:lvl3pPr>
              <a:lnSpc>
                <a:spcPts val="1200"/>
              </a:lnSpc>
              <a:defRPr sz="1200"/>
            </a:lvl3pPr>
            <a:lvl4pPr>
              <a:lnSpc>
                <a:spcPts val="900"/>
              </a:lnSpc>
              <a:defRPr sz="900"/>
            </a:lvl4pPr>
            <a:lvl5pPr marL="582930" indent="-91679">
              <a:lnSpc>
                <a:spcPts val="9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4566205" y="1566795"/>
            <a:ext cx="4131067" cy="3262488"/>
          </a:xfrm>
        </p:spPr>
        <p:txBody>
          <a:bodyPr>
            <a:noAutofit/>
          </a:bodyPr>
          <a:lstStyle>
            <a:lvl1pPr>
              <a:lnSpc>
                <a:spcPts val="1800"/>
              </a:lnSpc>
              <a:defRPr sz="1800"/>
            </a:lvl1pPr>
            <a:lvl2pPr>
              <a:lnSpc>
                <a:spcPts val="1500"/>
              </a:lnSpc>
              <a:defRPr sz="1500"/>
            </a:lvl2pPr>
            <a:lvl3pPr>
              <a:lnSpc>
                <a:spcPts val="1200"/>
              </a:lnSpc>
              <a:defRPr sz="1200"/>
            </a:lvl3pPr>
            <a:lvl4pPr>
              <a:lnSpc>
                <a:spcPts val="900"/>
              </a:lnSpc>
              <a:defRPr sz="900"/>
            </a:lvl4pPr>
            <a:lvl5pPr marL="582930" indent="-91679">
              <a:lnSpc>
                <a:spcPts val="9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4913" y="6253672"/>
            <a:ext cx="794545" cy="548640"/>
          </a:xfrm>
          <a:prstGeom prst="rect">
            <a:avLst/>
          </a:prstGeom>
        </p:spPr>
      </p:pic>
      <p:sp>
        <p:nvSpPr>
          <p:cNvPr id="9" name="Footer Placeholder 4"/>
          <p:cNvSpPr>
            <a:spLocks noGrp="1"/>
          </p:cNvSpPr>
          <p:nvPr>
            <p:ph type="ftr" sz="quarter" idx="3"/>
          </p:nvPr>
        </p:nvSpPr>
        <p:spPr>
          <a:xfrm>
            <a:off x="527810" y="6556473"/>
            <a:ext cx="2895600" cy="138499"/>
          </a:xfrm>
          <a:prstGeom prst="rect">
            <a:avLst/>
          </a:prstGeom>
        </p:spPr>
        <p:txBody>
          <a:bodyPr wrap="square" lIns="0" tIns="0" rIns="0" bIns="0" anchor="b" anchorCtr="0">
            <a:spAutoFit/>
          </a:bodyPr>
          <a:lstStyle>
            <a:lvl1pPr>
              <a:defRPr lang="en-US" sz="900" b="0" dirty="0">
                <a:solidFill>
                  <a:schemeClr val="accent1"/>
                </a:solidFill>
                <a:latin typeface="HelveticaNeueLT Std" panose="020B0604020202020204" pitchFamily="34" charset="0"/>
                <a:cs typeface="Arial"/>
              </a:defRPr>
            </a:lvl1pPr>
          </a:lstStyle>
          <a:p>
            <a:pPr defTabSz="457200"/>
            <a:r>
              <a:rPr lang="en-US" dirty="0"/>
              <a:t>The Path to Secure Payments</a:t>
            </a:r>
          </a:p>
        </p:txBody>
      </p:sp>
      <p:sp>
        <p:nvSpPr>
          <p:cNvPr id="10" name="Slide Number Placeholder 5"/>
          <p:cNvSpPr>
            <a:spLocks noGrp="1"/>
          </p:cNvSpPr>
          <p:nvPr>
            <p:ph type="sldNum" sz="quarter" idx="4"/>
          </p:nvPr>
        </p:nvSpPr>
        <p:spPr>
          <a:xfrm>
            <a:off x="176176" y="6557810"/>
            <a:ext cx="247795" cy="138499"/>
          </a:xfrm>
          <a:prstGeom prst="rect">
            <a:avLst/>
          </a:prstGeom>
        </p:spPr>
        <p:txBody>
          <a:bodyPr wrap="square" lIns="0" tIns="0" rIns="0" bIns="0" anchor="b" anchorCtr="0">
            <a:spAutoFit/>
          </a:bodyPr>
          <a:lstStyle>
            <a:lvl1pPr>
              <a:defRPr lang="en-US" sz="900" b="0" smtClean="0">
                <a:solidFill>
                  <a:schemeClr val="accent1"/>
                </a:solidFill>
                <a:latin typeface="+mn-lt"/>
                <a:cs typeface="Arial"/>
              </a:defRPr>
            </a:lvl1pPr>
          </a:lstStyle>
          <a:p>
            <a:pPr algn="r" defTabSz="457200"/>
            <a:fld id="{49A0BA29-0F9C-4678-821B-D56DBCDA060F}" type="slidenum">
              <a:rPr lang="en-US" smtClean="0"/>
              <a:pPr algn="r" defTabSz="457200"/>
              <a:t>‹#›</a:t>
            </a:fld>
            <a:endParaRPr lang="en-US" dirty="0"/>
          </a:p>
        </p:txBody>
      </p:sp>
      <p:sp>
        <p:nvSpPr>
          <p:cNvPr id="12" name="Text Placeholder 3"/>
          <p:cNvSpPr txBox="1">
            <a:spLocks/>
          </p:cNvSpPr>
          <p:nvPr userDrawn="1"/>
        </p:nvSpPr>
        <p:spPr>
          <a:xfrm>
            <a:off x="405893" y="6536810"/>
            <a:ext cx="135166" cy="184666"/>
          </a:xfrm>
          <a:prstGeom prst="rect">
            <a:avLst/>
          </a:prstGeom>
        </p:spPr>
        <p:txBody>
          <a:bodyPr wrap="square" lIns="0" tIns="0" rIns="0" bIns="0" anchor="b" anchorCtr="0">
            <a:spAutoFit/>
          </a:bodyPr>
          <a:lstStyle>
            <a:defPPr>
              <a:defRPr lang="en-US"/>
            </a:defPPr>
            <a:lvl1pPr>
              <a:defRPr sz="1200" b="0">
                <a:latin typeface="Arial"/>
                <a:cs typeface="Arial"/>
              </a:defRPr>
            </a:lvl1pPr>
          </a:lstStyle>
          <a:p>
            <a:pPr lvl="0" algn="ctr"/>
            <a:r>
              <a:rPr lang="en-US" dirty="0"/>
              <a:t>/</a:t>
            </a:r>
          </a:p>
        </p:txBody>
      </p:sp>
    </p:spTree>
    <p:extLst>
      <p:ext uri="{BB962C8B-B14F-4D97-AF65-F5344CB8AC3E}">
        <p14:creationId xmlns:p14="http://schemas.microsoft.com/office/powerpoint/2010/main" val="4199977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Line-Title and Photo 2_Column">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43335" y="4565352"/>
            <a:ext cx="4030233" cy="1519483"/>
          </a:xfrm>
        </p:spPr>
        <p:txBody>
          <a:bodyPr/>
          <a:lstStyle>
            <a:lvl1pPr>
              <a:defRPr sz="2100"/>
            </a:lvl1pPr>
            <a:lvl2pPr>
              <a:lnSpc>
                <a:spcPts val="1800"/>
              </a:lnSpc>
              <a:defRPr sz="1800"/>
            </a:lvl2pPr>
            <a:lvl3pPr>
              <a:lnSpc>
                <a:spcPts val="1500"/>
              </a:lnSpc>
              <a:defRPr sz="1500"/>
            </a:lvl3pPr>
            <a:lvl4pPr>
              <a:lnSpc>
                <a:spcPts val="1200"/>
              </a:lnSpc>
              <a:defRPr sz="1200"/>
            </a:lvl4pPr>
            <a:lvl5pPr marL="582930" indent="-91679">
              <a:lnSpc>
                <a:spcPts val="900"/>
              </a:lnSpc>
              <a:defRPr sz="9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flipH="1">
            <a:off x="0" y="6192712"/>
            <a:ext cx="9144000" cy="0"/>
          </a:xfrm>
          <a:prstGeom prst="line">
            <a:avLst/>
          </a:prstGeom>
          <a:ln w="19050" cmpd="sng">
            <a:solidFill>
              <a:srgbClr val="0C2074"/>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1"/>
          </p:nvPr>
        </p:nvSpPr>
        <p:spPr>
          <a:xfrm>
            <a:off x="347664" y="1566794"/>
            <a:ext cx="4025900" cy="2798511"/>
          </a:xfrm>
        </p:spPr>
        <p:txBody>
          <a:bodyPr/>
          <a:lstStyle>
            <a:lvl1pPr>
              <a:defRPr sz="2100"/>
            </a:lvl1pPr>
          </a:lstStyle>
          <a:p>
            <a:endParaRPr lang="en-US" dirty="0"/>
          </a:p>
        </p:txBody>
      </p:sp>
      <p:sp>
        <p:nvSpPr>
          <p:cNvPr id="13" name="Picture Placeholder 4"/>
          <p:cNvSpPr>
            <a:spLocks noGrp="1"/>
          </p:cNvSpPr>
          <p:nvPr>
            <p:ph type="pic" sz="quarter" idx="12"/>
          </p:nvPr>
        </p:nvSpPr>
        <p:spPr>
          <a:xfrm>
            <a:off x="4566202" y="1566794"/>
            <a:ext cx="4131068" cy="2798511"/>
          </a:xfrm>
        </p:spPr>
        <p:txBody>
          <a:bodyPr/>
          <a:lstStyle>
            <a:lvl1pPr>
              <a:defRPr sz="2100"/>
            </a:lvl1pPr>
          </a:lstStyle>
          <a:p>
            <a:endParaRPr lang="en-US" dirty="0"/>
          </a:p>
        </p:txBody>
      </p:sp>
      <p:sp>
        <p:nvSpPr>
          <p:cNvPr id="9" name="Title 1"/>
          <p:cNvSpPr>
            <a:spLocks noGrp="1"/>
          </p:cNvSpPr>
          <p:nvPr>
            <p:ph type="title"/>
          </p:nvPr>
        </p:nvSpPr>
        <p:spPr>
          <a:xfrm>
            <a:off x="347211" y="291629"/>
            <a:ext cx="8350060" cy="1194471"/>
          </a:xfrm>
          <a:prstGeom prst="rect">
            <a:avLst/>
          </a:prstGeom>
        </p:spPr>
        <p:txBody>
          <a:bodyPr lIns="0" tIns="0" rIns="0" bIns="0"/>
          <a:lstStyle>
            <a:lvl1pPr>
              <a:lnSpc>
                <a:spcPts val="2400"/>
              </a:lnSpc>
              <a:defRPr sz="2400"/>
            </a:lvl1pPr>
          </a:lstStyle>
          <a:p>
            <a:r>
              <a:rPr lang="en-US" dirty="0"/>
              <a:t>Click to edit Master title style</a:t>
            </a:r>
          </a:p>
        </p:txBody>
      </p:sp>
      <p:sp>
        <p:nvSpPr>
          <p:cNvPr id="11" name="Content Placeholder 2"/>
          <p:cNvSpPr>
            <a:spLocks noGrp="1"/>
          </p:cNvSpPr>
          <p:nvPr>
            <p:ph idx="13" hasCustomPrompt="1"/>
          </p:nvPr>
        </p:nvSpPr>
        <p:spPr>
          <a:xfrm>
            <a:off x="4566202" y="4565352"/>
            <a:ext cx="4131068" cy="1519483"/>
          </a:xfrm>
        </p:spPr>
        <p:txBody>
          <a:bodyPr/>
          <a:lstStyle>
            <a:lvl1pPr>
              <a:defRPr sz="2100"/>
            </a:lvl1pPr>
            <a:lvl2pPr>
              <a:lnSpc>
                <a:spcPts val="1800"/>
              </a:lnSpc>
              <a:defRPr sz="1800"/>
            </a:lvl2pPr>
            <a:lvl3pPr>
              <a:lnSpc>
                <a:spcPts val="1500"/>
              </a:lnSpc>
              <a:defRPr sz="1500"/>
            </a:lvl3pPr>
            <a:lvl4pPr>
              <a:lnSpc>
                <a:spcPts val="1200"/>
              </a:lnSpc>
              <a:defRPr sz="1200"/>
            </a:lvl4pPr>
            <a:lvl5pPr marL="582930" indent="-91679">
              <a:lnSpc>
                <a:spcPts val="900"/>
              </a:lnSpc>
              <a:defRPr sz="900"/>
            </a:lvl5pPr>
          </a:lstStyle>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4913" y="6253672"/>
            <a:ext cx="794545" cy="548640"/>
          </a:xfrm>
          <a:prstGeom prst="rect">
            <a:avLst/>
          </a:prstGeom>
        </p:spPr>
      </p:pic>
      <p:sp>
        <p:nvSpPr>
          <p:cNvPr id="12" name="Footer Placeholder 4"/>
          <p:cNvSpPr>
            <a:spLocks noGrp="1"/>
          </p:cNvSpPr>
          <p:nvPr>
            <p:ph type="ftr" sz="quarter" idx="3"/>
          </p:nvPr>
        </p:nvSpPr>
        <p:spPr>
          <a:xfrm>
            <a:off x="527810" y="6556473"/>
            <a:ext cx="2895600" cy="138499"/>
          </a:xfrm>
          <a:prstGeom prst="rect">
            <a:avLst/>
          </a:prstGeom>
        </p:spPr>
        <p:txBody>
          <a:bodyPr wrap="square" lIns="0" tIns="0" rIns="0" bIns="0" anchor="b" anchorCtr="0">
            <a:spAutoFit/>
          </a:bodyPr>
          <a:lstStyle>
            <a:lvl1pPr>
              <a:defRPr lang="en-US" sz="900" b="0" dirty="0">
                <a:solidFill>
                  <a:schemeClr val="accent1"/>
                </a:solidFill>
                <a:latin typeface="HelveticaNeueLT Std" panose="020B0604020202020204" pitchFamily="34" charset="0"/>
                <a:cs typeface="Arial"/>
              </a:defRPr>
            </a:lvl1pPr>
          </a:lstStyle>
          <a:p>
            <a:pPr defTabSz="457200"/>
            <a:r>
              <a:rPr lang="en-US" dirty="0"/>
              <a:t>The Path to Secure Payments</a:t>
            </a:r>
          </a:p>
        </p:txBody>
      </p:sp>
      <p:sp>
        <p:nvSpPr>
          <p:cNvPr id="14" name="Slide Number Placeholder 5"/>
          <p:cNvSpPr>
            <a:spLocks noGrp="1"/>
          </p:cNvSpPr>
          <p:nvPr>
            <p:ph type="sldNum" sz="quarter" idx="4"/>
          </p:nvPr>
        </p:nvSpPr>
        <p:spPr>
          <a:xfrm>
            <a:off x="176176" y="6557810"/>
            <a:ext cx="247795" cy="138499"/>
          </a:xfrm>
          <a:prstGeom prst="rect">
            <a:avLst/>
          </a:prstGeom>
        </p:spPr>
        <p:txBody>
          <a:bodyPr wrap="square" lIns="0" tIns="0" rIns="0" bIns="0" anchor="b" anchorCtr="0">
            <a:spAutoFit/>
          </a:bodyPr>
          <a:lstStyle>
            <a:lvl1pPr>
              <a:defRPr lang="en-US" sz="900" b="0" smtClean="0">
                <a:solidFill>
                  <a:schemeClr val="accent1"/>
                </a:solidFill>
                <a:latin typeface="+mn-lt"/>
                <a:cs typeface="Arial"/>
              </a:defRPr>
            </a:lvl1pPr>
          </a:lstStyle>
          <a:p>
            <a:pPr algn="r" defTabSz="457200"/>
            <a:fld id="{49A0BA29-0F9C-4678-821B-D56DBCDA060F}" type="slidenum">
              <a:rPr lang="en-US" smtClean="0"/>
              <a:pPr algn="r" defTabSz="457200"/>
              <a:t>‹#›</a:t>
            </a:fld>
            <a:endParaRPr lang="en-US" dirty="0"/>
          </a:p>
        </p:txBody>
      </p:sp>
      <p:sp>
        <p:nvSpPr>
          <p:cNvPr id="16" name="Text Placeholder 3"/>
          <p:cNvSpPr txBox="1">
            <a:spLocks/>
          </p:cNvSpPr>
          <p:nvPr userDrawn="1"/>
        </p:nvSpPr>
        <p:spPr>
          <a:xfrm>
            <a:off x="405893" y="6536810"/>
            <a:ext cx="135166" cy="184666"/>
          </a:xfrm>
          <a:prstGeom prst="rect">
            <a:avLst/>
          </a:prstGeom>
        </p:spPr>
        <p:txBody>
          <a:bodyPr wrap="square" lIns="0" tIns="0" rIns="0" bIns="0" anchor="b" anchorCtr="0">
            <a:spAutoFit/>
          </a:bodyPr>
          <a:lstStyle>
            <a:defPPr>
              <a:defRPr lang="en-US"/>
            </a:defPPr>
            <a:lvl1pPr>
              <a:defRPr sz="1200" b="0">
                <a:latin typeface="Arial"/>
                <a:cs typeface="Arial"/>
              </a:defRPr>
            </a:lvl1pPr>
          </a:lstStyle>
          <a:p>
            <a:pPr lvl="0" algn="ctr"/>
            <a:r>
              <a:rPr lang="en-US" dirty="0"/>
              <a:t>/</a:t>
            </a:r>
          </a:p>
        </p:txBody>
      </p:sp>
    </p:spTree>
    <p:extLst>
      <p:ext uri="{BB962C8B-B14F-4D97-AF65-F5344CB8AC3E}">
        <p14:creationId xmlns:p14="http://schemas.microsoft.com/office/powerpoint/2010/main" val="5797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871" y="2130427"/>
            <a:ext cx="8591406" cy="1298574"/>
          </a:xfrm>
        </p:spPr>
        <p:txBody>
          <a:bodyPr bIns="0" anchor="b" anchorCtr="0">
            <a:normAutofit/>
          </a:bodyPr>
          <a:lstStyle>
            <a:lvl1pPr>
              <a:spcBef>
                <a:spcPts val="0"/>
              </a:spcBef>
              <a:defRPr sz="4000"/>
            </a:lvl1pPr>
          </a:lstStyle>
          <a:p>
            <a:r>
              <a:rPr lang="en-US" dirty="0"/>
              <a:t>Click to edit Master title style</a:t>
            </a:r>
          </a:p>
        </p:txBody>
      </p:sp>
      <p:sp>
        <p:nvSpPr>
          <p:cNvPr id="3" name="Subtitle 2"/>
          <p:cNvSpPr>
            <a:spLocks noGrp="1"/>
          </p:cNvSpPr>
          <p:nvPr>
            <p:ph type="subTitle" idx="1"/>
          </p:nvPr>
        </p:nvSpPr>
        <p:spPr>
          <a:xfrm>
            <a:off x="282520" y="3433715"/>
            <a:ext cx="8588756" cy="770641"/>
          </a:xfrm>
        </p:spPr>
        <p:txBody>
          <a:bodyPr/>
          <a:lstStyle>
            <a:lvl1pPr marL="0" indent="0" algn="l">
              <a:buNone/>
              <a:defRPr b="1">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Click to edit Master subtitle style</a:t>
            </a:r>
          </a:p>
        </p:txBody>
      </p:sp>
      <p:grpSp>
        <p:nvGrpSpPr>
          <p:cNvPr id="26" name="Group 25"/>
          <p:cNvGrpSpPr/>
          <p:nvPr userDrawn="1"/>
        </p:nvGrpSpPr>
        <p:grpSpPr>
          <a:xfrm>
            <a:off x="0" y="5017693"/>
            <a:ext cx="9144001" cy="632603"/>
            <a:chOff x="0" y="5017693"/>
            <a:chExt cx="9144001" cy="632603"/>
          </a:xfrm>
        </p:grpSpPr>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a:ext>
              </a:extLst>
            </a:blip>
            <a:srcRect t="1" r="16772" b="-42737"/>
            <a:stretch/>
          </p:blipFill>
          <p:spPr>
            <a:xfrm>
              <a:off x="42629" y="5252501"/>
              <a:ext cx="9101372" cy="268406"/>
            </a:xfrm>
            <a:prstGeom prst="rect">
              <a:avLst/>
            </a:prstGeom>
            <a:ln w="85725">
              <a:noFill/>
              <a:headEnd type="stealth" w="lg" len="lg"/>
              <a:tailEnd type="none" w="lg" len="lg"/>
            </a:ln>
            <a:effectLst/>
          </p:spPr>
        </p:pic>
        <p:cxnSp>
          <p:nvCxnSpPr>
            <p:cNvPr id="28" name="Straight Connector 27"/>
            <p:cNvCxnSpPr/>
            <p:nvPr userDrawn="1"/>
          </p:nvCxnSpPr>
          <p:spPr>
            <a:xfrm>
              <a:off x="0" y="5650296"/>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0" y="501769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574" y="413242"/>
            <a:ext cx="1487134" cy="654594"/>
          </a:xfrm>
          <a:prstGeom prst="rect">
            <a:avLst/>
          </a:prstGeom>
        </p:spPr>
      </p:pic>
      <p:sp>
        <p:nvSpPr>
          <p:cNvPr id="12" name="TextBox 11"/>
          <p:cNvSpPr txBox="1"/>
          <p:nvPr userDrawn="1"/>
        </p:nvSpPr>
        <p:spPr>
          <a:xfrm>
            <a:off x="3631038" y="6531851"/>
            <a:ext cx="1881925" cy="184666"/>
          </a:xfrm>
          <a:prstGeom prst="rect">
            <a:avLst/>
          </a:prstGeom>
        </p:spPr>
        <p:txBody>
          <a:bodyPr wrap="none" lIns="0" tIns="0" rIns="0" bIns="0" anchor="b" anchorCtr="1">
            <a:spAutoFit/>
          </a:bodyPr>
          <a:lstStyle>
            <a:defPPr>
              <a:defRPr lang="en-US"/>
            </a:defPPr>
            <a:lvl1pPr defTabSz="914400">
              <a:defRPr lang="en-US" sz="1200" b="0" smtClean="0">
                <a:solidFill>
                  <a:schemeClr val="accent1"/>
                </a:solidFill>
                <a:latin typeface="Arial"/>
                <a:cs typeface="Arial"/>
              </a:defRPr>
            </a:lvl1pPr>
          </a:lstStyle>
          <a:p>
            <a:pPr lvl="0"/>
            <a:r>
              <a:rPr lang="en-US" dirty="0"/>
              <a:t>Confidential and proprietary</a:t>
            </a:r>
          </a:p>
        </p:txBody>
      </p:sp>
    </p:spTree>
    <p:extLst>
      <p:ext uri="{BB962C8B-B14F-4D97-AF65-F5344CB8AC3E}">
        <p14:creationId xmlns:p14="http://schemas.microsoft.com/office/powerpoint/2010/main" val="96941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The Path to Secure Payments</a:t>
            </a:r>
            <a:endParaRPr lang="en-US" dirty="0"/>
          </a:p>
        </p:txBody>
      </p:sp>
      <p:sp>
        <p:nvSpPr>
          <p:cNvPr id="6" name="Slide Number Placeholder 5"/>
          <p:cNvSpPr>
            <a:spLocks noGrp="1"/>
          </p:cNvSpPr>
          <p:nvPr>
            <p:ph type="sldNum" sz="quarter" idx="12"/>
          </p:nvPr>
        </p:nvSpPr>
        <p:spPr/>
        <p:txBody>
          <a:bodyPr/>
          <a:lstStyle>
            <a:lvl1pPr algn="r">
              <a:defRPr/>
            </a:lvl1pPr>
          </a:lstStyle>
          <a:p>
            <a:fld id="{49A0BA29-0F9C-4678-821B-D56DBCDA060F}" type="slidenum">
              <a:rPr lang="en-US" smtClean="0"/>
              <a:pPr/>
              <a:t>‹#›</a:t>
            </a:fld>
            <a:endParaRPr lang="en-US" dirty="0"/>
          </a:p>
        </p:txBody>
      </p:sp>
    </p:spTree>
    <p:extLst>
      <p:ext uri="{BB962C8B-B14F-4D97-AF65-F5344CB8AC3E}">
        <p14:creationId xmlns:p14="http://schemas.microsoft.com/office/powerpoint/2010/main" val="427507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4898" y="6268467"/>
            <a:ext cx="779707" cy="538255"/>
          </a:xfrm>
          <a:prstGeom prst="rect">
            <a:avLst/>
          </a:prstGeom>
        </p:spPr>
      </p:pic>
      <p:sp>
        <p:nvSpPr>
          <p:cNvPr id="2" name="Title 1"/>
          <p:cNvSpPr>
            <a:spLocks noGrp="1"/>
          </p:cNvSpPr>
          <p:nvPr>
            <p:ph type="title" hasCustomPrompt="1"/>
          </p:nvPr>
        </p:nvSpPr>
        <p:spPr>
          <a:xfrm>
            <a:off x="279870" y="2282826"/>
            <a:ext cx="8574735" cy="2292351"/>
          </a:xfrm>
        </p:spPr>
        <p:txBody>
          <a:bodyPr anchor="ctr" anchorCtr="0">
            <a:normAutofit/>
          </a:bodyPr>
          <a:lstStyle>
            <a:lvl1pPr algn="l">
              <a:spcBef>
                <a:spcPts val="0"/>
              </a:spcBef>
              <a:defRPr sz="4800" b="1" cap="none" baseline="0">
                <a:solidFill>
                  <a:schemeClr val="bg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The Path to Secure Payments</a:t>
            </a:r>
            <a:endParaRPr lang="en-US" dirty="0"/>
          </a:p>
        </p:txBody>
      </p:sp>
      <p:sp>
        <p:nvSpPr>
          <p:cNvPr id="6" name="Slide Number Placeholder 5"/>
          <p:cNvSpPr>
            <a:spLocks noGrp="1"/>
          </p:cNvSpPr>
          <p:nvPr>
            <p:ph type="sldNum" sz="quarter" idx="12"/>
          </p:nvPr>
        </p:nvSpPr>
        <p:spPr/>
        <p:txBody>
          <a:bodyPr/>
          <a:lstStyle>
            <a:lvl1pPr algn="r">
              <a:defRPr>
                <a:solidFill>
                  <a:schemeClr val="bg1"/>
                </a:solidFill>
              </a:defRPr>
            </a:lvl1pPr>
          </a:lstStyle>
          <a:p>
            <a:fld id="{49A0BA29-0F9C-4678-821B-D56DBCDA060F}" type="slidenum">
              <a:rPr lang="en-US" smtClean="0"/>
              <a:pPr/>
              <a:t>‹#›</a:t>
            </a:fld>
            <a:endParaRPr lang="en-US" dirty="0"/>
          </a:p>
        </p:txBody>
      </p:sp>
      <p:cxnSp>
        <p:nvCxnSpPr>
          <p:cNvPr id="8" name="Straight Connector 7"/>
          <p:cNvCxnSpPr/>
          <p:nvPr userDrawn="1"/>
        </p:nvCxnSpPr>
        <p:spPr>
          <a:xfrm flipH="1">
            <a:off x="0" y="6192712"/>
            <a:ext cx="9144095" cy="0"/>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 Placeholder 3"/>
          <p:cNvSpPr txBox="1">
            <a:spLocks/>
          </p:cNvSpPr>
          <p:nvPr userDrawn="1"/>
        </p:nvSpPr>
        <p:spPr>
          <a:xfrm>
            <a:off x="405893" y="6536810"/>
            <a:ext cx="135166" cy="184666"/>
          </a:xfrm>
          <a:prstGeom prst="rect">
            <a:avLst/>
          </a:prstGeom>
        </p:spPr>
        <p:txBody>
          <a:bodyPr wrap="square" lIns="0" tIns="0" rIns="0" bIns="0" anchor="b" anchorCtr="0">
            <a:spAutoFit/>
          </a:bodyPr>
          <a:lstStyle>
            <a:defPPr>
              <a:defRPr lang="en-US"/>
            </a:defPPr>
            <a:lvl1pPr>
              <a:defRPr sz="1200" b="0">
                <a:latin typeface="Arial"/>
                <a:cs typeface="Arial"/>
              </a:defRPr>
            </a:lvl1pPr>
          </a:lstStyle>
          <a:p>
            <a:pPr lvl="0" algn="ctr"/>
            <a:r>
              <a:rPr lang="en-US" dirty="0">
                <a:solidFill>
                  <a:schemeClr val="bg1"/>
                </a:solidFill>
              </a:rPr>
              <a:t>/</a:t>
            </a:r>
          </a:p>
        </p:txBody>
      </p:sp>
      <p:sp>
        <p:nvSpPr>
          <p:cNvPr id="9" name="TextBox 8"/>
          <p:cNvSpPr txBox="1"/>
          <p:nvPr userDrawn="1"/>
        </p:nvSpPr>
        <p:spPr>
          <a:xfrm>
            <a:off x="3631038" y="6531851"/>
            <a:ext cx="1881925" cy="184666"/>
          </a:xfrm>
          <a:prstGeom prst="rect">
            <a:avLst/>
          </a:prstGeom>
        </p:spPr>
        <p:txBody>
          <a:bodyPr wrap="none" lIns="0" tIns="0" rIns="0" bIns="0" anchor="b" anchorCtr="1">
            <a:spAutoFit/>
          </a:bodyPr>
          <a:lstStyle>
            <a:defPPr>
              <a:defRPr lang="en-US"/>
            </a:defPPr>
            <a:lvl1pPr defTabSz="914400">
              <a:defRPr lang="en-US" sz="1200" b="0" smtClean="0">
                <a:solidFill>
                  <a:schemeClr val="accent1"/>
                </a:solidFill>
                <a:latin typeface="Arial"/>
                <a:cs typeface="Arial"/>
              </a:defRPr>
            </a:lvl1pPr>
          </a:lstStyle>
          <a:p>
            <a:pPr lvl="0"/>
            <a:r>
              <a:rPr lang="en-US" dirty="0">
                <a:solidFill>
                  <a:schemeClr val="bg1"/>
                </a:solidFill>
              </a:rPr>
              <a:t>Confidential and proprietary</a:t>
            </a:r>
          </a:p>
        </p:txBody>
      </p:sp>
    </p:spTree>
    <p:extLst>
      <p:ext uri="{BB962C8B-B14F-4D97-AF65-F5344CB8AC3E}">
        <p14:creationId xmlns:p14="http://schemas.microsoft.com/office/powerpoint/2010/main" val="60447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9871" y="161926"/>
            <a:ext cx="4292130" cy="1277277"/>
          </a:xfrm>
        </p:spPr>
        <p:txBody>
          <a:bodyPr/>
          <a:lstStyle/>
          <a:p>
            <a:r>
              <a:rPr lang="en-US" dirty="0"/>
              <a:t>Click to edit Master title style</a:t>
            </a:r>
          </a:p>
        </p:txBody>
      </p:sp>
      <p:sp>
        <p:nvSpPr>
          <p:cNvPr id="3" name="Content Placeholder 2"/>
          <p:cNvSpPr>
            <a:spLocks noGrp="1"/>
          </p:cNvSpPr>
          <p:nvPr>
            <p:ph sz="half" idx="1"/>
          </p:nvPr>
        </p:nvSpPr>
        <p:spPr>
          <a:xfrm>
            <a:off x="279870" y="1438275"/>
            <a:ext cx="4292130" cy="4687889"/>
          </a:xfrm>
        </p:spPr>
        <p:txBody>
          <a:bodyPr>
            <a:normAutofit/>
          </a:bodyPr>
          <a:lstStyle>
            <a:lvl1pPr>
              <a:defRPr sz="2400"/>
            </a:lvl1pPr>
            <a:lvl2pPr>
              <a:defRPr sz="2000"/>
            </a:lvl2pPr>
            <a:lvl3pPr>
              <a:defRPr sz="1600"/>
            </a:lvl3pPr>
            <a:lvl4pPr>
              <a:defRPr sz="1200"/>
            </a:lvl4pPr>
            <a:lvl5pPr>
              <a:defRPr sz="11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572001" y="161925"/>
            <a:ext cx="4299276" cy="596424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Object</a:t>
            </a:r>
          </a:p>
        </p:txBody>
      </p:sp>
      <p:sp>
        <p:nvSpPr>
          <p:cNvPr id="6" name="Footer Placeholder 5"/>
          <p:cNvSpPr>
            <a:spLocks noGrp="1"/>
          </p:cNvSpPr>
          <p:nvPr>
            <p:ph type="ftr" sz="quarter" idx="11"/>
          </p:nvPr>
        </p:nvSpPr>
        <p:spPr/>
        <p:txBody>
          <a:bodyPr/>
          <a:lstStyle/>
          <a:p>
            <a:r>
              <a:rPr lang="en-US"/>
              <a:t>The Path to Secure Payments</a:t>
            </a:r>
            <a:endParaRPr lang="en-US" dirty="0"/>
          </a:p>
        </p:txBody>
      </p:sp>
      <p:sp>
        <p:nvSpPr>
          <p:cNvPr id="7" name="Slide Number Placeholder 6"/>
          <p:cNvSpPr>
            <a:spLocks noGrp="1"/>
          </p:cNvSpPr>
          <p:nvPr>
            <p:ph type="sldNum" sz="quarter" idx="12"/>
          </p:nvPr>
        </p:nvSpPr>
        <p:spPr/>
        <p:txBody>
          <a:bodyPr/>
          <a:lstStyle>
            <a:lvl1pPr algn="r">
              <a:defRPr/>
            </a:lvl1pPr>
          </a:lstStyle>
          <a:p>
            <a:fld id="{49A0BA29-0F9C-4678-821B-D56DBCDA060F}" type="slidenum">
              <a:rPr lang="en-US" smtClean="0"/>
              <a:pPr/>
              <a:t>‹#›</a:t>
            </a:fld>
            <a:endParaRPr lang="en-US" dirty="0"/>
          </a:p>
        </p:txBody>
      </p:sp>
    </p:spTree>
    <p:extLst>
      <p:ext uri="{BB962C8B-B14F-4D97-AF65-F5344CB8AC3E}">
        <p14:creationId xmlns:p14="http://schemas.microsoft.com/office/powerpoint/2010/main" val="396036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79870" y="1019176"/>
            <a:ext cx="4217517" cy="936626"/>
          </a:xfrm>
        </p:spPr>
        <p:txBody>
          <a:bodyPr anchor="ctr" anchorCtr="0">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279870" y="1952625"/>
            <a:ext cx="4217517" cy="4173538"/>
          </a:xfrm>
        </p:spPr>
        <p:txBody>
          <a:bodyPr>
            <a:normAutofit/>
          </a:bodyPr>
          <a:lstStyle>
            <a:lvl1pPr>
              <a:defRPr sz="2400"/>
            </a:lvl1pPr>
            <a:lvl2pPr>
              <a:defRPr sz="2000"/>
            </a:lvl2pPr>
            <a:lvl3pPr>
              <a:defRPr sz="1600"/>
            </a:lvl3pPr>
            <a:lvl4pPr>
              <a:defRPr sz="1200"/>
            </a:lvl4pPr>
            <a:lvl5pPr>
              <a:defRPr sz="1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019176"/>
            <a:ext cx="4226250" cy="936626"/>
          </a:xfrm>
        </p:spPr>
        <p:txBody>
          <a:bodyPr anchor="ctr" anchorCtr="0">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4645026" y="1952625"/>
            <a:ext cx="4226250" cy="4173538"/>
          </a:xfrm>
        </p:spPr>
        <p:txBody>
          <a:bodyPr>
            <a:normAutofit/>
          </a:bodyPr>
          <a:lstStyle>
            <a:lvl1pPr>
              <a:defRPr sz="2400"/>
            </a:lvl1pPr>
            <a:lvl2pPr>
              <a:defRPr sz="2000"/>
            </a:lvl2pPr>
            <a:lvl3pPr>
              <a:defRPr sz="1600" b="0" i="0"/>
            </a:lvl3pPr>
            <a:lvl4pPr>
              <a:defRPr sz="1200"/>
            </a:lvl4pPr>
            <a:lvl5pPr>
              <a:defRPr sz="1000"/>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The Path to Secure Payments</a:t>
            </a:r>
            <a:endParaRPr lang="en-US" dirty="0"/>
          </a:p>
        </p:txBody>
      </p:sp>
      <p:sp>
        <p:nvSpPr>
          <p:cNvPr id="9" name="Slide Number Placeholder 8"/>
          <p:cNvSpPr>
            <a:spLocks noGrp="1"/>
          </p:cNvSpPr>
          <p:nvPr>
            <p:ph type="sldNum" sz="quarter" idx="12"/>
          </p:nvPr>
        </p:nvSpPr>
        <p:spPr/>
        <p:txBody>
          <a:bodyPr/>
          <a:lstStyle>
            <a:lvl1pPr algn="r">
              <a:defRPr/>
            </a:lvl1pPr>
          </a:lstStyle>
          <a:p>
            <a:fld id="{49A0BA29-0F9C-4678-821B-D56DBCDA060F}" type="slidenum">
              <a:rPr lang="en-US" smtClean="0"/>
              <a:pPr/>
              <a:t>‹#›</a:t>
            </a:fld>
            <a:endParaRPr lang="en-US" dirty="0"/>
          </a:p>
        </p:txBody>
      </p:sp>
    </p:spTree>
    <p:extLst>
      <p:ext uri="{BB962C8B-B14F-4D97-AF65-F5344CB8AC3E}">
        <p14:creationId xmlns:p14="http://schemas.microsoft.com/office/powerpoint/2010/main" val="318648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79870" y="1019175"/>
            <a:ext cx="4215930" cy="5106989"/>
          </a:xfrm>
        </p:spPr>
        <p:txBody>
          <a:bodyPr>
            <a:normAutofit/>
          </a:bodyPr>
          <a:lstStyle>
            <a:lvl1pPr>
              <a:defRPr sz="2400"/>
            </a:lvl1pPr>
            <a:lvl2pPr>
              <a:spcBef>
                <a:spcPts val="600"/>
              </a:spcBef>
              <a:defRPr sz="2000"/>
            </a:lvl2pPr>
            <a:lvl3pPr>
              <a:spcBef>
                <a:spcPts val="600"/>
              </a:spcBef>
              <a:defRPr sz="1600"/>
            </a:lvl3pPr>
            <a:lvl4pPr>
              <a:spcBef>
                <a:spcPts val="600"/>
              </a:spcBef>
              <a:defRPr sz="1200"/>
            </a:lvl4pPr>
            <a:lvl5pPr>
              <a:spcBef>
                <a:spcPts val="600"/>
              </a:spcBef>
              <a:defRPr sz="11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19175"/>
            <a:ext cx="4223076" cy="5106989"/>
          </a:xfrm>
        </p:spPr>
        <p:txBody>
          <a:bodyPr>
            <a:normAutofit/>
          </a:bodyPr>
          <a:lstStyle>
            <a:lvl1pPr>
              <a:defRPr sz="2400"/>
            </a:lvl1pPr>
            <a:lvl2pPr>
              <a:spcBef>
                <a:spcPts val="600"/>
              </a:spcBef>
              <a:defRPr sz="2000"/>
            </a:lvl2pPr>
            <a:lvl3pPr>
              <a:spcBef>
                <a:spcPts val="600"/>
              </a:spcBef>
              <a:defRPr sz="1600"/>
            </a:lvl3pPr>
            <a:lvl4pPr>
              <a:spcBef>
                <a:spcPts val="600"/>
              </a:spcBef>
              <a:defRPr sz="1200"/>
            </a:lvl4pPr>
            <a:lvl5pPr>
              <a:spcBef>
                <a:spcPts val="600"/>
              </a:spcBef>
              <a:defRPr sz="11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The Path to Secure Payments</a:t>
            </a:r>
            <a:endParaRPr lang="en-US" dirty="0"/>
          </a:p>
        </p:txBody>
      </p:sp>
      <p:sp>
        <p:nvSpPr>
          <p:cNvPr id="7" name="Slide Number Placeholder 6"/>
          <p:cNvSpPr>
            <a:spLocks noGrp="1"/>
          </p:cNvSpPr>
          <p:nvPr>
            <p:ph type="sldNum" sz="quarter" idx="12"/>
          </p:nvPr>
        </p:nvSpPr>
        <p:spPr/>
        <p:txBody>
          <a:bodyPr/>
          <a:lstStyle>
            <a:lvl1pPr algn="r">
              <a:defRPr/>
            </a:lvl1pPr>
          </a:lstStyle>
          <a:p>
            <a:fld id="{49A0BA29-0F9C-4678-821B-D56DBCDA060F}" type="slidenum">
              <a:rPr lang="en-US" smtClean="0"/>
              <a:pPr/>
              <a:t>‹#›</a:t>
            </a:fld>
            <a:endParaRPr lang="en-US" dirty="0"/>
          </a:p>
        </p:txBody>
      </p:sp>
    </p:spTree>
    <p:extLst>
      <p:ext uri="{BB962C8B-B14F-4D97-AF65-F5344CB8AC3E}">
        <p14:creationId xmlns:p14="http://schemas.microsoft.com/office/powerpoint/2010/main" val="140384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The Path to Secure Payments</a:t>
            </a:r>
            <a:endParaRPr lang="en-US" dirty="0"/>
          </a:p>
        </p:txBody>
      </p:sp>
      <p:sp>
        <p:nvSpPr>
          <p:cNvPr id="5" name="Slide Number Placeholder 4"/>
          <p:cNvSpPr>
            <a:spLocks noGrp="1"/>
          </p:cNvSpPr>
          <p:nvPr>
            <p:ph type="sldNum" sz="quarter" idx="12"/>
          </p:nvPr>
        </p:nvSpPr>
        <p:spPr/>
        <p:txBody>
          <a:bodyPr/>
          <a:lstStyle>
            <a:lvl1pPr algn="r">
              <a:defRPr/>
            </a:lvl1pPr>
          </a:lstStyle>
          <a:p>
            <a:fld id="{49A0BA29-0F9C-4678-821B-D56DBCDA060F}" type="slidenum">
              <a:rPr lang="en-US" smtClean="0"/>
              <a:pPr/>
              <a:t>‹#›</a:t>
            </a:fld>
            <a:endParaRPr lang="en-US" dirty="0"/>
          </a:p>
        </p:txBody>
      </p:sp>
    </p:spTree>
    <p:extLst>
      <p:ext uri="{BB962C8B-B14F-4D97-AF65-F5344CB8AC3E}">
        <p14:creationId xmlns:p14="http://schemas.microsoft.com/office/powerpoint/2010/main" val="357709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The Path to Secure Payments</a:t>
            </a:r>
            <a:endParaRPr lang="en-US" dirty="0"/>
          </a:p>
        </p:txBody>
      </p:sp>
      <p:sp>
        <p:nvSpPr>
          <p:cNvPr id="4" name="Slide Number Placeholder 3"/>
          <p:cNvSpPr>
            <a:spLocks noGrp="1"/>
          </p:cNvSpPr>
          <p:nvPr>
            <p:ph type="sldNum" sz="quarter" idx="12"/>
          </p:nvPr>
        </p:nvSpPr>
        <p:spPr/>
        <p:txBody>
          <a:bodyPr/>
          <a:lstStyle>
            <a:lvl1pPr algn="r">
              <a:defRPr/>
            </a:lvl1pPr>
          </a:lstStyle>
          <a:p>
            <a:fld id="{49A0BA29-0F9C-4678-821B-D56DBCDA060F}" type="slidenum">
              <a:rPr lang="en-US" smtClean="0"/>
              <a:pPr/>
              <a:t>‹#›</a:t>
            </a:fld>
            <a:endParaRPr lang="en-US" dirty="0"/>
          </a:p>
        </p:txBody>
      </p:sp>
    </p:spTree>
    <p:extLst>
      <p:ext uri="{BB962C8B-B14F-4D97-AF65-F5344CB8AC3E}">
        <p14:creationId xmlns:p14="http://schemas.microsoft.com/office/powerpoint/2010/main" val="56202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9871" y="156210"/>
            <a:ext cx="8591406" cy="859536"/>
          </a:xfrm>
          <a:prstGeom prst="rect">
            <a:avLst/>
          </a:prstGeom>
        </p:spPr>
        <p:txBody>
          <a:bodyPr vert="horz" lIns="0" tIns="45720" rIns="4572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286442" y="1028700"/>
            <a:ext cx="8584834" cy="5088038"/>
          </a:xfrm>
          <a:prstGeom prst="rect">
            <a:avLst/>
          </a:prstGeom>
        </p:spPr>
        <p:txBody>
          <a:bodyPr vert="horz" lIns="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27810" y="6556473"/>
            <a:ext cx="2895600" cy="138499"/>
          </a:xfrm>
          <a:prstGeom prst="rect">
            <a:avLst/>
          </a:prstGeom>
        </p:spPr>
        <p:txBody>
          <a:bodyPr wrap="square" lIns="0" tIns="0" rIns="0" bIns="0" anchor="b" anchorCtr="0">
            <a:spAutoFit/>
          </a:bodyPr>
          <a:lstStyle>
            <a:lvl1pPr>
              <a:defRPr lang="en-US" sz="900" b="0" dirty="0">
                <a:solidFill>
                  <a:schemeClr val="accent1"/>
                </a:solidFill>
                <a:latin typeface="HelveticaNeueLT Std" panose="020B0604020202020204" pitchFamily="34" charset="0"/>
                <a:cs typeface="Arial"/>
              </a:defRPr>
            </a:lvl1pPr>
          </a:lstStyle>
          <a:p>
            <a:pPr defTabSz="457200"/>
            <a:r>
              <a:rPr lang="en-US" dirty="0"/>
              <a:t>The Path to Secure Payments</a:t>
            </a:r>
          </a:p>
        </p:txBody>
      </p:sp>
      <p:sp>
        <p:nvSpPr>
          <p:cNvPr id="6" name="Slide Number Placeholder 5"/>
          <p:cNvSpPr>
            <a:spLocks noGrp="1"/>
          </p:cNvSpPr>
          <p:nvPr>
            <p:ph type="sldNum" sz="quarter" idx="4"/>
          </p:nvPr>
        </p:nvSpPr>
        <p:spPr>
          <a:xfrm>
            <a:off x="176176" y="6557810"/>
            <a:ext cx="247795" cy="138499"/>
          </a:xfrm>
          <a:prstGeom prst="rect">
            <a:avLst/>
          </a:prstGeom>
        </p:spPr>
        <p:txBody>
          <a:bodyPr wrap="square" lIns="0" tIns="0" rIns="0" bIns="0" anchor="b" anchorCtr="0">
            <a:spAutoFit/>
          </a:bodyPr>
          <a:lstStyle>
            <a:lvl1pPr>
              <a:defRPr lang="en-US" sz="900" b="0" smtClean="0">
                <a:solidFill>
                  <a:schemeClr val="accent1"/>
                </a:solidFill>
                <a:latin typeface="+mn-lt"/>
                <a:cs typeface="Arial"/>
              </a:defRPr>
            </a:lvl1pPr>
          </a:lstStyle>
          <a:p>
            <a:pPr algn="r" defTabSz="457200"/>
            <a:fld id="{49A0BA29-0F9C-4678-821B-D56DBCDA060F}" type="slidenum">
              <a:rPr lang="en-US" smtClean="0"/>
              <a:pPr algn="r" defTabSz="457200"/>
              <a:t>‹#›</a:t>
            </a:fld>
            <a:endParaRPr lang="en-US" dirty="0"/>
          </a:p>
        </p:txBody>
      </p:sp>
      <p:sp>
        <p:nvSpPr>
          <p:cNvPr id="9" name="Text Placeholder 3"/>
          <p:cNvSpPr txBox="1">
            <a:spLocks/>
          </p:cNvSpPr>
          <p:nvPr userDrawn="1"/>
        </p:nvSpPr>
        <p:spPr>
          <a:xfrm>
            <a:off x="405893" y="6536810"/>
            <a:ext cx="135166" cy="184666"/>
          </a:xfrm>
          <a:prstGeom prst="rect">
            <a:avLst/>
          </a:prstGeom>
        </p:spPr>
        <p:txBody>
          <a:bodyPr wrap="square" lIns="0" tIns="0" rIns="0" bIns="0" anchor="b" anchorCtr="0">
            <a:spAutoFit/>
          </a:bodyPr>
          <a:lstStyle>
            <a:defPPr>
              <a:defRPr lang="en-US"/>
            </a:defPPr>
            <a:lvl1pPr>
              <a:defRPr sz="1200" b="0">
                <a:latin typeface="Arial"/>
                <a:cs typeface="Arial"/>
              </a:defRPr>
            </a:lvl1pPr>
          </a:lstStyle>
          <a:p>
            <a:pPr lvl="0" algn="ctr"/>
            <a:r>
              <a:rPr lang="en-US" dirty="0"/>
              <a:t>/</a:t>
            </a:r>
          </a:p>
        </p:txBody>
      </p:sp>
      <p:cxnSp>
        <p:nvCxnSpPr>
          <p:cNvPr id="10" name="Straight Connector 9"/>
          <p:cNvCxnSpPr/>
          <p:nvPr userDrawn="1"/>
        </p:nvCxnSpPr>
        <p:spPr>
          <a:xfrm flipH="1">
            <a:off x="0" y="6192712"/>
            <a:ext cx="9144095" cy="0"/>
          </a:xfrm>
          <a:prstGeom prst="line">
            <a:avLst/>
          </a:prstGeom>
          <a:ln w="19050" cmpd="sng">
            <a:solidFill>
              <a:srgbClr val="0C2074"/>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819390" y="6267655"/>
            <a:ext cx="1051560" cy="462866"/>
          </a:xfrm>
          <a:prstGeom prst="rect">
            <a:avLst/>
          </a:prstGeom>
        </p:spPr>
      </p:pic>
      <p:sp>
        <p:nvSpPr>
          <p:cNvPr id="12" name="TextBox 11"/>
          <p:cNvSpPr txBox="1"/>
          <p:nvPr userDrawn="1"/>
        </p:nvSpPr>
        <p:spPr>
          <a:xfrm>
            <a:off x="279871" y="6557335"/>
            <a:ext cx="8591079" cy="138499"/>
          </a:xfrm>
          <a:prstGeom prst="rect">
            <a:avLst/>
          </a:prstGeom>
        </p:spPr>
        <p:txBody>
          <a:bodyPr wrap="square" lIns="0" tIns="0" rIns="0" bIns="0" anchor="b" anchorCtr="1">
            <a:spAutoFit/>
          </a:bodyPr>
          <a:lstStyle>
            <a:defPPr>
              <a:defRPr lang="en-US"/>
            </a:defPPr>
            <a:lvl1pPr defTabSz="914400">
              <a:defRPr lang="en-US" sz="1200" b="0" smtClean="0">
                <a:solidFill>
                  <a:schemeClr val="accent1"/>
                </a:solidFill>
                <a:latin typeface="Arial"/>
                <a:cs typeface="Arial"/>
              </a:defRPr>
            </a:lvl1pPr>
          </a:lstStyle>
          <a:p>
            <a:pPr lvl="0"/>
            <a:r>
              <a:rPr lang="en-US" sz="900" dirty="0">
                <a:latin typeface="HelveticaNeueLT Std" panose="020B0604020202020204" pitchFamily="34" charset="0"/>
              </a:rPr>
              <a:t>Confidential</a:t>
            </a:r>
          </a:p>
        </p:txBody>
      </p:sp>
    </p:spTree>
    <p:extLst>
      <p:ext uri="{BB962C8B-B14F-4D97-AF65-F5344CB8AC3E}">
        <p14:creationId xmlns:p14="http://schemas.microsoft.com/office/powerpoint/2010/main" val="38248751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61" r:id="rId7"/>
    <p:sldLayoutId id="2147483654" r:id="rId8"/>
    <p:sldLayoutId id="2147483655" r:id="rId9"/>
    <p:sldLayoutId id="2147483656" r:id="rId10"/>
    <p:sldLayoutId id="2147483662" r:id="rId11"/>
    <p:sldLayoutId id="2147483663" r:id="rId12"/>
    <p:sldLayoutId id="2147483664" r:id="rId13"/>
    <p:sldLayoutId id="2147483665" r:id="rId14"/>
    <p:sldLayoutId id="2147483666" r:id="rId15"/>
  </p:sldLayoutIdLst>
  <p:hf hdr="0" dt="0"/>
  <p:txStyles>
    <p:titleStyle>
      <a:lvl1pPr algn="l" defTabSz="1218987" rtl="0" eaLnBrk="1" latinLnBrk="0" hangingPunct="1">
        <a:spcBef>
          <a:spcPts val="600"/>
        </a:spcBef>
        <a:buNone/>
        <a:defRPr sz="3200" b="1" kern="1200">
          <a:solidFill>
            <a:schemeClr val="accent1"/>
          </a:solidFill>
          <a:latin typeface="+mj-lt"/>
          <a:ea typeface="+mj-ea"/>
          <a:cs typeface="+mj-cs"/>
        </a:defRPr>
      </a:lvl1pPr>
    </p:titleStyle>
    <p:bodyStyle>
      <a:lvl1pPr marL="0" indent="0" algn="l" defTabSz="1218987" rtl="0" eaLnBrk="1" latinLnBrk="0" hangingPunct="1">
        <a:spcBef>
          <a:spcPts val="600"/>
        </a:spcBef>
        <a:buFontTx/>
        <a:buNone/>
        <a:defRPr sz="2400" kern="1200">
          <a:solidFill>
            <a:schemeClr val="accent1"/>
          </a:solidFill>
          <a:latin typeface="+mn-lt"/>
          <a:ea typeface="+mn-ea"/>
          <a:cs typeface="+mn-cs"/>
        </a:defRPr>
      </a:lvl1pPr>
      <a:lvl2pPr marL="395288" indent="-168275" algn="l" defTabSz="1218987" rtl="0" eaLnBrk="1" latinLnBrk="0" hangingPunct="1">
        <a:spcBef>
          <a:spcPts val="600"/>
        </a:spcBef>
        <a:buFont typeface="Arial" panose="020B0604020202020204" pitchFamily="34" charset="0"/>
        <a:buChar char="•"/>
        <a:defRPr sz="2000" kern="1200">
          <a:solidFill>
            <a:schemeClr val="accent1"/>
          </a:solidFill>
          <a:latin typeface="+mn-lt"/>
          <a:ea typeface="+mn-ea"/>
          <a:cs typeface="+mn-cs"/>
        </a:defRPr>
      </a:lvl2pPr>
      <a:lvl3pPr marL="631825" indent="-169863" algn="l" defTabSz="1218987" rtl="0" eaLnBrk="1" latinLnBrk="0" hangingPunct="1">
        <a:spcBef>
          <a:spcPts val="600"/>
        </a:spcBef>
        <a:buFont typeface="Arial" panose="020B0604020202020204" pitchFamily="34" charset="0"/>
        <a:buChar char="•"/>
        <a:defRPr sz="1600" kern="1200">
          <a:solidFill>
            <a:schemeClr val="accent1"/>
          </a:solidFill>
          <a:latin typeface="+mn-lt"/>
          <a:ea typeface="+mn-ea"/>
          <a:cs typeface="+mn-cs"/>
        </a:defRPr>
      </a:lvl3pPr>
      <a:lvl4pPr marL="744538" indent="-112713" algn="l" defTabSz="1218987" rtl="0" eaLnBrk="1" latinLnBrk="0" hangingPunct="1">
        <a:spcBef>
          <a:spcPts val="600"/>
        </a:spcBef>
        <a:buFont typeface="Arial" panose="020B0604020202020204" pitchFamily="34" charset="0"/>
        <a:buChar char="•"/>
        <a:defRPr sz="1200" kern="1200">
          <a:solidFill>
            <a:schemeClr val="accent1"/>
          </a:solidFill>
          <a:latin typeface="+mn-lt"/>
          <a:ea typeface="+mn-ea"/>
          <a:cs typeface="+mn-cs"/>
        </a:defRPr>
      </a:lvl4pPr>
      <a:lvl5pPr marL="914400" indent="-112713" algn="l" defTabSz="1218987"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s://www.pcisecuritystandards.org/assessors_and_solutions/point_to_point_encryption_solutions"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338" y="2898523"/>
            <a:ext cx="5816130" cy="1287111"/>
          </a:xfrm>
        </p:spPr>
        <p:txBody>
          <a:bodyPr anchor="t">
            <a:normAutofit fontScale="90000"/>
          </a:bodyPr>
          <a:lstStyle/>
          <a:p>
            <a:r>
              <a:rPr lang="en-US" sz="2700" dirty="0">
                <a:latin typeface="HelveticaNeueLT Std" panose="020B0604020202020204" pitchFamily="34" charset="0"/>
              </a:rPr>
              <a:t>Reducing PCI Scope</a:t>
            </a:r>
            <a:br>
              <a:rPr lang="en-US" sz="2700" dirty="0">
                <a:latin typeface="HelveticaNeueLT Std" panose="020B0604020202020204" pitchFamily="34" charset="0"/>
              </a:rPr>
            </a:br>
            <a:br>
              <a:rPr lang="en-US" sz="2700" dirty="0">
                <a:latin typeface="HelveticaNeueLT Std" panose="020B0604020202020204" pitchFamily="34" charset="0"/>
              </a:rPr>
            </a:br>
            <a:r>
              <a:rPr lang="en-US" sz="2200" i="1" dirty="0">
                <a:latin typeface="HelveticaNeueLT Std" panose="020B0604020202020204" pitchFamily="34" charset="0"/>
              </a:rPr>
              <a:t>PSFOA, </a:t>
            </a:r>
            <a:r>
              <a:rPr lang="en-US" sz="2200" i="1">
                <a:latin typeface="HelveticaNeueLT Std" panose="020B0604020202020204" pitchFamily="34" charset="0"/>
              </a:rPr>
              <a:t>09 October </a:t>
            </a:r>
            <a:r>
              <a:rPr lang="en-US" sz="2200" i="1" dirty="0">
                <a:latin typeface="HelveticaNeueLT Std" panose="020B0604020202020204" pitchFamily="34" charset="0"/>
              </a:rPr>
              <a:t>2019</a:t>
            </a:r>
            <a:br>
              <a:rPr lang="en-US" sz="2200" dirty="0">
                <a:latin typeface="HelveticaNeueLT Std" panose="020B0604020202020204" pitchFamily="34" charset="0"/>
              </a:rPr>
            </a:br>
            <a:br>
              <a:rPr lang="en-US" sz="2200" dirty="0">
                <a:latin typeface="HelveticaNeueLT Std" panose="020B0604020202020204" pitchFamily="34" charset="0"/>
              </a:rPr>
            </a:br>
            <a:br>
              <a:rPr lang="en-US" sz="2200" dirty="0">
                <a:latin typeface="HelveticaNeueLT Std" panose="020B0604020202020204" pitchFamily="34" charset="0"/>
              </a:rPr>
            </a:br>
            <a:br>
              <a:rPr lang="en-US" sz="3200" dirty="0">
                <a:latin typeface="HelveticaNeueLT Std" panose="020B0604020202020204" pitchFamily="34" charset="0"/>
              </a:rPr>
            </a:br>
            <a:endParaRPr lang="en-US" sz="3200" dirty="0">
              <a:latin typeface="HelveticaNeueLT Std" panose="020B0604020202020204" pitchFamily="34" charset="0"/>
            </a:endParaRPr>
          </a:p>
        </p:txBody>
      </p:sp>
      <p:sp>
        <p:nvSpPr>
          <p:cNvPr id="6" name="Footer Placeholder 4"/>
          <p:cNvSpPr txBox="1">
            <a:spLocks/>
          </p:cNvSpPr>
          <p:nvPr/>
        </p:nvSpPr>
        <p:spPr>
          <a:xfrm>
            <a:off x="3245403" y="6545742"/>
            <a:ext cx="1922020" cy="184666"/>
          </a:xfrm>
          <a:prstGeom prst="rect">
            <a:avLst/>
          </a:prstGeom>
          <a:solidFill>
            <a:schemeClr val="bg1"/>
          </a:solidFill>
        </p:spPr>
        <p:txBody>
          <a:bodyPr wrap="square" lIns="0" tIns="0" rIns="0" bIns="0" anchor="b" anchorCtr="0">
            <a:spAutoFit/>
          </a:bodyPr>
          <a:lstStyle>
            <a:defPPr>
              <a:defRPr lang="en-US"/>
            </a:defPPr>
            <a:lvl1pPr marL="0" algn="l" defTabSz="1218987" rtl="0" eaLnBrk="1" latinLnBrk="0" hangingPunct="1">
              <a:defRPr lang="en-US" sz="1200" b="0" kern="1200" dirty="0">
                <a:solidFill>
                  <a:schemeClr val="accent1"/>
                </a:solidFill>
                <a:latin typeface="Arial"/>
                <a:ea typeface="+mn-ea"/>
                <a:cs typeface="Arial"/>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96" y="1628903"/>
            <a:ext cx="3185257" cy="1076528"/>
          </a:xfrm>
          <a:prstGeom prst="rect">
            <a:avLst/>
          </a:prstGeom>
        </p:spPr>
      </p:pic>
    </p:spTree>
    <p:extLst>
      <p:ext uri="{BB962C8B-B14F-4D97-AF65-F5344CB8AC3E}">
        <p14:creationId xmlns:p14="http://schemas.microsoft.com/office/powerpoint/2010/main" val="3494276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21"/>
          <a:stretch/>
        </p:blipFill>
        <p:spPr>
          <a:xfrm>
            <a:off x="11574" y="-11575"/>
            <a:ext cx="9132425" cy="6188595"/>
          </a:xfrm>
          <a:prstGeom prst="rect">
            <a:avLst/>
          </a:prstGeom>
        </p:spPr>
      </p:pic>
      <p:sp>
        <p:nvSpPr>
          <p:cNvPr id="14" name="Rectangle 13"/>
          <p:cNvSpPr/>
          <p:nvPr/>
        </p:nvSpPr>
        <p:spPr>
          <a:xfrm flipH="1">
            <a:off x="2855" y="31870"/>
            <a:ext cx="9149844" cy="6180221"/>
          </a:xfrm>
          <a:prstGeom prst="rect">
            <a:avLst/>
          </a:pr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4"/>
          <p:cNvSpPr txBox="1">
            <a:spLocks/>
          </p:cNvSpPr>
          <p:nvPr/>
        </p:nvSpPr>
        <p:spPr>
          <a:xfrm>
            <a:off x="3614564" y="6556284"/>
            <a:ext cx="1922020" cy="184666"/>
          </a:xfrm>
          <a:prstGeom prst="rect">
            <a:avLst/>
          </a:prstGeom>
          <a:solidFill>
            <a:schemeClr val="bg1"/>
          </a:solidFill>
        </p:spPr>
        <p:txBody>
          <a:bodyPr wrap="square" lIns="0" tIns="0" rIns="0" bIns="0" anchor="b" anchorCtr="0">
            <a:spAutoFit/>
          </a:bodyPr>
          <a:lstStyle>
            <a:defPPr>
              <a:defRPr lang="en-US"/>
            </a:defPPr>
            <a:lvl1pPr marL="0" algn="l" defTabSz="1218987" rtl="0" eaLnBrk="1" latinLnBrk="0" hangingPunct="1">
              <a:defRPr lang="en-US" sz="1200" b="0" kern="1200" dirty="0">
                <a:solidFill>
                  <a:schemeClr val="accent1"/>
                </a:solidFill>
                <a:latin typeface="Arial"/>
                <a:ea typeface="+mn-ea"/>
                <a:cs typeface="Arial"/>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1" name="Rectangle 10"/>
          <p:cNvSpPr/>
          <p:nvPr/>
        </p:nvSpPr>
        <p:spPr>
          <a:xfrm>
            <a:off x="5942" y="0"/>
            <a:ext cx="3883152" cy="6193003"/>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title"/>
          </p:nvPr>
        </p:nvSpPr>
        <p:spPr>
          <a:xfrm>
            <a:off x="338173" y="490843"/>
            <a:ext cx="3260483" cy="859536"/>
          </a:xfrm>
        </p:spPr>
        <p:txBody>
          <a:bodyPr anchor="t">
            <a:noAutofit/>
          </a:bodyPr>
          <a:lstStyle/>
          <a:p>
            <a:r>
              <a:rPr lang="en-US" sz="2800">
                <a:solidFill>
                  <a:srgbClr val="002060"/>
                </a:solidFill>
                <a:latin typeface="HelveticaNeueLT Std" panose="020B0604020202020204" pitchFamily="34" charset="0"/>
              </a:rPr>
              <a:t>Tokenization</a:t>
            </a:r>
            <a:endParaRPr lang="en-US" sz="2800" dirty="0">
              <a:solidFill>
                <a:srgbClr val="002060"/>
              </a:solidFill>
              <a:latin typeface="HelveticaNeueLT Std" panose="020B0604020202020204" pitchFamily="34" charset="0"/>
            </a:endParaRPr>
          </a:p>
        </p:txBody>
      </p:sp>
      <p:sp>
        <p:nvSpPr>
          <p:cNvPr id="13" name="TextBox 12"/>
          <p:cNvSpPr txBox="1"/>
          <p:nvPr/>
        </p:nvSpPr>
        <p:spPr>
          <a:xfrm>
            <a:off x="462071" y="1531367"/>
            <a:ext cx="3012688" cy="2585323"/>
          </a:xfrm>
          <a:prstGeom prst="rect">
            <a:avLst/>
          </a:prstGeom>
          <a:noFill/>
        </p:spPr>
        <p:txBody>
          <a:bodyPr wrap="square" rtlCol="0">
            <a:spAutoFit/>
          </a:bodyPr>
          <a:lstStyle/>
          <a:p>
            <a:endParaRPr lang="en-US" sz="1800" dirty="0">
              <a:solidFill>
                <a:srgbClr val="002060"/>
              </a:solidFill>
              <a:latin typeface="HelveticaNeueLT Std" panose="020B0604020202020204" pitchFamily="34" charset="0"/>
            </a:endParaRPr>
          </a:p>
          <a:p>
            <a:pPr marL="285750" indent="-285750">
              <a:buFont typeface="Arial" panose="020B0604020202020204" pitchFamily="34" charset="0"/>
              <a:buChar char="•"/>
            </a:pPr>
            <a:r>
              <a:rPr lang="en-US" sz="1800" dirty="0">
                <a:solidFill>
                  <a:srgbClr val="002060"/>
                </a:solidFill>
                <a:latin typeface="HelveticaNeueLT Std" panose="020B0604020202020204" pitchFamily="34" charset="0"/>
              </a:rPr>
              <a:t>Tokenization replaces payment card data with a unique token ID.</a:t>
            </a:r>
          </a:p>
          <a:p>
            <a:pPr marL="285750" indent="-285750">
              <a:buFont typeface="Arial" panose="020B0604020202020204" pitchFamily="34" charset="0"/>
              <a:buChar char="•"/>
            </a:pPr>
            <a:endParaRPr lang="en-US" sz="1800" dirty="0">
              <a:solidFill>
                <a:srgbClr val="002060"/>
              </a:solidFill>
              <a:latin typeface="HelveticaNeueLT Std" panose="020B0604020202020204" pitchFamily="34" charset="0"/>
            </a:endParaRPr>
          </a:p>
          <a:p>
            <a:pPr marL="285750" indent="-285750">
              <a:buFont typeface="Arial" panose="020B0604020202020204" pitchFamily="34" charset="0"/>
              <a:buChar char="•"/>
            </a:pPr>
            <a:r>
              <a:rPr lang="en-US" sz="1800" dirty="0">
                <a:solidFill>
                  <a:srgbClr val="002060"/>
                </a:solidFill>
                <a:latin typeface="HelveticaNeueLT Std" panose="020B0604020202020204" pitchFamily="34" charset="0"/>
              </a:rPr>
              <a:t>Eliminates the possibility of stolen payment data since it no longer exists in your environment.</a:t>
            </a:r>
          </a:p>
        </p:txBody>
      </p:sp>
      <p:sp>
        <p:nvSpPr>
          <p:cNvPr id="15" name="Slide Number Placeholder 3"/>
          <p:cNvSpPr>
            <a:spLocks noGrp="1"/>
          </p:cNvSpPr>
          <p:nvPr>
            <p:ph type="sldNum" sz="quarter" idx="12"/>
          </p:nvPr>
        </p:nvSpPr>
        <p:spPr>
          <a:xfrm>
            <a:off x="171399" y="6563929"/>
            <a:ext cx="247795" cy="138499"/>
          </a:xfrm>
        </p:spPr>
        <p:txBody>
          <a:bodyPr/>
          <a:lstStyle/>
          <a:p>
            <a:fld id="{AA2A7C4E-1A85-4E0B-85D8-FA749E7675A6}" type="slidenum">
              <a:rPr lang="en-US" sz="900" smtClean="0">
                <a:latin typeface="HelveticaNeueLT Std" panose="020B0604020202020204" pitchFamily="34" charset="0"/>
              </a:rPr>
              <a:t>10</a:t>
            </a:fld>
            <a:endParaRPr lang="en-US" sz="900" dirty="0">
              <a:latin typeface="HelveticaNeueLT Std" panose="020B0604020202020204" pitchFamily="34" charset="0"/>
            </a:endParaRPr>
          </a:p>
        </p:txBody>
      </p:sp>
      <p:sp>
        <p:nvSpPr>
          <p:cNvPr id="16" name="Footer Placeholder 4"/>
          <p:cNvSpPr>
            <a:spLocks noGrp="1"/>
          </p:cNvSpPr>
          <p:nvPr>
            <p:ph type="ftr" sz="quarter" idx="11"/>
          </p:nvPr>
        </p:nvSpPr>
        <p:spPr>
          <a:xfrm>
            <a:off x="546869" y="6570762"/>
            <a:ext cx="2895600" cy="138499"/>
          </a:xfrm>
        </p:spPr>
        <p:txBody>
          <a:bodyPr/>
          <a:lstStyle/>
          <a:p>
            <a:r>
              <a:rPr lang="en-US"/>
              <a:t>The Path to Secure Payments</a:t>
            </a:r>
            <a:endParaRPr lang="en-US" dirty="0"/>
          </a:p>
        </p:txBody>
      </p:sp>
    </p:spTree>
    <p:extLst>
      <p:ext uri="{BB962C8B-B14F-4D97-AF65-F5344CB8AC3E}">
        <p14:creationId xmlns:p14="http://schemas.microsoft.com/office/powerpoint/2010/main" val="4068605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95676" y="352891"/>
            <a:ext cx="1571463" cy="369332"/>
          </a:xfrm>
          <a:prstGeom prst="rect">
            <a:avLst/>
          </a:prstGeom>
          <a:noFill/>
        </p:spPr>
        <p:txBody>
          <a:bodyPr wrap="square" rtlCol="0">
            <a:spAutoFit/>
          </a:bodyPr>
          <a:lstStyle/>
          <a:p>
            <a:pPr algn="ctr"/>
            <a:r>
              <a:rPr lang="en-US" sz="1800" dirty="0">
                <a:solidFill>
                  <a:schemeClr val="bg1"/>
                </a:solidFill>
              </a:rPr>
              <a:t>73</a:t>
            </a:r>
          </a:p>
        </p:txBody>
      </p:sp>
      <p:sp>
        <p:nvSpPr>
          <p:cNvPr id="36" name="TextBox 35"/>
          <p:cNvSpPr txBox="1"/>
          <p:nvPr/>
        </p:nvSpPr>
        <p:spPr>
          <a:xfrm>
            <a:off x="3895676" y="352891"/>
            <a:ext cx="1571463" cy="369332"/>
          </a:xfrm>
          <a:prstGeom prst="rect">
            <a:avLst/>
          </a:prstGeom>
          <a:noFill/>
        </p:spPr>
        <p:txBody>
          <a:bodyPr wrap="square" rtlCol="0">
            <a:spAutoFit/>
          </a:bodyPr>
          <a:lstStyle/>
          <a:p>
            <a:pPr algn="ctr"/>
            <a:r>
              <a:rPr lang="en-US" sz="1800" dirty="0">
                <a:solidFill>
                  <a:schemeClr val="bg1"/>
                </a:solidFill>
              </a:rPr>
              <a:t>73</a:t>
            </a:r>
          </a:p>
        </p:txBody>
      </p:sp>
      <p:grpSp>
        <p:nvGrpSpPr>
          <p:cNvPr id="37" name="Group 36"/>
          <p:cNvGrpSpPr/>
          <p:nvPr/>
        </p:nvGrpSpPr>
        <p:grpSpPr>
          <a:xfrm>
            <a:off x="635167" y="1368552"/>
            <a:ext cx="7911421" cy="4392713"/>
            <a:chOff x="473308" y="480529"/>
            <a:chExt cx="11041542" cy="5417256"/>
          </a:xfrm>
        </p:grpSpPr>
        <p:graphicFrame>
          <p:nvGraphicFramePr>
            <p:cNvPr id="38" name="Chart 37"/>
            <p:cNvGraphicFramePr/>
            <p:nvPr>
              <p:extLst/>
            </p:nvPr>
          </p:nvGraphicFramePr>
          <p:xfrm>
            <a:off x="1986501" y="480529"/>
            <a:ext cx="8125883" cy="5417256"/>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2306648" y="1527341"/>
              <a:ext cx="6905765" cy="417517"/>
            </a:xfrm>
            <a:prstGeom prst="rect">
              <a:avLst/>
            </a:prstGeom>
            <a:noFill/>
          </p:spPr>
          <p:txBody>
            <a:bodyPr wrap="square" rtlCol="0">
              <a:spAutoFit/>
            </a:bodyPr>
            <a:lstStyle/>
            <a:p>
              <a:pPr algn="ctr"/>
              <a:r>
                <a:rPr lang="en-US" sz="1600" dirty="0"/>
                <a:t>326</a:t>
              </a:r>
            </a:p>
          </p:txBody>
        </p:sp>
        <p:sp>
          <p:nvSpPr>
            <p:cNvPr id="40" name="TextBox 39"/>
            <p:cNvSpPr txBox="1"/>
            <p:nvPr/>
          </p:nvSpPr>
          <p:spPr>
            <a:xfrm>
              <a:off x="2279168" y="1991111"/>
              <a:ext cx="2978422" cy="417517"/>
            </a:xfrm>
            <a:prstGeom prst="rect">
              <a:avLst/>
            </a:prstGeom>
            <a:noFill/>
            <a:ln>
              <a:noFill/>
            </a:ln>
          </p:spPr>
          <p:txBody>
            <a:bodyPr wrap="square" rtlCol="0">
              <a:spAutoFit/>
            </a:bodyPr>
            <a:lstStyle/>
            <a:p>
              <a:pPr algn="ctr"/>
              <a:r>
                <a:rPr lang="en-US" sz="1600" dirty="0"/>
                <a:t>139</a:t>
              </a:r>
            </a:p>
          </p:txBody>
        </p:sp>
        <p:sp>
          <p:nvSpPr>
            <p:cNvPr id="41" name="TextBox 40"/>
            <p:cNvSpPr txBox="1"/>
            <p:nvPr/>
          </p:nvSpPr>
          <p:spPr>
            <a:xfrm>
              <a:off x="2285815" y="2413593"/>
              <a:ext cx="2925178" cy="417517"/>
            </a:xfrm>
            <a:prstGeom prst="rect">
              <a:avLst/>
            </a:prstGeom>
            <a:noFill/>
          </p:spPr>
          <p:txBody>
            <a:bodyPr wrap="square" rtlCol="0">
              <a:spAutoFit/>
            </a:bodyPr>
            <a:lstStyle/>
            <a:p>
              <a:pPr algn="ctr"/>
              <a:r>
                <a:rPr lang="en-US" sz="1600" dirty="0"/>
                <a:t>139</a:t>
              </a:r>
            </a:p>
          </p:txBody>
        </p:sp>
        <p:sp>
          <p:nvSpPr>
            <p:cNvPr id="42" name="TextBox 41"/>
            <p:cNvSpPr txBox="1"/>
            <p:nvPr/>
          </p:nvSpPr>
          <p:spPr>
            <a:xfrm>
              <a:off x="2287078" y="3754011"/>
              <a:ext cx="862008" cy="417517"/>
            </a:xfrm>
            <a:prstGeom prst="rect">
              <a:avLst/>
            </a:prstGeom>
            <a:noFill/>
          </p:spPr>
          <p:txBody>
            <a:bodyPr wrap="square" rtlCol="0">
              <a:spAutoFit/>
            </a:bodyPr>
            <a:lstStyle/>
            <a:p>
              <a:pPr algn="ctr"/>
              <a:r>
                <a:rPr lang="en-US" sz="1600" dirty="0"/>
                <a:t>41</a:t>
              </a:r>
            </a:p>
          </p:txBody>
        </p:sp>
        <p:sp>
          <p:nvSpPr>
            <p:cNvPr id="43" name="TextBox 42"/>
            <p:cNvSpPr txBox="1"/>
            <p:nvPr/>
          </p:nvSpPr>
          <p:spPr>
            <a:xfrm>
              <a:off x="2284936" y="4221680"/>
              <a:ext cx="759505" cy="417517"/>
            </a:xfrm>
            <a:prstGeom prst="rect">
              <a:avLst/>
            </a:prstGeom>
            <a:noFill/>
          </p:spPr>
          <p:txBody>
            <a:bodyPr wrap="square" rtlCol="0">
              <a:spAutoFit/>
            </a:bodyPr>
            <a:lstStyle/>
            <a:p>
              <a:pPr algn="ctr"/>
              <a:r>
                <a:rPr lang="en-US" sz="1600" dirty="0"/>
                <a:t>18</a:t>
              </a:r>
            </a:p>
          </p:txBody>
        </p:sp>
        <p:sp>
          <p:nvSpPr>
            <p:cNvPr id="44" name="TextBox 43"/>
            <p:cNvSpPr txBox="1"/>
            <p:nvPr/>
          </p:nvSpPr>
          <p:spPr>
            <a:xfrm>
              <a:off x="2212693" y="2877062"/>
              <a:ext cx="1708888" cy="417517"/>
            </a:xfrm>
            <a:prstGeom prst="rect">
              <a:avLst/>
            </a:prstGeom>
            <a:noFill/>
          </p:spPr>
          <p:txBody>
            <a:bodyPr wrap="square" rtlCol="0">
              <a:spAutoFit/>
            </a:bodyPr>
            <a:lstStyle/>
            <a:p>
              <a:pPr algn="ctr"/>
              <a:r>
                <a:rPr lang="en-US" sz="1600" dirty="0"/>
                <a:t>80</a:t>
              </a:r>
            </a:p>
          </p:txBody>
        </p:sp>
        <p:sp>
          <p:nvSpPr>
            <p:cNvPr id="45" name="TextBox 44"/>
            <p:cNvSpPr txBox="1"/>
            <p:nvPr/>
          </p:nvSpPr>
          <p:spPr>
            <a:xfrm>
              <a:off x="2119855" y="4667828"/>
              <a:ext cx="665344" cy="417517"/>
            </a:xfrm>
            <a:prstGeom prst="rect">
              <a:avLst/>
            </a:prstGeom>
            <a:noFill/>
          </p:spPr>
          <p:txBody>
            <a:bodyPr wrap="square" rtlCol="0">
              <a:spAutoFit/>
            </a:bodyPr>
            <a:lstStyle/>
            <a:p>
              <a:pPr algn="ctr"/>
              <a:r>
                <a:rPr lang="en-US" sz="1600" dirty="0">
                  <a:solidFill>
                    <a:schemeClr val="bg1"/>
                  </a:solidFill>
                  <a:latin typeface="HelveticaNeueLT Std" panose="020B0604020202020204" pitchFamily="34" charset="0"/>
                </a:rPr>
                <a:t>15</a:t>
              </a:r>
            </a:p>
          </p:txBody>
        </p:sp>
        <p:sp>
          <p:nvSpPr>
            <p:cNvPr id="46" name="TextBox 45"/>
            <p:cNvSpPr txBox="1"/>
            <p:nvPr/>
          </p:nvSpPr>
          <p:spPr>
            <a:xfrm>
              <a:off x="3372686" y="4826717"/>
              <a:ext cx="6523838" cy="341605"/>
            </a:xfrm>
            <a:prstGeom prst="rect">
              <a:avLst/>
            </a:prstGeom>
            <a:noFill/>
          </p:spPr>
          <p:txBody>
            <a:bodyPr wrap="none" rtlCol="0">
              <a:spAutoFit/>
            </a:bodyPr>
            <a:lstStyle/>
            <a:p>
              <a:r>
                <a:rPr lang="en-US" sz="1200" dirty="0">
                  <a:latin typeface="HelveticaNeueLT Std" panose="020B0604020202020204" pitchFamily="34" charset="0"/>
                </a:rPr>
                <a:t>Online questionnaire provided as part of Safe-T for SMB program</a:t>
              </a:r>
            </a:p>
          </p:txBody>
        </p:sp>
        <p:sp>
          <p:nvSpPr>
            <p:cNvPr id="47" name="TextBox 46"/>
            <p:cNvSpPr txBox="1"/>
            <p:nvPr/>
          </p:nvSpPr>
          <p:spPr>
            <a:xfrm>
              <a:off x="3358153" y="4383021"/>
              <a:ext cx="5454400" cy="341605"/>
            </a:xfrm>
            <a:prstGeom prst="rect">
              <a:avLst/>
            </a:prstGeom>
            <a:noFill/>
          </p:spPr>
          <p:txBody>
            <a:bodyPr wrap="square" rtlCol="0">
              <a:spAutoFit/>
            </a:bodyPr>
            <a:lstStyle/>
            <a:p>
              <a:r>
                <a:rPr lang="en-US" sz="1200" dirty="0">
                  <a:latin typeface="HelveticaNeueLT Std" panose="020B0604020202020204" pitchFamily="34" charset="0"/>
                </a:rPr>
                <a:t>Card Not Present (fully outsourced payments)</a:t>
              </a:r>
            </a:p>
          </p:txBody>
        </p:sp>
        <p:sp>
          <p:nvSpPr>
            <p:cNvPr id="48" name="TextBox 47"/>
            <p:cNvSpPr txBox="1"/>
            <p:nvPr/>
          </p:nvSpPr>
          <p:spPr>
            <a:xfrm>
              <a:off x="3350686" y="3942420"/>
              <a:ext cx="5454400" cy="341605"/>
            </a:xfrm>
            <a:prstGeom prst="rect">
              <a:avLst/>
            </a:prstGeom>
            <a:noFill/>
          </p:spPr>
          <p:txBody>
            <a:bodyPr wrap="square" rtlCol="0">
              <a:spAutoFit/>
            </a:bodyPr>
            <a:lstStyle/>
            <a:p>
              <a:r>
                <a:rPr lang="en-US" sz="1200" dirty="0">
                  <a:latin typeface="HelveticaNeueLT Std" panose="020B0604020202020204" pitchFamily="34" charset="0"/>
                </a:rPr>
                <a:t>Imprint or standalone terminal (dial communication)</a:t>
              </a:r>
            </a:p>
          </p:txBody>
        </p:sp>
        <p:sp>
          <p:nvSpPr>
            <p:cNvPr id="49" name="TextBox 48"/>
            <p:cNvSpPr txBox="1"/>
            <p:nvPr/>
          </p:nvSpPr>
          <p:spPr>
            <a:xfrm>
              <a:off x="4439939" y="3501756"/>
              <a:ext cx="5454400" cy="341605"/>
            </a:xfrm>
            <a:prstGeom prst="rect">
              <a:avLst/>
            </a:prstGeom>
            <a:noFill/>
          </p:spPr>
          <p:txBody>
            <a:bodyPr wrap="square" rtlCol="0">
              <a:spAutoFit/>
            </a:bodyPr>
            <a:lstStyle/>
            <a:p>
              <a:r>
                <a:rPr lang="en-US" sz="1200" dirty="0">
                  <a:latin typeface="HelveticaNeueLT Std" panose="020B0604020202020204" pitchFamily="34" charset="0"/>
                </a:rPr>
                <a:t>Virtual terminal (no e-commerce)</a:t>
              </a:r>
            </a:p>
          </p:txBody>
        </p:sp>
        <p:sp>
          <p:nvSpPr>
            <p:cNvPr id="50" name="TextBox 49"/>
            <p:cNvSpPr txBox="1"/>
            <p:nvPr/>
          </p:nvSpPr>
          <p:spPr>
            <a:xfrm>
              <a:off x="5494914" y="3045056"/>
              <a:ext cx="5454400" cy="341605"/>
            </a:xfrm>
            <a:prstGeom prst="rect">
              <a:avLst/>
            </a:prstGeom>
            <a:noFill/>
          </p:spPr>
          <p:txBody>
            <a:bodyPr wrap="square" rtlCol="0">
              <a:spAutoFit/>
            </a:bodyPr>
            <a:lstStyle/>
            <a:p>
              <a:r>
                <a:rPr lang="en-US" sz="1200" dirty="0">
                  <a:latin typeface="HelveticaNeueLT Std" panose="020B0604020202020204" pitchFamily="34" charset="0"/>
                </a:rPr>
                <a:t>Standalone terminal (IP communication)</a:t>
              </a:r>
            </a:p>
          </p:txBody>
        </p:sp>
        <p:sp>
          <p:nvSpPr>
            <p:cNvPr id="51" name="TextBox 50"/>
            <p:cNvSpPr txBox="1"/>
            <p:nvPr/>
          </p:nvSpPr>
          <p:spPr>
            <a:xfrm>
              <a:off x="5486171" y="2633713"/>
              <a:ext cx="5454400" cy="341605"/>
            </a:xfrm>
            <a:prstGeom prst="rect">
              <a:avLst/>
            </a:prstGeom>
            <a:noFill/>
          </p:spPr>
          <p:txBody>
            <a:bodyPr wrap="square" rtlCol="0">
              <a:spAutoFit/>
            </a:bodyPr>
            <a:lstStyle/>
            <a:p>
              <a:r>
                <a:rPr lang="en-US" sz="1200" dirty="0">
                  <a:latin typeface="HelveticaNeueLT Std" panose="020B0604020202020204" pitchFamily="34" charset="0"/>
                </a:rPr>
                <a:t>e-commerce (partially outsourced)</a:t>
              </a:r>
            </a:p>
          </p:txBody>
        </p:sp>
        <p:sp>
          <p:nvSpPr>
            <p:cNvPr id="52" name="TextBox 51"/>
            <p:cNvSpPr txBox="1"/>
            <p:nvPr/>
          </p:nvSpPr>
          <p:spPr>
            <a:xfrm>
              <a:off x="5486171" y="2141677"/>
              <a:ext cx="6028679" cy="341605"/>
            </a:xfrm>
            <a:prstGeom prst="rect">
              <a:avLst/>
            </a:prstGeom>
            <a:noFill/>
          </p:spPr>
          <p:txBody>
            <a:bodyPr wrap="square" rtlCol="0">
              <a:spAutoFit/>
            </a:bodyPr>
            <a:lstStyle/>
            <a:p>
              <a:r>
                <a:rPr lang="en-US" sz="1200" dirty="0">
                  <a:latin typeface="HelveticaNeueLT Std" panose="020B0604020202020204" pitchFamily="34" charset="0"/>
                </a:rPr>
                <a:t>Payment application (IP communication). No e-commerce.</a:t>
              </a:r>
            </a:p>
          </p:txBody>
        </p:sp>
        <p:sp>
          <p:nvSpPr>
            <p:cNvPr id="53" name="TextBox 52"/>
            <p:cNvSpPr txBox="1"/>
            <p:nvPr/>
          </p:nvSpPr>
          <p:spPr>
            <a:xfrm>
              <a:off x="9238551" y="1666450"/>
              <a:ext cx="1524975" cy="379562"/>
            </a:xfrm>
            <a:prstGeom prst="rect">
              <a:avLst/>
            </a:prstGeom>
            <a:noFill/>
          </p:spPr>
          <p:txBody>
            <a:bodyPr wrap="square" rtlCol="0">
              <a:spAutoFit/>
            </a:bodyPr>
            <a:lstStyle/>
            <a:p>
              <a:r>
                <a:rPr lang="en-US" sz="1400" dirty="0">
                  <a:latin typeface="HelveticaNeueLT Std" panose="020B0604020202020204" pitchFamily="34" charset="0"/>
                </a:rPr>
                <a:t>Catchall</a:t>
              </a:r>
            </a:p>
          </p:txBody>
        </p:sp>
        <p:sp>
          <p:nvSpPr>
            <p:cNvPr id="54" name="TextBox 53"/>
            <p:cNvSpPr txBox="1"/>
            <p:nvPr/>
          </p:nvSpPr>
          <p:spPr>
            <a:xfrm>
              <a:off x="1208524" y="1563322"/>
              <a:ext cx="1072078" cy="398539"/>
            </a:xfrm>
            <a:prstGeom prst="rect">
              <a:avLst/>
            </a:prstGeom>
            <a:noFill/>
          </p:spPr>
          <p:txBody>
            <a:bodyPr wrap="none" rtlCol="0">
              <a:spAutoFit/>
            </a:bodyPr>
            <a:lstStyle/>
            <a:p>
              <a:r>
                <a:rPr lang="en-US" sz="1500" dirty="0">
                  <a:latin typeface="HelveticaNeueLT Std" panose="020B0604020202020204" pitchFamily="34" charset="0"/>
                </a:rPr>
                <a:t>SAQ D</a:t>
              </a:r>
            </a:p>
          </p:txBody>
        </p:sp>
        <p:sp>
          <p:nvSpPr>
            <p:cNvPr id="55" name="TextBox 54"/>
            <p:cNvSpPr txBox="1"/>
            <p:nvPr/>
          </p:nvSpPr>
          <p:spPr>
            <a:xfrm>
              <a:off x="1188490" y="1990189"/>
              <a:ext cx="1078791" cy="398539"/>
            </a:xfrm>
            <a:prstGeom prst="rect">
              <a:avLst/>
            </a:prstGeom>
            <a:noFill/>
          </p:spPr>
          <p:txBody>
            <a:bodyPr wrap="none" rtlCol="0">
              <a:spAutoFit/>
            </a:bodyPr>
            <a:lstStyle/>
            <a:p>
              <a:r>
                <a:rPr lang="en-US" sz="1500" dirty="0">
                  <a:latin typeface="HelveticaNeueLT Std" panose="020B0604020202020204" pitchFamily="34" charset="0"/>
                </a:rPr>
                <a:t>SAQ C</a:t>
              </a:r>
            </a:p>
          </p:txBody>
        </p:sp>
        <p:sp>
          <p:nvSpPr>
            <p:cNvPr id="56" name="TextBox 55"/>
            <p:cNvSpPr txBox="1"/>
            <p:nvPr/>
          </p:nvSpPr>
          <p:spPr>
            <a:xfrm>
              <a:off x="878370" y="2432525"/>
              <a:ext cx="1396476" cy="398539"/>
            </a:xfrm>
            <a:prstGeom prst="rect">
              <a:avLst/>
            </a:prstGeom>
            <a:noFill/>
          </p:spPr>
          <p:txBody>
            <a:bodyPr wrap="none" rtlCol="0">
              <a:spAutoFit/>
            </a:bodyPr>
            <a:lstStyle/>
            <a:p>
              <a:r>
                <a:rPr lang="en-US" sz="1500" dirty="0">
                  <a:latin typeface="HelveticaNeueLT Std" panose="020B0604020202020204" pitchFamily="34" charset="0"/>
                </a:rPr>
                <a:t>SAQ AEP</a:t>
              </a:r>
            </a:p>
          </p:txBody>
        </p:sp>
        <p:sp>
          <p:nvSpPr>
            <p:cNvPr id="57" name="TextBox 56"/>
            <p:cNvSpPr txBox="1"/>
            <p:nvPr/>
          </p:nvSpPr>
          <p:spPr>
            <a:xfrm>
              <a:off x="846807" y="2868324"/>
              <a:ext cx="1416610" cy="398539"/>
            </a:xfrm>
            <a:prstGeom prst="rect">
              <a:avLst/>
            </a:prstGeom>
            <a:noFill/>
          </p:spPr>
          <p:txBody>
            <a:bodyPr wrap="none" rtlCol="0">
              <a:spAutoFit/>
            </a:bodyPr>
            <a:lstStyle/>
            <a:p>
              <a:r>
                <a:rPr lang="en-US" sz="1500" dirty="0">
                  <a:latin typeface="HelveticaNeueLT Std" panose="020B0604020202020204" pitchFamily="34" charset="0"/>
                </a:rPr>
                <a:t>SAQ B-IP</a:t>
              </a:r>
            </a:p>
          </p:txBody>
        </p:sp>
        <p:sp>
          <p:nvSpPr>
            <p:cNvPr id="58" name="TextBox 57"/>
            <p:cNvSpPr txBox="1"/>
            <p:nvPr/>
          </p:nvSpPr>
          <p:spPr>
            <a:xfrm>
              <a:off x="768680" y="3308731"/>
              <a:ext cx="1501626" cy="398539"/>
            </a:xfrm>
            <a:prstGeom prst="rect">
              <a:avLst/>
            </a:prstGeom>
            <a:noFill/>
          </p:spPr>
          <p:txBody>
            <a:bodyPr wrap="none" rtlCol="0">
              <a:spAutoFit/>
            </a:bodyPr>
            <a:lstStyle/>
            <a:p>
              <a:r>
                <a:rPr lang="en-US" sz="1500" dirty="0">
                  <a:latin typeface="HelveticaNeueLT Std" panose="020B0604020202020204" pitchFamily="34" charset="0"/>
                </a:rPr>
                <a:t>SAQ C-VT</a:t>
              </a:r>
            </a:p>
          </p:txBody>
        </p:sp>
        <p:sp>
          <p:nvSpPr>
            <p:cNvPr id="59" name="TextBox 58"/>
            <p:cNvSpPr txBox="1"/>
            <p:nvPr/>
          </p:nvSpPr>
          <p:spPr>
            <a:xfrm>
              <a:off x="1207922" y="3770413"/>
              <a:ext cx="1067603" cy="398539"/>
            </a:xfrm>
            <a:prstGeom prst="rect">
              <a:avLst/>
            </a:prstGeom>
            <a:noFill/>
          </p:spPr>
          <p:txBody>
            <a:bodyPr wrap="none" rtlCol="0">
              <a:spAutoFit/>
            </a:bodyPr>
            <a:lstStyle/>
            <a:p>
              <a:r>
                <a:rPr lang="en-US" sz="1500" dirty="0">
                  <a:latin typeface="HelveticaNeueLT Std" panose="020B0604020202020204" pitchFamily="34" charset="0"/>
                </a:rPr>
                <a:t>SAQ B</a:t>
              </a:r>
            </a:p>
          </p:txBody>
        </p:sp>
        <p:sp>
          <p:nvSpPr>
            <p:cNvPr id="60" name="TextBox 59"/>
            <p:cNvSpPr txBox="1"/>
            <p:nvPr/>
          </p:nvSpPr>
          <p:spPr>
            <a:xfrm>
              <a:off x="1211568" y="4205082"/>
              <a:ext cx="1058655" cy="398539"/>
            </a:xfrm>
            <a:prstGeom prst="rect">
              <a:avLst/>
            </a:prstGeom>
            <a:noFill/>
          </p:spPr>
          <p:txBody>
            <a:bodyPr wrap="none" rtlCol="0">
              <a:spAutoFit/>
            </a:bodyPr>
            <a:lstStyle/>
            <a:p>
              <a:r>
                <a:rPr lang="en-US" sz="1500" dirty="0">
                  <a:latin typeface="HelveticaNeueLT Std" panose="020B0604020202020204" pitchFamily="34" charset="0"/>
                </a:rPr>
                <a:t>SAQ A</a:t>
              </a:r>
            </a:p>
          </p:txBody>
        </p:sp>
        <p:sp>
          <p:nvSpPr>
            <p:cNvPr id="61" name="TextBox 60"/>
            <p:cNvSpPr txBox="1"/>
            <p:nvPr/>
          </p:nvSpPr>
          <p:spPr>
            <a:xfrm>
              <a:off x="473308" y="4655307"/>
              <a:ext cx="1810362" cy="398539"/>
            </a:xfrm>
            <a:prstGeom prst="rect">
              <a:avLst/>
            </a:prstGeom>
            <a:noFill/>
          </p:spPr>
          <p:txBody>
            <a:bodyPr wrap="none" rtlCol="0">
              <a:spAutoFit/>
            </a:bodyPr>
            <a:lstStyle/>
            <a:p>
              <a:r>
                <a:rPr lang="en-US" sz="1500" dirty="0">
                  <a:latin typeface="HelveticaNeueLT Std" panose="020B0604020202020204" pitchFamily="34" charset="0"/>
                </a:rPr>
                <a:t>SAQ SAFE-T</a:t>
              </a:r>
            </a:p>
          </p:txBody>
        </p:sp>
        <p:sp>
          <p:nvSpPr>
            <p:cNvPr id="62" name="TextBox 61"/>
            <p:cNvSpPr txBox="1"/>
            <p:nvPr/>
          </p:nvSpPr>
          <p:spPr>
            <a:xfrm>
              <a:off x="2282958" y="3313198"/>
              <a:ext cx="1545576" cy="417517"/>
            </a:xfrm>
            <a:prstGeom prst="rect">
              <a:avLst/>
            </a:prstGeom>
            <a:noFill/>
          </p:spPr>
          <p:txBody>
            <a:bodyPr wrap="square" rtlCol="0">
              <a:spAutoFit/>
            </a:bodyPr>
            <a:lstStyle/>
            <a:p>
              <a:pPr algn="ctr"/>
              <a:r>
                <a:rPr lang="en-US" sz="1600" dirty="0"/>
                <a:t>73</a:t>
              </a:r>
            </a:p>
          </p:txBody>
        </p:sp>
      </p:grpSp>
      <p:sp>
        <p:nvSpPr>
          <p:cNvPr id="63" name="Title 6"/>
          <p:cNvSpPr txBox="1">
            <a:spLocks/>
          </p:cNvSpPr>
          <p:nvPr/>
        </p:nvSpPr>
        <p:spPr>
          <a:xfrm>
            <a:off x="565147" y="438018"/>
            <a:ext cx="8237477" cy="859536"/>
          </a:xfrm>
          <a:prstGeom prst="rect">
            <a:avLst/>
          </a:prstGeom>
        </p:spPr>
        <p:txBody>
          <a:bodyPr vert="horz" lIns="0" tIns="45720" rIns="45720" bIns="45720" rtlCol="0" anchor="t" anchorCtr="0">
            <a:normAutofit/>
          </a:bodyPr>
          <a:lstStyle>
            <a:lvl1pPr algn="l" defTabSz="1218987" rtl="0" eaLnBrk="1" latinLnBrk="0" hangingPunct="1">
              <a:spcBef>
                <a:spcPts val="600"/>
              </a:spcBef>
              <a:buNone/>
              <a:defRPr sz="3200" b="1" kern="1200">
                <a:solidFill>
                  <a:schemeClr val="accent1"/>
                </a:solidFill>
                <a:latin typeface="+mj-lt"/>
                <a:ea typeface="+mj-ea"/>
                <a:cs typeface="+mj-cs"/>
              </a:defRPr>
            </a:lvl1pPr>
          </a:lstStyle>
          <a:p>
            <a:r>
              <a:rPr lang="en-US" sz="2800" dirty="0">
                <a:latin typeface="HelveticaNeueLT Std" panose="020B0604020202020204" pitchFamily="34" charset="0"/>
              </a:rPr>
              <a:t>Safe-T Reduces PCI SAQ by More than 80%</a:t>
            </a:r>
          </a:p>
        </p:txBody>
      </p:sp>
      <p:sp>
        <p:nvSpPr>
          <p:cNvPr id="3" name="TextBox 2"/>
          <p:cNvSpPr txBox="1"/>
          <p:nvPr/>
        </p:nvSpPr>
        <p:spPr>
          <a:xfrm>
            <a:off x="1881461" y="1501228"/>
            <a:ext cx="5357539" cy="338554"/>
          </a:xfrm>
          <a:prstGeom prst="rect">
            <a:avLst/>
          </a:prstGeom>
          <a:noFill/>
        </p:spPr>
        <p:txBody>
          <a:bodyPr wrap="square" rtlCol="0">
            <a:spAutoFit/>
          </a:bodyPr>
          <a:lstStyle/>
          <a:p>
            <a:pPr algn="ctr"/>
            <a:r>
              <a:rPr lang="en-US" sz="1600" dirty="0">
                <a:latin typeface="HelveticaNeueLT Std" panose="020B0604020202020204" pitchFamily="34" charset="0"/>
              </a:rPr>
              <a:t># Questions</a:t>
            </a:r>
          </a:p>
        </p:txBody>
      </p:sp>
      <p:sp>
        <p:nvSpPr>
          <p:cNvPr id="35" name="Slide Number Placeholder 3"/>
          <p:cNvSpPr>
            <a:spLocks noGrp="1"/>
          </p:cNvSpPr>
          <p:nvPr>
            <p:ph type="sldNum" sz="quarter" idx="12"/>
          </p:nvPr>
        </p:nvSpPr>
        <p:spPr>
          <a:xfrm>
            <a:off x="171399" y="6563929"/>
            <a:ext cx="247795" cy="138499"/>
          </a:xfrm>
        </p:spPr>
        <p:txBody>
          <a:bodyPr/>
          <a:lstStyle/>
          <a:p>
            <a:fld id="{47CCC090-0FFC-4016-9E79-F469729E6908}" type="slidenum">
              <a:rPr lang="en-US" sz="900" smtClean="0">
                <a:latin typeface="HelveticaNeueLT Std" panose="020B0604020202020204" pitchFamily="34" charset="0"/>
              </a:rPr>
              <a:t>11</a:t>
            </a:fld>
            <a:endParaRPr lang="en-US" sz="900" dirty="0">
              <a:latin typeface="HelveticaNeueLT Std" panose="020B0604020202020204" pitchFamily="34" charset="0"/>
            </a:endParaRPr>
          </a:p>
        </p:txBody>
      </p:sp>
      <p:sp>
        <p:nvSpPr>
          <p:cNvPr id="65" name="Footer Placeholder 4"/>
          <p:cNvSpPr>
            <a:spLocks noGrp="1"/>
          </p:cNvSpPr>
          <p:nvPr>
            <p:ph type="ftr" sz="quarter" idx="11"/>
          </p:nvPr>
        </p:nvSpPr>
        <p:spPr>
          <a:xfrm>
            <a:off x="546869" y="6570762"/>
            <a:ext cx="2895600" cy="138499"/>
          </a:xfrm>
        </p:spPr>
        <p:txBody>
          <a:bodyPr/>
          <a:lstStyle/>
          <a:p>
            <a:r>
              <a:rPr lang="en-US" dirty="0"/>
              <a:t>The Path to Secure Payments</a:t>
            </a:r>
          </a:p>
        </p:txBody>
      </p:sp>
      <p:sp>
        <p:nvSpPr>
          <p:cNvPr id="2" name="Rectangle 1"/>
          <p:cNvSpPr/>
          <p:nvPr/>
        </p:nvSpPr>
        <p:spPr>
          <a:xfrm>
            <a:off x="925400" y="3334435"/>
            <a:ext cx="6150517" cy="329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5167" y="4752528"/>
            <a:ext cx="6603833" cy="4042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01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394807771"/>
              </p:ext>
            </p:extLst>
          </p:nvPr>
        </p:nvGraphicFramePr>
        <p:xfrm>
          <a:off x="361950" y="1287887"/>
          <a:ext cx="8354370" cy="3872036"/>
        </p:xfrm>
        <a:graphic>
          <a:graphicData uri="http://schemas.openxmlformats.org/drawingml/2006/table">
            <a:tbl>
              <a:tblPr firstRow="1" bandRow="1">
                <a:tableStyleId>{5C22544A-7EE6-4342-B048-85BDC9FD1C3A}</a:tableStyleId>
              </a:tblPr>
              <a:tblGrid>
                <a:gridCol w="2306468">
                  <a:extLst>
                    <a:ext uri="{9D8B030D-6E8A-4147-A177-3AD203B41FA5}">
                      <a16:colId xmlns:a16="http://schemas.microsoft.com/office/drawing/2014/main" val="20000"/>
                    </a:ext>
                  </a:extLst>
                </a:gridCol>
                <a:gridCol w="3263111">
                  <a:extLst>
                    <a:ext uri="{9D8B030D-6E8A-4147-A177-3AD203B41FA5}">
                      <a16:colId xmlns:a16="http://schemas.microsoft.com/office/drawing/2014/main" val="20001"/>
                    </a:ext>
                  </a:extLst>
                </a:gridCol>
                <a:gridCol w="2784791">
                  <a:extLst>
                    <a:ext uri="{9D8B030D-6E8A-4147-A177-3AD203B41FA5}">
                      <a16:colId xmlns:a16="http://schemas.microsoft.com/office/drawing/2014/main" val="20002"/>
                    </a:ext>
                  </a:extLst>
                </a:gridCol>
              </a:tblGrid>
              <a:tr h="1187735">
                <a:tc>
                  <a:txBody>
                    <a:bodyPr/>
                    <a:lstStyle/>
                    <a:p>
                      <a:pPr algn="ctr"/>
                      <a:r>
                        <a:rPr lang="en-US" sz="1800" dirty="0">
                          <a:solidFill>
                            <a:schemeClr val="bg2"/>
                          </a:solidFill>
                        </a:rPr>
                        <a:t>Solutions</a:t>
                      </a:r>
                      <a:endParaRPr lang="en-US" sz="1800" dirty="0">
                        <a:solidFill>
                          <a:schemeClr val="bg2"/>
                        </a:solidFill>
                        <a:latin typeface="Helvetica"/>
                        <a:cs typeface="Helvetica"/>
                      </a:endParaRPr>
                    </a:p>
                  </a:txBody>
                  <a:tcPr marL="44798" marR="44798" marT="34290" marB="34290" anchor="ctr"/>
                </a:tc>
                <a:tc>
                  <a:txBody>
                    <a:bodyPr/>
                    <a:lstStyle/>
                    <a:p>
                      <a:pPr algn="ctr"/>
                      <a:r>
                        <a:rPr lang="en-US" sz="1800" dirty="0">
                          <a:solidFill>
                            <a:schemeClr val="bg2"/>
                          </a:solidFill>
                        </a:rPr>
                        <a:t>Who</a:t>
                      </a:r>
                      <a:r>
                        <a:rPr lang="en-US" sz="1800" baseline="0" dirty="0">
                          <a:solidFill>
                            <a:schemeClr val="bg2"/>
                          </a:solidFill>
                        </a:rPr>
                        <a:t> performs the work?</a:t>
                      </a:r>
                      <a:endParaRPr lang="en-US" sz="1800" dirty="0">
                        <a:solidFill>
                          <a:schemeClr val="bg2"/>
                        </a:solidFill>
                        <a:latin typeface="Helvetica"/>
                        <a:cs typeface="Helvetica"/>
                      </a:endParaRPr>
                    </a:p>
                  </a:txBody>
                  <a:tcPr marL="44798" marR="44798" marT="34290" marB="34290" anchor="ctr"/>
                </a:tc>
                <a:tc>
                  <a:txBody>
                    <a:bodyPr/>
                    <a:lstStyle/>
                    <a:p>
                      <a:pPr algn="ctr"/>
                      <a:r>
                        <a:rPr lang="en-US" sz="1800" dirty="0">
                          <a:solidFill>
                            <a:schemeClr val="bg2"/>
                          </a:solidFill>
                        </a:rPr>
                        <a:t>Future proofing</a:t>
                      </a:r>
                      <a:endParaRPr lang="en-US" sz="1800" dirty="0">
                        <a:solidFill>
                          <a:schemeClr val="bg2"/>
                        </a:solidFill>
                        <a:latin typeface="Helvetica"/>
                        <a:cs typeface="Helvetica"/>
                      </a:endParaRPr>
                    </a:p>
                  </a:txBody>
                  <a:tcPr marL="44798" marR="44798" marT="34290" marB="34290" anchor="ctr"/>
                </a:tc>
                <a:extLst>
                  <a:ext uri="{0D108BD9-81ED-4DB2-BD59-A6C34878D82A}">
                    <a16:rowId xmlns:a16="http://schemas.microsoft.com/office/drawing/2014/main" val="10000"/>
                  </a:ext>
                </a:extLst>
              </a:tr>
              <a:tr h="869344">
                <a:tc>
                  <a:txBody>
                    <a:bodyPr/>
                    <a:lstStyle/>
                    <a:p>
                      <a:pPr algn="ctr"/>
                      <a:r>
                        <a:rPr lang="en-US" sz="1800" dirty="0"/>
                        <a:t>Fully Integrated</a:t>
                      </a:r>
                      <a:endParaRPr lang="en-US" sz="1800" dirty="0">
                        <a:latin typeface="Helvetica"/>
                        <a:cs typeface="Helvetica"/>
                      </a:endParaRPr>
                    </a:p>
                  </a:txBody>
                  <a:tcPr marL="44798" marR="44798" marT="34290" marB="34290" anchor="ctr"/>
                </a:tc>
                <a:tc>
                  <a:txBody>
                    <a:bodyPr/>
                    <a:lstStyle/>
                    <a:p>
                      <a:pPr algn="ctr"/>
                      <a:r>
                        <a:rPr lang="en-US" sz="1500" dirty="0"/>
                        <a:t>Merchant</a:t>
                      </a:r>
                      <a:r>
                        <a:rPr lang="en-US" sz="1500" baseline="0" dirty="0"/>
                        <a:t> or POS Vendor</a:t>
                      </a:r>
                      <a:endParaRPr lang="en-US" sz="1500" dirty="0">
                        <a:latin typeface="Helvetica"/>
                        <a:cs typeface="Helvetica"/>
                      </a:endParaRPr>
                    </a:p>
                  </a:txBody>
                  <a:tcPr marL="44798" marR="44798"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a:t>High degree of difficulty for developer</a:t>
                      </a:r>
                      <a:endParaRPr lang="en-US" sz="1500" dirty="0">
                        <a:latin typeface="Helvetica"/>
                        <a:cs typeface="Helvetica"/>
                      </a:endParaRPr>
                    </a:p>
                  </a:txBody>
                  <a:tcPr marL="44798" marR="44798" marT="34290" marB="34290" anchor="ctr"/>
                </a:tc>
                <a:extLst>
                  <a:ext uri="{0D108BD9-81ED-4DB2-BD59-A6C34878D82A}">
                    <a16:rowId xmlns:a16="http://schemas.microsoft.com/office/drawing/2014/main" val="10001"/>
                  </a:ext>
                </a:extLst>
              </a:tr>
              <a:tr h="945613">
                <a:tc>
                  <a:txBody>
                    <a:bodyPr/>
                    <a:lstStyle/>
                    <a:p>
                      <a:pPr algn="ctr"/>
                      <a:r>
                        <a:rPr lang="en-US" sz="1800" dirty="0"/>
                        <a:t>Stand alone terminals</a:t>
                      </a:r>
                      <a:endParaRPr lang="en-US" sz="1800" dirty="0">
                        <a:latin typeface="Helvetica"/>
                        <a:cs typeface="Helvetica"/>
                      </a:endParaRPr>
                    </a:p>
                  </a:txBody>
                  <a:tcPr marL="44798" marR="44798" marT="34290" marB="34290" anchor="ctr"/>
                </a:tc>
                <a:tc>
                  <a:txBody>
                    <a:bodyPr/>
                    <a:lstStyle/>
                    <a:p>
                      <a:pPr algn="ctr"/>
                      <a:r>
                        <a:rPr lang="en-US" sz="1500" dirty="0"/>
                        <a:t>Terminal</a:t>
                      </a:r>
                      <a:r>
                        <a:rPr lang="en-US" sz="1500" baseline="0" dirty="0"/>
                        <a:t> provider</a:t>
                      </a:r>
                    </a:p>
                    <a:p>
                      <a:pPr algn="ctr"/>
                      <a:r>
                        <a:rPr lang="en-US" sz="1500" baseline="0" dirty="0"/>
                        <a:t>(usually Acquirer)</a:t>
                      </a:r>
                      <a:endParaRPr lang="en-US" sz="1500" dirty="0">
                        <a:latin typeface="Helvetica"/>
                        <a:cs typeface="Helvetica"/>
                      </a:endParaRPr>
                    </a:p>
                  </a:txBody>
                  <a:tcPr marL="44798" marR="44798" marT="34290" marB="34290" anchor="ctr"/>
                </a:tc>
                <a:tc>
                  <a:txBody>
                    <a:bodyPr/>
                    <a:lstStyle/>
                    <a:p>
                      <a:pPr algn="ctr"/>
                      <a:r>
                        <a:rPr lang="en-US" sz="1500" dirty="0"/>
                        <a:t>Subject</a:t>
                      </a:r>
                      <a:r>
                        <a:rPr lang="en-US" sz="1500" baseline="0" dirty="0"/>
                        <a:t> to Terminal provider resources </a:t>
                      </a:r>
                      <a:endParaRPr lang="en-US" sz="1500" dirty="0">
                        <a:latin typeface="Helvetica"/>
                        <a:cs typeface="Helvetica"/>
                      </a:endParaRPr>
                    </a:p>
                  </a:txBody>
                  <a:tcPr marL="44798" marR="44798" marT="34290" marB="34290" anchor="ctr"/>
                </a:tc>
                <a:extLst>
                  <a:ext uri="{0D108BD9-81ED-4DB2-BD59-A6C34878D82A}">
                    <a16:rowId xmlns:a16="http://schemas.microsoft.com/office/drawing/2014/main" val="10002"/>
                  </a:ext>
                </a:extLst>
              </a:tr>
              <a:tr h="869344">
                <a:tc>
                  <a:txBody>
                    <a:bodyPr/>
                    <a:lstStyle/>
                    <a:p>
                      <a:pPr algn="ctr"/>
                      <a:r>
                        <a:rPr lang="en-US" sz="1800" dirty="0"/>
                        <a:t>Semi-integrated</a:t>
                      </a:r>
                      <a:endParaRPr lang="en-US" sz="1800" dirty="0">
                        <a:latin typeface="Helvetica"/>
                        <a:cs typeface="Helvetica"/>
                      </a:endParaRPr>
                    </a:p>
                  </a:txBody>
                  <a:tcPr marL="44798" marR="44798" marT="34290" marB="34290" anchor="ctr"/>
                </a:tc>
                <a:tc>
                  <a:txBody>
                    <a:bodyPr/>
                    <a:lstStyle/>
                    <a:p>
                      <a:pPr algn="ctr"/>
                      <a:r>
                        <a:rPr lang="en-US" sz="1500" dirty="0"/>
                        <a:t>Shared </a:t>
                      </a:r>
                      <a:r>
                        <a:rPr lang="en-US" sz="1500" baseline="0" dirty="0"/>
                        <a:t>with the Payment Application provider</a:t>
                      </a:r>
                      <a:endParaRPr lang="en-US" sz="1500" dirty="0">
                        <a:latin typeface="Helvetica"/>
                        <a:cs typeface="Helvetica"/>
                      </a:endParaRPr>
                    </a:p>
                  </a:txBody>
                  <a:tcPr marL="44798" marR="44798" marT="34290" marB="34290" anchor="ctr"/>
                </a:tc>
                <a:tc>
                  <a:txBody>
                    <a:bodyPr/>
                    <a:lstStyle/>
                    <a:p>
                      <a:pPr algn="ctr"/>
                      <a:r>
                        <a:rPr lang="en-US" sz="1500" dirty="0"/>
                        <a:t>Development</a:t>
                      </a:r>
                      <a:r>
                        <a:rPr lang="en-US" sz="1500" baseline="0" dirty="0"/>
                        <a:t> responsibility can be shifted to Application provider</a:t>
                      </a:r>
                      <a:endParaRPr lang="en-US" sz="1500" dirty="0">
                        <a:latin typeface="Helvetica"/>
                        <a:cs typeface="Helvetica"/>
                      </a:endParaRPr>
                    </a:p>
                  </a:txBody>
                  <a:tcPr marL="44798" marR="44798" marT="34290" marB="34290" anchor="ctr"/>
                </a:tc>
                <a:extLst>
                  <a:ext uri="{0D108BD9-81ED-4DB2-BD59-A6C34878D82A}">
                    <a16:rowId xmlns:a16="http://schemas.microsoft.com/office/drawing/2014/main" val="10003"/>
                  </a:ext>
                </a:extLst>
              </a:tr>
            </a:tbl>
          </a:graphicData>
        </a:graphic>
      </p:graphicFrame>
      <p:sp>
        <p:nvSpPr>
          <p:cNvPr id="11" name="Title 10"/>
          <p:cNvSpPr>
            <a:spLocks noGrp="1"/>
          </p:cNvSpPr>
          <p:nvPr>
            <p:ph type="title"/>
          </p:nvPr>
        </p:nvSpPr>
        <p:spPr>
          <a:xfrm>
            <a:off x="347211" y="296214"/>
            <a:ext cx="8350060" cy="682580"/>
          </a:xfrm>
        </p:spPr>
        <p:txBody>
          <a:bodyPr anchor="ctr"/>
          <a:lstStyle/>
          <a:p>
            <a:pPr>
              <a:lnSpc>
                <a:spcPct val="100000"/>
              </a:lnSpc>
            </a:pPr>
            <a:r>
              <a:rPr lang="en-US" dirty="0"/>
              <a:t>Solution Models</a:t>
            </a:r>
          </a:p>
        </p:txBody>
      </p:sp>
      <p:sp>
        <p:nvSpPr>
          <p:cNvPr id="10" name="Title 2"/>
          <p:cNvSpPr txBox="1">
            <a:spLocks/>
          </p:cNvSpPr>
          <p:nvPr/>
        </p:nvSpPr>
        <p:spPr>
          <a:xfrm>
            <a:off x="361950" y="1152143"/>
            <a:ext cx="8470900" cy="640938"/>
          </a:xfrm>
          <a:prstGeom prst="rect">
            <a:avLst/>
          </a:prstGeom>
        </p:spPr>
        <p:txBody>
          <a:bodyPr vert="horz" lIns="68580" tIns="34290" rIns="68580" bIns="34290" rtlCol="0" anchor="t">
            <a:normAutofit fontScale="25000" lnSpcReduction="20000"/>
          </a:bodyPr>
          <a:lstStyle>
            <a:lvl1pPr algn="l" defTabSz="457200" rtl="0" eaLnBrk="1" latinLnBrk="0" hangingPunct="1">
              <a:lnSpc>
                <a:spcPts val="5000"/>
              </a:lnSpc>
              <a:spcBef>
                <a:spcPct val="0"/>
              </a:spcBef>
              <a:buNone/>
              <a:defRPr sz="4800" b="1" kern="1200" spc="-70">
                <a:solidFill>
                  <a:schemeClr val="bg1"/>
                </a:solidFill>
                <a:latin typeface="+mj-lt"/>
                <a:ea typeface="+mj-ea"/>
                <a:cs typeface="+mj-cs"/>
              </a:defRPr>
            </a:lvl1pPr>
          </a:lstStyle>
          <a:p>
            <a:endParaRPr lang="en-US" sz="2400" dirty="0">
              <a:solidFill>
                <a:srgbClr val="0C2074"/>
              </a:solidFill>
            </a:endParaRPr>
          </a:p>
        </p:txBody>
      </p:sp>
      <p:sp>
        <p:nvSpPr>
          <p:cNvPr id="7" name="TextBox 6"/>
          <p:cNvSpPr txBox="1"/>
          <p:nvPr/>
        </p:nvSpPr>
        <p:spPr>
          <a:xfrm>
            <a:off x="4072970" y="5756140"/>
            <a:ext cx="609141" cy="138499"/>
          </a:xfrm>
          <a:prstGeom prst="rect">
            <a:avLst/>
          </a:prstGeom>
        </p:spPr>
        <p:txBody>
          <a:bodyPr wrap="none" lIns="0" tIns="0" rIns="0" bIns="0" anchor="b" anchorCtr="1">
            <a:spAutoFit/>
          </a:bodyPr>
          <a:lstStyle>
            <a:defPPr>
              <a:defRPr lang="en-US"/>
            </a:defPPr>
            <a:lvl1pPr defTabSz="914400">
              <a:defRPr lang="en-US" sz="1200" b="0" smtClean="0">
                <a:solidFill>
                  <a:schemeClr val="accent1"/>
                </a:solidFill>
                <a:latin typeface="Arial"/>
                <a:cs typeface="Arial"/>
              </a:defRPr>
            </a:lvl1pPr>
          </a:lstStyle>
          <a:p>
            <a:r>
              <a:rPr sz="900" dirty="0">
                <a:solidFill>
                  <a:srgbClr val="0C2074"/>
                </a:solidFill>
              </a:rPr>
              <a:t>Confidential</a:t>
            </a:r>
          </a:p>
        </p:txBody>
      </p:sp>
      <p:sp>
        <p:nvSpPr>
          <p:cNvPr id="2" name="Footer Placeholder 1"/>
          <p:cNvSpPr>
            <a:spLocks noGrp="1"/>
          </p:cNvSpPr>
          <p:nvPr>
            <p:ph type="ftr" sz="quarter" idx="14"/>
          </p:nvPr>
        </p:nvSpPr>
        <p:spPr/>
        <p:txBody>
          <a:bodyPr/>
          <a:lstStyle/>
          <a:p>
            <a:pPr defTabSz="457200"/>
            <a:r>
              <a:rPr lang="en-US" dirty="0"/>
              <a:t>The Path to Secure Payments</a:t>
            </a:r>
          </a:p>
        </p:txBody>
      </p:sp>
      <p:sp>
        <p:nvSpPr>
          <p:cNvPr id="4" name="Slide Number Placeholder 3"/>
          <p:cNvSpPr>
            <a:spLocks noGrp="1"/>
          </p:cNvSpPr>
          <p:nvPr>
            <p:ph type="sldNum" sz="quarter" idx="15"/>
          </p:nvPr>
        </p:nvSpPr>
        <p:spPr>
          <a:xfrm>
            <a:off x="234899" y="6557810"/>
            <a:ext cx="247795" cy="138499"/>
          </a:xfrm>
        </p:spPr>
        <p:txBody>
          <a:bodyPr/>
          <a:lstStyle/>
          <a:p>
            <a:pPr algn="r" defTabSz="457200"/>
            <a:fld id="{49A0BA29-0F9C-4678-821B-D56DBCDA060F}" type="slidenum">
              <a:rPr lang="en-US" sz="900" smtClean="0"/>
              <a:pPr algn="r" defTabSz="457200"/>
              <a:t>12</a:t>
            </a:fld>
            <a:r>
              <a:rPr lang="en-US" sz="900" dirty="0"/>
              <a:t> /</a:t>
            </a:r>
            <a:endParaRPr lang="en-US" dirty="0"/>
          </a:p>
        </p:txBody>
      </p:sp>
    </p:spTree>
    <p:extLst>
      <p:ext uri="{BB962C8B-B14F-4D97-AF65-F5344CB8AC3E}">
        <p14:creationId xmlns:p14="http://schemas.microsoft.com/office/powerpoint/2010/main" val="249590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7472" y="320392"/>
            <a:ext cx="8350060" cy="710832"/>
          </a:xfrm>
          <a:prstGeom prst="rect">
            <a:avLst/>
          </a:prstGeom>
        </p:spPr>
        <p:txBody>
          <a:bodyPr/>
          <a:lstStyle/>
          <a:p>
            <a:pPr>
              <a:lnSpc>
                <a:spcPct val="100000"/>
              </a:lnSpc>
            </a:pPr>
            <a:r>
              <a:rPr lang="en-US" dirty="0"/>
              <a:t>Fully Integrated Solution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8790" y="2301676"/>
            <a:ext cx="734029" cy="75238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5354" y="3187703"/>
            <a:ext cx="583646" cy="592142"/>
          </a:xfrm>
          <a:prstGeom prst="rect">
            <a:avLst/>
          </a:prstGeom>
        </p:spPr>
      </p:pic>
      <p:sp>
        <p:nvSpPr>
          <p:cNvPr id="8" name="TextBox 7"/>
          <p:cNvSpPr txBox="1"/>
          <p:nvPr/>
        </p:nvSpPr>
        <p:spPr>
          <a:xfrm>
            <a:off x="2696887" y="2337288"/>
            <a:ext cx="1115202" cy="646331"/>
          </a:xfrm>
          <a:prstGeom prst="rect">
            <a:avLst/>
          </a:prstGeom>
          <a:noFill/>
        </p:spPr>
        <p:txBody>
          <a:bodyPr wrap="square" rtlCol="0">
            <a:spAutoFit/>
          </a:bodyPr>
          <a:lstStyle/>
          <a:p>
            <a:pPr algn="ctr"/>
            <a:r>
              <a:rPr lang="en-US" sz="900" b="1" dirty="0">
                <a:solidFill>
                  <a:srgbClr val="56A0D3"/>
                </a:solidFill>
                <a:latin typeface="Helvetica"/>
                <a:cs typeface="Helvetica"/>
              </a:rPr>
              <a:t>EMV</a:t>
            </a:r>
          </a:p>
          <a:p>
            <a:pPr algn="ctr"/>
            <a:r>
              <a:rPr lang="en-US" sz="900" b="1" dirty="0">
                <a:solidFill>
                  <a:srgbClr val="56A0D3"/>
                </a:solidFill>
                <a:latin typeface="Helvetica"/>
                <a:cs typeface="Helvetica"/>
              </a:rPr>
              <a:t>NFC</a:t>
            </a:r>
          </a:p>
          <a:p>
            <a:pPr algn="ctr"/>
            <a:r>
              <a:rPr lang="en-US" sz="900" b="1" dirty="0">
                <a:solidFill>
                  <a:srgbClr val="56A0D3"/>
                </a:solidFill>
                <a:latin typeface="Helvetica"/>
                <a:cs typeface="Helvetica"/>
              </a:rPr>
              <a:t>ENCRYPTION</a:t>
            </a:r>
          </a:p>
          <a:p>
            <a:pPr algn="ctr"/>
            <a:r>
              <a:rPr lang="en-US" sz="900" b="1" dirty="0">
                <a:solidFill>
                  <a:srgbClr val="56A0D3"/>
                </a:solidFill>
                <a:latin typeface="Helvetica"/>
                <a:cs typeface="Helvetica"/>
              </a:rPr>
              <a:t>TOKENIZATION</a:t>
            </a:r>
          </a:p>
        </p:txBody>
      </p:sp>
      <p:sp>
        <p:nvSpPr>
          <p:cNvPr id="23" name="TextBox 22"/>
          <p:cNvSpPr txBox="1"/>
          <p:nvPr/>
        </p:nvSpPr>
        <p:spPr>
          <a:xfrm>
            <a:off x="1224117" y="3154182"/>
            <a:ext cx="836012" cy="346249"/>
          </a:xfrm>
          <a:prstGeom prst="rect">
            <a:avLst/>
          </a:prstGeom>
          <a:noFill/>
        </p:spPr>
        <p:txBody>
          <a:bodyPr wrap="square" rtlCol="0">
            <a:spAutoFit/>
          </a:bodyPr>
          <a:lstStyle/>
          <a:p>
            <a:pPr algn="ctr"/>
            <a:r>
              <a:rPr lang="en-US" sz="825" b="1" dirty="0">
                <a:solidFill>
                  <a:prstClr val="black"/>
                </a:solidFill>
                <a:latin typeface="Helvetica"/>
                <a:cs typeface="Helvetica"/>
              </a:rPr>
              <a:t>POS</a:t>
            </a:r>
          </a:p>
          <a:p>
            <a:pPr algn="ctr"/>
            <a:r>
              <a:rPr lang="en-US" sz="825" b="1" dirty="0">
                <a:solidFill>
                  <a:prstClr val="black"/>
                </a:solidFill>
                <a:latin typeface="Helvetica"/>
                <a:cs typeface="Helvetica"/>
              </a:rPr>
              <a:t>Workstation</a:t>
            </a:r>
          </a:p>
        </p:txBody>
      </p:sp>
      <p:sp>
        <p:nvSpPr>
          <p:cNvPr id="24" name="TextBox 23"/>
          <p:cNvSpPr txBox="1"/>
          <p:nvPr/>
        </p:nvSpPr>
        <p:spPr>
          <a:xfrm>
            <a:off x="1929169" y="3820132"/>
            <a:ext cx="914685" cy="346249"/>
          </a:xfrm>
          <a:prstGeom prst="rect">
            <a:avLst/>
          </a:prstGeom>
          <a:noFill/>
        </p:spPr>
        <p:txBody>
          <a:bodyPr wrap="square" rtlCol="0">
            <a:spAutoFit/>
          </a:bodyPr>
          <a:lstStyle/>
          <a:p>
            <a:pPr algn="ctr"/>
            <a:r>
              <a:rPr lang="en-US" sz="825" b="1" dirty="0">
                <a:solidFill>
                  <a:prstClr val="black"/>
                </a:solidFill>
                <a:latin typeface="Helvetica"/>
                <a:cs typeface="Helvetica"/>
              </a:rPr>
              <a:t>Encrypting </a:t>
            </a:r>
          </a:p>
          <a:p>
            <a:pPr algn="ctr"/>
            <a:r>
              <a:rPr lang="en-US" sz="825" b="1" dirty="0">
                <a:solidFill>
                  <a:prstClr val="black"/>
                </a:solidFill>
                <a:latin typeface="Helvetica"/>
                <a:cs typeface="Helvetica"/>
              </a:rPr>
              <a:t>Pin-Pad</a:t>
            </a:r>
          </a:p>
        </p:txBody>
      </p:sp>
      <p:cxnSp>
        <p:nvCxnSpPr>
          <p:cNvPr id="26" name="Elbow Connector 25"/>
          <p:cNvCxnSpPr/>
          <p:nvPr/>
        </p:nvCxnSpPr>
        <p:spPr>
          <a:xfrm rot="16200000" flipH="1">
            <a:off x="2111979" y="2798367"/>
            <a:ext cx="304295" cy="290735"/>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147616" y="2584353"/>
            <a:ext cx="70731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4628732" y="1690674"/>
            <a:ext cx="2981437" cy="1334263"/>
            <a:chOff x="4803994" y="1365379"/>
            <a:chExt cx="4381698" cy="2069500"/>
          </a:xfrm>
        </p:grpSpPr>
        <p:grpSp>
          <p:nvGrpSpPr>
            <p:cNvPr id="44" name="Group 43"/>
            <p:cNvGrpSpPr/>
            <p:nvPr/>
          </p:nvGrpSpPr>
          <p:grpSpPr>
            <a:xfrm>
              <a:off x="4803994" y="1365379"/>
              <a:ext cx="3841272" cy="2069500"/>
              <a:chOff x="4803994" y="1822579"/>
              <a:chExt cx="3841272" cy="2069500"/>
            </a:xfrm>
          </p:grpSpPr>
          <p:sp>
            <p:nvSpPr>
              <p:cNvPr id="5" name="Rounded Rectangle 4"/>
              <p:cNvSpPr/>
              <p:nvPr/>
            </p:nvSpPr>
            <p:spPr>
              <a:xfrm>
                <a:off x="4803994" y="1987945"/>
                <a:ext cx="1518046" cy="1904134"/>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a:cs typeface="Helvetica"/>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22017" y="1822579"/>
                <a:ext cx="423249" cy="5996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22017" y="2699212"/>
                <a:ext cx="423249" cy="599603"/>
              </a:xfrm>
              <a:prstGeom prst="rect">
                <a:avLst/>
              </a:prstGeom>
            </p:spPr>
          </p:pic>
          <p:grpSp>
            <p:nvGrpSpPr>
              <p:cNvPr id="12" name="Group 11"/>
              <p:cNvGrpSpPr/>
              <p:nvPr/>
            </p:nvGrpSpPr>
            <p:grpSpPr>
              <a:xfrm>
                <a:off x="6322040" y="2208201"/>
                <a:ext cx="1802785" cy="912010"/>
                <a:chOff x="7220472" y="1424451"/>
                <a:chExt cx="904353" cy="912010"/>
              </a:xfrm>
            </p:grpSpPr>
            <p:cxnSp>
              <p:nvCxnSpPr>
                <p:cNvPr id="13" name="Elbow Connector 12"/>
                <p:cNvCxnSpPr/>
                <p:nvPr/>
              </p:nvCxnSpPr>
              <p:spPr>
                <a:xfrm flipV="1">
                  <a:off x="7220472" y="1424451"/>
                  <a:ext cx="904353" cy="730886"/>
                </a:xfrm>
                <a:prstGeom prst="bentConnector3">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7220472" y="2155336"/>
                  <a:ext cx="900766" cy="181125"/>
                </a:xfrm>
                <a:prstGeom prst="bentConnector3">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pic>
            <p:nvPicPr>
              <p:cNvPr id="30"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87381" y="2620149"/>
                <a:ext cx="962025"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9918" y="2953524"/>
                <a:ext cx="962025"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9918" y="3286962"/>
                <a:ext cx="962025"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3" name="TextBox 32"/>
              <p:cNvSpPr txBox="1"/>
              <p:nvPr/>
            </p:nvSpPr>
            <p:spPr>
              <a:xfrm>
                <a:off x="4813539" y="2227581"/>
                <a:ext cx="1504101" cy="340130"/>
              </a:xfrm>
              <a:prstGeom prst="rect">
                <a:avLst/>
              </a:prstGeom>
              <a:noFill/>
            </p:spPr>
            <p:txBody>
              <a:bodyPr wrap="square" rtlCol="0">
                <a:spAutoFit/>
              </a:bodyPr>
              <a:lstStyle/>
              <a:p>
                <a:pPr algn="ctr"/>
                <a:r>
                  <a:rPr lang="en-US" sz="825" b="1" dirty="0">
                    <a:solidFill>
                      <a:prstClr val="black"/>
                    </a:solidFill>
                    <a:latin typeface="Helvetica"/>
                    <a:cs typeface="Helvetica"/>
                  </a:rPr>
                  <a:t>Acquirer</a:t>
                </a:r>
              </a:p>
            </p:txBody>
          </p:sp>
        </p:grpSp>
        <p:sp>
          <p:nvSpPr>
            <p:cNvPr id="41" name="TextBox 40"/>
            <p:cNvSpPr txBox="1"/>
            <p:nvPr/>
          </p:nvSpPr>
          <p:spPr>
            <a:xfrm>
              <a:off x="7681589" y="1939347"/>
              <a:ext cx="1504103" cy="340130"/>
            </a:xfrm>
            <a:prstGeom prst="rect">
              <a:avLst/>
            </a:prstGeom>
            <a:noFill/>
          </p:spPr>
          <p:txBody>
            <a:bodyPr wrap="square" rtlCol="0">
              <a:spAutoFit/>
            </a:bodyPr>
            <a:lstStyle/>
            <a:p>
              <a:pPr algn="ctr"/>
              <a:r>
                <a:rPr lang="en-US" sz="825" b="1" dirty="0">
                  <a:solidFill>
                    <a:prstClr val="black"/>
                  </a:solidFill>
                  <a:latin typeface="Helvetica"/>
                  <a:cs typeface="Helvetica"/>
                </a:rPr>
                <a:t>Issuer 1</a:t>
              </a:r>
            </a:p>
          </p:txBody>
        </p:sp>
        <p:sp>
          <p:nvSpPr>
            <p:cNvPr id="42" name="TextBox 41"/>
            <p:cNvSpPr txBox="1"/>
            <p:nvPr/>
          </p:nvSpPr>
          <p:spPr>
            <a:xfrm>
              <a:off x="7681589" y="2806122"/>
              <a:ext cx="1504103" cy="340130"/>
            </a:xfrm>
            <a:prstGeom prst="rect">
              <a:avLst/>
            </a:prstGeom>
            <a:noFill/>
          </p:spPr>
          <p:txBody>
            <a:bodyPr wrap="square" rtlCol="0">
              <a:spAutoFit/>
            </a:bodyPr>
            <a:lstStyle/>
            <a:p>
              <a:pPr algn="ctr"/>
              <a:r>
                <a:rPr lang="en-US" sz="825" b="1" dirty="0">
                  <a:solidFill>
                    <a:prstClr val="black"/>
                  </a:solidFill>
                  <a:latin typeface="Helvetica"/>
                  <a:cs typeface="Helvetica"/>
                </a:rPr>
                <a:t>Issuer N</a:t>
              </a:r>
            </a:p>
          </p:txBody>
        </p:sp>
      </p:grpSp>
      <p:sp>
        <p:nvSpPr>
          <p:cNvPr id="45" name="TextBox 44"/>
          <p:cNvSpPr txBox="1"/>
          <p:nvPr/>
        </p:nvSpPr>
        <p:spPr>
          <a:xfrm>
            <a:off x="4618556" y="3156828"/>
            <a:ext cx="1115202" cy="323165"/>
          </a:xfrm>
          <a:prstGeom prst="rect">
            <a:avLst/>
          </a:prstGeom>
          <a:noFill/>
        </p:spPr>
        <p:txBody>
          <a:bodyPr wrap="square" rtlCol="0">
            <a:spAutoFit/>
          </a:bodyPr>
          <a:lstStyle/>
          <a:p>
            <a:pPr algn="ctr"/>
            <a:r>
              <a:rPr lang="en-US" sz="1500" b="1" dirty="0">
                <a:solidFill>
                  <a:prstClr val="black"/>
                </a:solidFill>
              </a:rPr>
              <a:t>OR</a:t>
            </a:r>
          </a:p>
        </p:txBody>
      </p:sp>
      <p:grpSp>
        <p:nvGrpSpPr>
          <p:cNvPr id="46" name="Group 45"/>
          <p:cNvGrpSpPr/>
          <p:nvPr/>
        </p:nvGrpSpPr>
        <p:grpSpPr>
          <a:xfrm>
            <a:off x="4635874" y="3488295"/>
            <a:ext cx="2606934" cy="1403886"/>
            <a:chOff x="4803994" y="1822579"/>
            <a:chExt cx="3841272" cy="2069500"/>
          </a:xfrm>
        </p:grpSpPr>
        <p:sp>
          <p:nvSpPr>
            <p:cNvPr id="47" name="Rounded Rectangle 46"/>
            <p:cNvSpPr/>
            <p:nvPr/>
          </p:nvSpPr>
          <p:spPr>
            <a:xfrm>
              <a:off x="4803994" y="1987945"/>
              <a:ext cx="1518046" cy="1904134"/>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a:cs typeface="Helvetica"/>
              </a:endParaRPr>
            </a:p>
          </p:txBody>
        </p:sp>
        <p:pic>
          <p:nvPicPr>
            <p:cNvPr id="48" name="Picture 4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22017" y="1822579"/>
              <a:ext cx="423249" cy="599603"/>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22017" y="2699212"/>
              <a:ext cx="423249" cy="599603"/>
            </a:xfrm>
            <a:prstGeom prst="rect">
              <a:avLst/>
            </a:prstGeom>
          </p:spPr>
        </p:pic>
        <p:grpSp>
          <p:nvGrpSpPr>
            <p:cNvPr id="51" name="Group 50"/>
            <p:cNvGrpSpPr/>
            <p:nvPr/>
          </p:nvGrpSpPr>
          <p:grpSpPr>
            <a:xfrm>
              <a:off x="6322040" y="2459386"/>
              <a:ext cx="1802785" cy="772710"/>
              <a:chOff x="7220472" y="1675636"/>
              <a:chExt cx="904353" cy="772710"/>
            </a:xfrm>
          </p:grpSpPr>
          <p:cxnSp>
            <p:nvCxnSpPr>
              <p:cNvPr id="56" name="Elbow Connector 55"/>
              <p:cNvCxnSpPr/>
              <p:nvPr/>
            </p:nvCxnSpPr>
            <p:spPr>
              <a:xfrm flipV="1">
                <a:off x="7220472" y="1675636"/>
                <a:ext cx="900078" cy="479702"/>
              </a:xfrm>
              <a:prstGeom prst="bentConnector3">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7" name="Elbow Connector 56"/>
              <p:cNvCxnSpPr/>
              <p:nvPr/>
            </p:nvCxnSpPr>
            <p:spPr>
              <a:xfrm>
                <a:off x="7220472" y="2155336"/>
                <a:ext cx="904353" cy="293010"/>
              </a:xfrm>
              <a:prstGeom prst="bentConnector3">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pic>
          <p:nvPicPr>
            <p:cNvPr id="52"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87381" y="2620149"/>
              <a:ext cx="962025"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3"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9918" y="2953524"/>
              <a:ext cx="962025"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4"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79918" y="3286962"/>
              <a:ext cx="962025"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5" name="TextBox 54"/>
            <p:cNvSpPr txBox="1"/>
            <p:nvPr/>
          </p:nvSpPr>
          <p:spPr>
            <a:xfrm>
              <a:off x="4813539" y="2259740"/>
              <a:ext cx="1504102" cy="323262"/>
            </a:xfrm>
            <a:prstGeom prst="rect">
              <a:avLst/>
            </a:prstGeom>
            <a:noFill/>
          </p:spPr>
          <p:txBody>
            <a:bodyPr wrap="square" rtlCol="0">
              <a:spAutoFit/>
            </a:bodyPr>
            <a:lstStyle/>
            <a:p>
              <a:pPr algn="ctr"/>
              <a:r>
                <a:rPr lang="en-US" sz="825" b="1" dirty="0">
                  <a:solidFill>
                    <a:prstClr val="black"/>
                  </a:solidFill>
                  <a:latin typeface="Helvetica"/>
                  <a:cs typeface="Helvetica"/>
                </a:rPr>
                <a:t>Gateway</a:t>
              </a:r>
            </a:p>
          </p:txBody>
        </p:sp>
      </p:grpSp>
      <p:sp>
        <p:nvSpPr>
          <p:cNvPr id="59" name="TextBox 58"/>
          <p:cNvSpPr txBox="1"/>
          <p:nvPr/>
        </p:nvSpPr>
        <p:spPr>
          <a:xfrm>
            <a:off x="6704041" y="3832889"/>
            <a:ext cx="1070871" cy="219291"/>
          </a:xfrm>
          <a:prstGeom prst="rect">
            <a:avLst/>
          </a:prstGeom>
          <a:noFill/>
        </p:spPr>
        <p:txBody>
          <a:bodyPr wrap="square" rtlCol="0">
            <a:spAutoFit/>
          </a:bodyPr>
          <a:lstStyle/>
          <a:p>
            <a:pPr algn="ctr"/>
            <a:r>
              <a:rPr lang="en-US" sz="825" b="1" dirty="0">
                <a:solidFill>
                  <a:prstClr val="black"/>
                </a:solidFill>
              </a:rPr>
              <a:t>Issuer N</a:t>
            </a:r>
          </a:p>
        </p:txBody>
      </p:sp>
      <p:sp>
        <p:nvSpPr>
          <p:cNvPr id="60" name="TextBox 59"/>
          <p:cNvSpPr txBox="1"/>
          <p:nvPr/>
        </p:nvSpPr>
        <p:spPr>
          <a:xfrm>
            <a:off x="6692675" y="4446362"/>
            <a:ext cx="1070871" cy="219291"/>
          </a:xfrm>
          <a:prstGeom prst="rect">
            <a:avLst/>
          </a:prstGeom>
          <a:noFill/>
        </p:spPr>
        <p:txBody>
          <a:bodyPr wrap="square" rtlCol="0">
            <a:spAutoFit/>
          </a:bodyPr>
          <a:lstStyle/>
          <a:p>
            <a:pPr algn="ctr"/>
            <a:r>
              <a:rPr lang="en-US" sz="825" b="1" dirty="0">
                <a:solidFill>
                  <a:prstClr val="black"/>
                </a:solidFill>
              </a:rPr>
              <a:t>Acquirer N</a:t>
            </a:r>
          </a:p>
        </p:txBody>
      </p:sp>
      <p:cxnSp>
        <p:nvCxnSpPr>
          <p:cNvPr id="64" name="Straight Arrow Connector 63"/>
          <p:cNvCxnSpPr/>
          <p:nvPr/>
        </p:nvCxnSpPr>
        <p:spPr>
          <a:xfrm>
            <a:off x="3733218" y="2591297"/>
            <a:ext cx="758698" cy="9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3755843" y="2822972"/>
            <a:ext cx="776603" cy="9974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1564298" y="4326224"/>
            <a:ext cx="2136307" cy="584775"/>
          </a:xfrm>
          <a:prstGeom prst="rect">
            <a:avLst/>
          </a:prstGeom>
          <a:noFill/>
          <a:ln>
            <a:noFill/>
          </a:ln>
        </p:spPr>
        <p:txBody>
          <a:bodyPr wrap="square" rtlCol="0">
            <a:spAutoFit/>
          </a:bodyPr>
          <a:lstStyle/>
          <a:p>
            <a:pPr algn="ctr"/>
            <a:r>
              <a:rPr lang="en-US" sz="1600" dirty="0">
                <a:solidFill>
                  <a:prstClr val="black"/>
                </a:solidFill>
                <a:latin typeface="Helvetica"/>
                <a:cs typeface="Helvetica"/>
              </a:rPr>
              <a:t>Payment Application is hosted at the POS</a:t>
            </a:r>
          </a:p>
        </p:txBody>
      </p:sp>
      <p:sp>
        <p:nvSpPr>
          <p:cNvPr id="2" name="Footer Placeholder 1"/>
          <p:cNvSpPr>
            <a:spLocks noGrp="1"/>
          </p:cNvSpPr>
          <p:nvPr>
            <p:ph type="ftr" sz="quarter" idx="14"/>
          </p:nvPr>
        </p:nvSpPr>
        <p:spPr/>
        <p:txBody>
          <a:bodyPr/>
          <a:lstStyle/>
          <a:p>
            <a:pPr defTabSz="457200"/>
            <a:r>
              <a:rPr lang="en-US"/>
              <a:t>The Path to Secure Payments</a:t>
            </a:r>
            <a:endParaRPr lang="en-US" dirty="0"/>
          </a:p>
        </p:txBody>
      </p:sp>
      <p:sp>
        <p:nvSpPr>
          <p:cNvPr id="7" name="Slide Number Placeholder 6"/>
          <p:cNvSpPr>
            <a:spLocks noGrp="1"/>
          </p:cNvSpPr>
          <p:nvPr>
            <p:ph type="sldNum" sz="quarter" idx="15"/>
          </p:nvPr>
        </p:nvSpPr>
        <p:spPr/>
        <p:txBody>
          <a:bodyPr/>
          <a:lstStyle/>
          <a:p>
            <a:pPr algn="r" defTabSz="457200"/>
            <a:fld id="{49A0BA29-0F9C-4678-821B-D56DBCDA060F}" type="slidenum">
              <a:rPr lang="en-US" smtClean="0"/>
              <a:pPr algn="r" defTabSz="457200"/>
              <a:t>13</a:t>
            </a:fld>
            <a:endParaRPr lang="en-US" dirty="0"/>
          </a:p>
        </p:txBody>
      </p:sp>
    </p:spTree>
    <p:extLst>
      <p:ext uri="{BB962C8B-B14F-4D97-AF65-F5344CB8AC3E}">
        <p14:creationId xmlns:p14="http://schemas.microsoft.com/office/powerpoint/2010/main" val="295264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47211" y="151602"/>
            <a:ext cx="8350060" cy="509534"/>
          </a:xfrm>
        </p:spPr>
        <p:txBody>
          <a:bodyPr/>
          <a:lstStyle/>
          <a:p>
            <a:pPr>
              <a:lnSpc>
                <a:spcPct val="100000"/>
              </a:lnSpc>
            </a:pPr>
            <a:r>
              <a:rPr lang="en-US" dirty="0"/>
              <a:t>Stand-Alone Terminal Solution</a:t>
            </a:r>
          </a:p>
        </p:txBody>
      </p:sp>
      <p:cxnSp>
        <p:nvCxnSpPr>
          <p:cNvPr id="11" name="Elbow Connector 10"/>
          <p:cNvCxnSpPr/>
          <p:nvPr/>
        </p:nvCxnSpPr>
        <p:spPr>
          <a:xfrm rot="16200000" flipV="1">
            <a:off x="1556052" y="3860187"/>
            <a:ext cx="390574" cy="303"/>
          </a:xfrm>
          <a:prstGeom prst="bentConnector3">
            <a:avLst>
              <a:gd name="adj1" fmla="val 25455"/>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137459" y="3058451"/>
            <a:ext cx="37674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347211" y="1223492"/>
            <a:ext cx="8350060" cy="4532648"/>
            <a:chOff x="1078341" y="722928"/>
            <a:chExt cx="6808359" cy="6431095"/>
          </a:xfrm>
        </p:grpSpPr>
        <p:sp>
          <p:nvSpPr>
            <p:cNvPr id="91" name="TextBox 90"/>
            <p:cNvSpPr txBox="1"/>
            <p:nvPr/>
          </p:nvSpPr>
          <p:spPr>
            <a:xfrm>
              <a:off x="1078341" y="2218877"/>
              <a:ext cx="1480836" cy="337855"/>
            </a:xfrm>
            <a:prstGeom prst="rect">
              <a:avLst/>
            </a:prstGeom>
            <a:noFill/>
          </p:spPr>
          <p:txBody>
            <a:bodyPr wrap="square" rtlCol="0">
              <a:spAutoFit/>
            </a:bodyPr>
            <a:lstStyle/>
            <a:p>
              <a:pPr algn="ctr"/>
              <a:r>
                <a:rPr lang="en-US" sz="825" b="1" dirty="0">
                  <a:solidFill>
                    <a:prstClr val="black"/>
                  </a:solidFill>
                  <a:latin typeface="Helvetica"/>
                  <a:cs typeface="Helvetica"/>
                </a:rPr>
                <a:t>CSR</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2588" y="3086233"/>
              <a:ext cx="773242" cy="79258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0093" y="1539054"/>
              <a:ext cx="774954" cy="786235"/>
            </a:xfrm>
            <a:prstGeom prst="rect">
              <a:avLst/>
            </a:prstGeom>
          </p:spPr>
        </p:pic>
        <p:sp>
          <p:nvSpPr>
            <p:cNvPr id="9" name="TextBox 8"/>
            <p:cNvSpPr txBox="1"/>
            <p:nvPr/>
          </p:nvSpPr>
          <p:spPr>
            <a:xfrm>
              <a:off x="1259380" y="3936980"/>
              <a:ext cx="975467" cy="533456"/>
            </a:xfrm>
            <a:prstGeom prst="rect">
              <a:avLst/>
            </a:prstGeom>
            <a:noFill/>
          </p:spPr>
          <p:txBody>
            <a:bodyPr wrap="square" rtlCol="0">
              <a:spAutoFit/>
            </a:bodyPr>
            <a:lstStyle/>
            <a:p>
              <a:pPr algn="ctr"/>
              <a:r>
                <a:rPr lang="en-US" sz="825" b="1" dirty="0">
                  <a:solidFill>
                    <a:prstClr val="black"/>
                  </a:solidFill>
                  <a:latin typeface="Helvetica"/>
                  <a:cs typeface="Helvetica"/>
                </a:rPr>
                <a:t>POS </a:t>
              </a:r>
            </a:p>
            <a:p>
              <a:pPr algn="ctr"/>
              <a:r>
                <a:rPr lang="en-US" sz="825" b="1" dirty="0">
                  <a:solidFill>
                    <a:prstClr val="black"/>
                  </a:solidFill>
                  <a:latin typeface="Helvetica"/>
                  <a:cs typeface="Helvetica"/>
                </a:rPr>
                <a:t>Workstation</a:t>
              </a:r>
            </a:p>
          </p:txBody>
        </p:sp>
        <p:sp>
          <p:nvSpPr>
            <p:cNvPr id="10" name="TextBox 9"/>
            <p:cNvSpPr txBox="1"/>
            <p:nvPr/>
          </p:nvSpPr>
          <p:spPr>
            <a:xfrm>
              <a:off x="2396154" y="2298435"/>
              <a:ext cx="1282828" cy="693060"/>
            </a:xfrm>
            <a:prstGeom prst="rect">
              <a:avLst/>
            </a:prstGeom>
            <a:noFill/>
          </p:spPr>
          <p:txBody>
            <a:bodyPr wrap="square" rtlCol="0">
              <a:spAutoFit/>
            </a:bodyPr>
            <a:lstStyle/>
            <a:p>
              <a:pPr algn="ctr"/>
              <a:r>
                <a:rPr lang="en-US" sz="825" b="1" dirty="0">
                  <a:solidFill>
                    <a:prstClr val="black"/>
                  </a:solidFill>
                  <a:latin typeface="Helvetica"/>
                  <a:cs typeface="Helvetica"/>
                </a:rPr>
                <a:t>Stand-alone PIN pad EMV and Encrypting Payment Device</a:t>
              </a:r>
            </a:p>
          </p:txBody>
        </p:sp>
        <p:sp>
          <p:nvSpPr>
            <p:cNvPr id="50" name="TextBox 49"/>
            <p:cNvSpPr txBox="1"/>
            <p:nvPr/>
          </p:nvSpPr>
          <p:spPr>
            <a:xfrm>
              <a:off x="3264569" y="1628829"/>
              <a:ext cx="1234470" cy="746373"/>
            </a:xfrm>
            <a:prstGeom prst="rect">
              <a:avLst/>
            </a:prstGeom>
            <a:noFill/>
          </p:spPr>
          <p:txBody>
            <a:bodyPr wrap="square" rtlCol="0">
              <a:spAutoFit/>
            </a:bodyPr>
            <a:lstStyle/>
            <a:p>
              <a:pPr algn="ctr"/>
              <a:r>
                <a:rPr lang="en-US" sz="900" b="1" dirty="0">
                  <a:solidFill>
                    <a:srgbClr val="56A0D3"/>
                  </a:solidFill>
                  <a:latin typeface="Helvetica"/>
                  <a:cs typeface="Helvetica"/>
                </a:rPr>
                <a:t>EMV</a:t>
              </a:r>
            </a:p>
            <a:p>
              <a:pPr algn="ctr"/>
              <a:r>
                <a:rPr lang="en-US" sz="900" b="1" dirty="0">
                  <a:solidFill>
                    <a:srgbClr val="56A0D3"/>
                  </a:solidFill>
                  <a:latin typeface="Helvetica"/>
                  <a:cs typeface="Helvetica"/>
                </a:rPr>
                <a:t>NFC</a:t>
              </a:r>
            </a:p>
            <a:p>
              <a:pPr algn="ctr"/>
              <a:r>
                <a:rPr lang="en-US" sz="900" b="1" dirty="0">
                  <a:solidFill>
                    <a:srgbClr val="56A0D3"/>
                  </a:solidFill>
                  <a:latin typeface="Helvetica"/>
                  <a:cs typeface="Helvetica"/>
                </a:rPr>
                <a:t>ENCRYPTION</a:t>
              </a:r>
            </a:p>
            <a:p>
              <a:pPr algn="ctr"/>
              <a:r>
                <a:rPr lang="en-US" sz="900" b="1" dirty="0">
                  <a:solidFill>
                    <a:srgbClr val="56A0D3"/>
                  </a:solidFill>
                  <a:latin typeface="Helvetica"/>
                  <a:cs typeface="Helvetica"/>
                </a:rPr>
                <a:t>TOKENIZATION</a:t>
              </a:r>
            </a:p>
          </p:txBody>
        </p:sp>
        <p:sp>
          <p:nvSpPr>
            <p:cNvPr id="51" name="Rounded Rectangle 50"/>
            <p:cNvSpPr/>
            <p:nvPr/>
          </p:nvSpPr>
          <p:spPr>
            <a:xfrm>
              <a:off x="5024283" y="722928"/>
              <a:ext cx="1088102" cy="1337694"/>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2" name="Picture 5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95960" y="964931"/>
              <a:ext cx="303376" cy="421233"/>
            </a:xfrm>
            <a:prstGeom prst="rect">
              <a:avLst/>
            </a:prstGeom>
          </p:spPr>
        </p:pic>
        <p:pic>
          <p:nvPicPr>
            <p:cNvPr id="53" name="Picture 5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95960" y="1580783"/>
              <a:ext cx="303376" cy="421233"/>
            </a:xfrm>
            <a:prstGeom prst="rect">
              <a:avLst/>
            </a:prstGeom>
          </p:spPr>
        </p:pic>
        <p:grpSp>
          <p:nvGrpSpPr>
            <p:cNvPr id="55" name="Group 54"/>
            <p:cNvGrpSpPr/>
            <p:nvPr/>
          </p:nvGrpSpPr>
          <p:grpSpPr>
            <a:xfrm>
              <a:off x="6112385" y="1235841"/>
              <a:ext cx="1037041" cy="514112"/>
              <a:chOff x="7415232" y="1424452"/>
              <a:chExt cx="725780" cy="731810"/>
            </a:xfrm>
          </p:grpSpPr>
          <p:cxnSp>
            <p:nvCxnSpPr>
              <p:cNvPr id="56" name="Elbow Connector 55"/>
              <p:cNvCxnSpPr/>
              <p:nvPr/>
            </p:nvCxnSpPr>
            <p:spPr>
              <a:xfrm flipV="1">
                <a:off x="7432099" y="1424452"/>
                <a:ext cx="692726" cy="731810"/>
              </a:xfrm>
              <a:prstGeom prst="bentConnector3">
                <a:avLst>
                  <a:gd name="adj1" fmla="val 37009"/>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7" name="Elbow Connector 56"/>
              <p:cNvCxnSpPr>
                <a:stCxn id="51" idx="3"/>
              </p:cNvCxnSpPr>
              <p:nvPr/>
            </p:nvCxnSpPr>
            <p:spPr>
              <a:xfrm>
                <a:off x="7415232" y="1646416"/>
                <a:ext cx="725780" cy="180199"/>
              </a:xfrm>
              <a:prstGeom prst="bentConnector3">
                <a:avLst>
                  <a:gd name="adj1" fmla="val 39668"/>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pic>
          <p:nvPicPr>
            <p:cNvPr id="59"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06471" y="1525240"/>
              <a:ext cx="689558" cy="2342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0"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01122" y="1759442"/>
              <a:ext cx="689558" cy="2342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01122" y="1993690"/>
              <a:ext cx="689558" cy="2342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2" name="TextBox 61"/>
            <p:cNvSpPr txBox="1"/>
            <p:nvPr/>
          </p:nvSpPr>
          <p:spPr>
            <a:xfrm>
              <a:off x="5024283" y="1284260"/>
              <a:ext cx="1069297" cy="253234"/>
            </a:xfrm>
            <a:prstGeom prst="rect">
              <a:avLst/>
            </a:prstGeom>
            <a:noFill/>
          </p:spPr>
          <p:txBody>
            <a:bodyPr wrap="square" rtlCol="0">
              <a:spAutoFit/>
            </a:bodyPr>
            <a:lstStyle/>
            <a:p>
              <a:pPr algn="ctr"/>
              <a:r>
                <a:rPr lang="en-US" sz="825" b="1" dirty="0">
                  <a:solidFill>
                    <a:prstClr val="black"/>
                  </a:solidFill>
                  <a:latin typeface="Helvetica"/>
                  <a:cs typeface="Helvetica"/>
                </a:rPr>
                <a:t>Acquirer</a:t>
              </a:r>
            </a:p>
          </p:txBody>
        </p:sp>
        <p:sp>
          <p:nvSpPr>
            <p:cNvPr id="63" name="TextBox 62"/>
            <p:cNvSpPr txBox="1"/>
            <p:nvPr/>
          </p:nvSpPr>
          <p:spPr>
            <a:xfrm>
              <a:off x="6808593" y="1368112"/>
              <a:ext cx="1078107" cy="253234"/>
            </a:xfrm>
            <a:prstGeom prst="rect">
              <a:avLst/>
            </a:prstGeom>
            <a:noFill/>
          </p:spPr>
          <p:txBody>
            <a:bodyPr wrap="square" rtlCol="0">
              <a:spAutoFit/>
            </a:bodyPr>
            <a:lstStyle/>
            <a:p>
              <a:pPr algn="ctr"/>
              <a:r>
                <a:rPr lang="en-US" sz="825" b="1" dirty="0">
                  <a:solidFill>
                    <a:prstClr val="black"/>
                  </a:solidFill>
                  <a:latin typeface="Helvetica"/>
                  <a:cs typeface="Helvetica"/>
                </a:rPr>
                <a:t>Issuer 1</a:t>
              </a:r>
            </a:p>
          </p:txBody>
        </p:sp>
        <p:sp>
          <p:nvSpPr>
            <p:cNvPr id="64" name="TextBox 63"/>
            <p:cNvSpPr txBox="1"/>
            <p:nvPr/>
          </p:nvSpPr>
          <p:spPr>
            <a:xfrm>
              <a:off x="6808593" y="1985403"/>
              <a:ext cx="1078107" cy="253234"/>
            </a:xfrm>
            <a:prstGeom prst="rect">
              <a:avLst/>
            </a:prstGeom>
            <a:noFill/>
          </p:spPr>
          <p:txBody>
            <a:bodyPr wrap="square" rtlCol="0">
              <a:spAutoFit/>
            </a:bodyPr>
            <a:lstStyle/>
            <a:p>
              <a:pPr algn="ctr"/>
              <a:r>
                <a:rPr lang="en-US" sz="825" b="1" dirty="0">
                  <a:solidFill>
                    <a:prstClr val="black"/>
                  </a:solidFill>
                  <a:latin typeface="Helvetica"/>
                  <a:cs typeface="Helvetica"/>
                </a:rPr>
                <a:t>Issuer N</a:t>
              </a:r>
            </a:p>
          </p:txBody>
        </p:sp>
        <p:sp>
          <p:nvSpPr>
            <p:cNvPr id="66" name="TextBox 65"/>
            <p:cNvSpPr txBox="1"/>
            <p:nvPr/>
          </p:nvSpPr>
          <p:spPr>
            <a:xfrm>
              <a:off x="4960005" y="2551452"/>
              <a:ext cx="1174776" cy="373186"/>
            </a:xfrm>
            <a:prstGeom prst="rect">
              <a:avLst/>
            </a:prstGeom>
            <a:noFill/>
          </p:spPr>
          <p:txBody>
            <a:bodyPr wrap="square" rtlCol="0">
              <a:spAutoFit/>
            </a:bodyPr>
            <a:lstStyle/>
            <a:p>
              <a:pPr algn="ctr"/>
              <a:r>
                <a:rPr lang="en-US" sz="1500" b="1" dirty="0">
                  <a:solidFill>
                    <a:prstClr val="black"/>
                  </a:solidFill>
                  <a:latin typeface="Helvetica"/>
                  <a:cs typeface="Helvetica"/>
                </a:rPr>
                <a:t>OR</a:t>
              </a:r>
            </a:p>
          </p:txBody>
        </p:sp>
        <p:sp>
          <p:nvSpPr>
            <p:cNvPr id="67" name="Rounded Rectangle 66"/>
            <p:cNvSpPr/>
            <p:nvPr/>
          </p:nvSpPr>
          <p:spPr>
            <a:xfrm>
              <a:off x="5017458" y="2980677"/>
              <a:ext cx="1085279" cy="1317995"/>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8" name="Picture 6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96748" y="2866215"/>
              <a:ext cx="302588" cy="415031"/>
            </a:xfrm>
            <a:prstGeom prst="rect">
              <a:avLst/>
            </a:prstGeom>
          </p:spPr>
        </p:pic>
        <p:pic>
          <p:nvPicPr>
            <p:cNvPr id="69" name="Picture 6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96748" y="3472999"/>
              <a:ext cx="302588" cy="415031"/>
            </a:xfrm>
            <a:prstGeom prst="rect">
              <a:avLst/>
            </a:prstGeom>
          </p:spPr>
        </p:pic>
        <p:grpSp>
          <p:nvGrpSpPr>
            <p:cNvPr id="71" name="Group 70"/>
            <p:cNvGrpSpPr/>
            <p:nvPr/>
          </p:nvGrpSpPr>
          <p:grpSpPr>
            <a:xfrm>
              <a:off x="6102738" y="3133135"/>
              <a:ext cx="1024525" cy="631270"/>
              <a:chOff x="7405939" y="1424452"/>
              <a:chExt cx="718886" cy="912008"/>
            </a:xfrm>
          </p:grpSpPr>
          <p:cxnSp>
            <p:nvCxnSpPr>
              <p:cNvPr id="72" name="Elbow Connector 71"/>
              <p:cNvCxnSpPr>
                <a:stCxn id="67" idx="3"/>
              </p:cNvCxnSpPr>
              <p:nvPr/>
            </p:nvCxnSpPr>
            <p:spPr>
              <a:xfrm flipV="1">
                <a:off x="7405939" y="1424452"/>
                <a:ext cx="718886" cy="731809"/>
              </a:xfrm>
              <a:prstGeom prst="bentConnector3">
                <a:avLst>
                  <a:gd name="adj1" fmla="val 38844"/>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3" name="Elbow Connector 72"/>
              <p:cNvCxnSpPr>
                <a:stCxn id="67" idx="3"/>
              </p:cNvCxnSpPr>
              <p:nvPr/>
            </p:nvCxnSpPr>
            <p:spPr>
              <a:xfrm>
                <a:off x="7405939" y="2156261"/>
                <a:ext cx="715300" cy="180199"/>
              </a:xfrm>
              <a:prstGeom prst="bentConnector3">
                <a:avLst>
                  <a:gd name="adj1" fmla="val 39488"/>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pic>
          <p:nvPicPr>
            <p:cNvPr id="75"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20056" y="3418274"/>
              <a:ext cx="687770" cy="2307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14721" y="3649028"/>
              <a:ext cx="687770" cy="2307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7"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14721" y="3879825"/>
              <a:ext cx="687770" cy="2307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8" name="TextBox 77"/>
            <p:cNvSpPr txBox="1"/>
            <p:nvPr/>
          </p:nvSpPr>
          <p:spPr>
            <a:xfrm>
              <a:off x="5024284" y="3219416"/>
              <a:ext cx="1075310" cy="253234"/>
            </a:xfrm>
            <a:prstGeom prst="rect">
              <a:avLst/>
            </a:prstGeom>
            <a:noFill/>
          </p:spPr>
          <p:txBody>
            <a:bodyPr wrap="square" rtlCol="0">
              <a:spAutoFit/>
            </a:bodyPr>
            <a:lstStyle/>
            <a:p>
              <a:pPr algn="ctr"/>
              <a:r>
                <a:rPr lang="en-US" sz="825" b="1" dirty="0">
                  <a:solidFill>
                    <a:prstClr val="black"/>
                  </a:solidFill>
                  <a:latin typeface="Helvetica"/>
                  <a:cs typeface="Helvetica"/>
                </a:rPr>
                <a:t>Gateway</a:t>
              </a:r>
            </a:p>
          </p:txBody>
        </p:sp>
        <p:sp>
          <p:nvSpPr>
            <p:cNvPr id="79" name="TextBox 78"/>
            <p:cNvSpPr txBox="1"/>
            <p:nvPr/>
          </p:nvSpPr>
          <p:spPr>
            <a:xfrm>
              <a:off x="6804181" y="3269708"/>
              <a:ext cx="1075310" cy="253234"/>
            </a:xfrm>
            <a:prstGeom prst="rect">
              <a:avLst/>
            </a:prstGeom>
            <a:noFill/>
          </p:spPr>
          <p:txBody>
            <a:bodyPr wrap="square" rtlCol="0">
              <a:spAutoFit/>
            </a:bodyPr>
            <a:lstStyle/>
            <a:p>
              <a:pPr algn="ctr"/>
              <a:r>
                <a:rPr lang="en-US" sz="825" b="1" dirty="0">
                  <a:solidFill>
                    <a:prstClr val="black"/>
                  </a:solidFill>
                  <a:latin typeface="Helvetica"/>
                  <a:cs typeface="Helvetica"/>
                </a:rPr>
                <a:t>Issuer  N</a:t>
              </a:r>
            </a:p>
          </p:txBody>
        </p:sp>
        <p:sp>
          <p:nvSpPr>
            <p:cNvPr id="80" name="TextBox 79"/>
            <p:cNvSpPr txBox="1"/>
            <p:nvPr/>
          </p:nvSpPr>
          <p:spPr>
            <a:xfrm>
              <a:off x="6804181" y="3883049"/>
              <a:ext cx="1075310" cy="253234"/>
            </a:xfrm>
            <a:prstGeom prst="rect">
              <a:avLst/>
            </a:prstGeom>
            <a:noFill/>
          </p:spPr>
          <p:txBody>
            <a:bodyPr wrap="square" rtlCol="0">
              <a:spAutoFit/>
            </a:bodyPr>
            <a:lstStyle/>
            <a:p>
              <a:pPr algn="ctr"/>
              <a:r>
                <a:rPr lang="en-US" sz="825" b="1" dirty="0">
                  <a:solidFill>
                    <a:prstClr val="black"/>
                  </a:solidFill>
                  <a:latin typeface="Helvetica"/>
                  <a:cs typeface="Helvetica"/>
                </a:rPr>
                <a:t>Acquirer N</a:t>
              </a:r>
            </a:p>
          </p:txBody>
        </p:sp>
        <p:cxnSp>
          <p:nvCxnSpPr>
            <p:cNvPr id="82" name="Straight Arrow Connector 81"/>
            <p:cNvCxnSpPr/>
            <p:nvPr/>
          </p:nvCxnSpPr>
          <p:spPr>
            <a:xfrm flipV="1">
              <a:off x="4161835" y="1749950"/>
              <a:ext cx="731208" cy="94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4214813" y="2392315"/>
              <a:ext cx="711729" cy="588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Right Brace 83"/>
            <p:cNvSpPr/>
            <p:nvPr/>
          </p:nvSpPr>
          <p:spPr>
            <a:xfrm rot="16200000">
              <a:off x="5077552" y="-1425587"/>
              <a:ext cx="285008" cy="4733340"/>
            </a:xfrm>
            <a:prstGeom prst="rightBrace">
              <a:avLst>
                <a:gd name="adj1" fmla="val 41145"/>
                <a:gd name="adj2" fmla="val 50000"/>
              </a:avLst>
            </a:prstGeom>
            <a:ln>
              <a:solidFill>
                <a:srgbClr val="0C20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lumMod val="65000"/>
                    <a:lumOff val="35000"/>
                  </a:prstClr>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03398" y="1386164"/>
              <a:ext cx="931449" cy="855413"/>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4" name="TextBox 93"/>
            <p:cNvSpPr txBox="1"/>
            <p:nvPr/>
          </p:nvSpPr>
          <p:spPr>
            <a:xfrm rot="10800000" flipV="1">
              <a:off x="2234847" y="6442749"/>
              <a:ext cx="4775944" cy="711274"/>
            </a:xfrm>
            <a:prstGeom prst="rect">
              <a:avLst/>
            </a:prstGeom>
            <a:noFill/>
            <a:ln>
              <a:noFill/>
            </a:ln>
          </p:spPr>
          <p:txBody>
            <a:bodyPr wrap="square" rtlCol="0">
              <a:spAutoFit/>
            </a:bodyPr>
            <a:lstStyle/>
            <a:p>
              <a:pPr algn="ctr"/>
              <a:endParaRPr lang="en-US" b="1" dirty="0">
                <a:solidFill>
                  <a:srgbClr val="C43A32"/>
                </a:solidFill>
                <a:latin typeface="Helvetica"/>
                <a:cs typeface="Helvetica"/>
              </a:endParaRPr>
            </a:p>
          </p:txBody>
        </p:sp>
        <p:sp>
          <p:nvSpPr>
            <p:cNvPr id="47" name="TextBox 46"/>
            <p:cNvSpPr txBox="1"/>
            <p:nvPr/>
          </p:nvSpPr>
          <p:spPr>
            <a:xfrm>
              <a:off x="2589473" y="3027907"/>
              <a:ext cx="2250428" cy="1659639"/>
            </a:xfrm>
            <a:prstGeom prst="rect">
              <a:avLst/>
            </a:prstGeom>
            <a:noFill/>
            <a:ln>
              <a:noFill/>
            </a:ln>
          </p:spPr>
          <p:txBody>
            <a:bodyPr wrap="square" rtlCol="0">
              <a:spAutoFit/>
            </a:bodyPr>
            <a:lstStyle/>
            <a:p>
              <a:pPr algn="ctr"/>
              <a:endParaRPr lang="en-US" sz="1600" dirty="0">
                <a:solidFill>
                  <a:prstClr val="black"/>
                </a:solidFill>
                <a:latin typeface="Helvetica"/>
                <a:cs typeface="Helvetica"/>
              </a:endParaRPr>
            </a:p>
            <a:p>
              <a:pPr algn="ctr"/>
              <a:r>
                <a:rPr lang="en-US" sz="1600" dirty="0">
                  <a:solidFill>
                    <a:prstClr val="black"/>
                  </a:solidFill>
                  <a:latin typeface="Helvetica"/>
                  <a:cs typeface="Helvetica"/>
                </a:rPr>
                <a:t>    Payment Application is hosted on the stand-alone terminal.</a:t>
              </a:r>
            </a:p>
          </p:txBody>
        </p:sp>
      </p:grpSp>
      <p:sp>
        <p:nvSpPr>
          <p:cNvPr id="3" name="Footer Placeholder 2"/>
          <p:cNvSpPr>
            <a:spLocks noGrp="1"/>
          </p:cNvSpPr>
          <p:nvPr>
            <p:ph type="ftr" sz="quarter" idx="3"/>
          </p:nvPr>
        </p:nvSpPr>
        <p:spPr/>
        <p:txBody>
          <a:bodyPr/>
          <a:lstStyle/>
          <a:p>
            <a:pPr defTabSz="457200"/>
            <a:r>
              <a:rPr lang="en-US"/>
              <a:t>The Path to Secure Payments</a:t>
            </a:r>
            <a:endParaRPr lang="en-US" dirty="0"/>
          </a:p>
        </p:txBody>
      </p:sp>
      <p:sp>
        <p:nvSpPr>
          <p:cNvPr id="7" name="Slide Number Placeholder 6"/>
          <p:cNvSpPr>
            <a:spLocks noGrp="1"/>
          </p:cNvSpPr>
          <p:nvPr>
            <p:ph type="sldNum" sz="quarter" idx="4"/>
          </p:nvPr>
        </p:nvSpPr>
        <p:spPr/>
        <p:txBody>
          <a:bodyPr/>
          <a:lstStyle/>
          <a:p>
            <a:pPr algn="r" defTabSz="457200"/>
            <a:fld id="{49A0BA29-0F9C-4678-821B-D56DBCDA060F}" type="slidenum">
              <a:rPr lang="en-US" smtClean="0"/>
              <a:pPr algn="r" defTabSz="457200"/>
              <a:t>14</a:t>
            </a:fld>
            <a:endParaRPr lang="en-US" dirty="0"/>
          </a:p>
        </p:txBody>
      </p:sp>
    </p:spTree>
    <p:extLst>
      <p:ext uri="{BB962C8B-B14F-4D97-AF65-F5344CB8AC3E}">
        <p14:creationId xmlns:p14="http://schemas.microsoft.com/office/powerpoint/2010/main" val="302041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2"/>
          <p:cNvSpPr>
            <a:spLocks noGrp="1"/>
          </p:cNvSpPr>
          <p:nvPr>
            <p:ph type="title"/>
          </p:nvPr>
        </p:nvSpPr>
        <p:spPr>
          <a:xfrm>
            <a:off x="347211" y="335030"/>
            <a:ext cx="8350060" cy="504699"/>
          </a:xfrm>
          <a:prstGeom prst="rect">
            <a:avLst/>
          </a:prstGeom>
        </p:spPr>
        <p:txBody>
          <a:bodyPr>
            <a:normAutofit/>
          </a:bodyPr>
          <a:lstStyle/>
          <a:p>
            <a:pPr>
              <a:lnSpc>
                <a:spcPct val="100000"/>
              </a:lnSpc>
            </a:pPr>
            <a:r>
              <a:rPr lang="en-US" dirty="0"/>
              <a:t>Semi-Integrated Solution</a:t>
            </a:r>
          </a:p>
        </p:txBody>
      </p:sp>
      <p:pic>
        <p:nvPicPr>
          <p:cNvPr id="51" name="Picture 5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753" y="2176625"/>
            <a:ext cx="773241" cy="792582"/>
          </a:xfrm>
          <a:prstGeom prst="rect">
            <a:avLst/>
          </a:prstGeom>
        </p:spPr>
      </p:pic>
      <p:sp>
        <p:nvSpPr>
          <p:cNvPr id="53" name="TextBox 52"/>
          <p:cNvSpPr txBox="1"/>
          <p:nvPr/>
        </p:nvSpPr>
        <p:spPr>
          <a:xfrm>
            <a:off x="3342239" y="3034853"/>
            <a:ext cx="1141023" cy="646331"/>
          </a:xfrm>
          <a:prstGeom prst="rect">
            <a:avLst/>
          </a:prstGeom>
          <a:noFill/>
        </p:spPr>
        <p:txBody>
          <a:bodyPr wrap="square" rtlCol="0">
            <a:spAutoFit/>
          </a:bodyPr>
          <a:lstStyle/>
          <a:p>
            <a:pPr algn="ctr"/>
            <a:r>
              <a:rPr lang="en-US" sz="900" b="1" dirty="0">
                <a:solidFill>
                  <a:srgbClr val="56A0D3"/>
                </a:solidFill>
                <a:latin typeface="Helvetica"/>
                <a:cs typeface="Helvetica"/>
              </a:rPr>
              <a:t>EMV</a:t>
            </a:r>
          </a:p>
          <a:p>
            <a:pPr algn="ctr"/>
            <a:r>
              <a:rPr lang="en-US" sz="900" b="1" dirty="0">
                <a:solidFill>
                  <a:srgbClr val="56A0D3"/>
                </a:solidFill>
                <a:latin typeface="Helvetica"/>
                <a:cs typeface="Helvetica"/>
              </a:rPr>
              <a:t>NFC</a:t>
            </a:r>
          </a:p>
          <a:p>
            <a:pPr algn="ctr"/>
            <a:r>
              <a:rPr lang="en-US" sz="900" b="1" dirty="0">
                <a:solidFill>
                  <a:srgbClr val="56A0D3"/>
                </a:solidFill>
                <a:latin typeface="Helvetica"/>
                <a:cs typeface="Helvetica"/>
              </a:rPr>
              <a:t>ENCRYPTION</a:t>
            </a:r>
          </a:p>
          <a:p>
            <a:pPr algn="ctr"/>
            <a:r>
              <a:rPr lang="en-US" sz="900" b="1" dirty="0">
                <a:solidFill>
                  <a:srgbClr val="56A0D3"/>
                </a:solidFill>
                <a:latin typeface="Helvetica"/>
                <a:cs typeface="Helvetica"/>
              </a:rPr>
              <a:t>TOKENIZATION</a:t>
            </a:r>
          </a:p>
        </p:txBody>
      </p:sp>
      <p:sp>
        <p:nvSpPr>
          <p:cNvPr id="55" name="TextBox 54"/>
          <p:cNvSpPr txBox="1"/>
          <p:nvPr/>
        </p:nvSpPr>
        <p:spPr>
          <a:xfrm>
            <a:off x="1028215" y="3410214"/>
            <a:ext cx="465095" cy="219291"/>
          </a:xfrm>
          <a:prstGeom prst="rect">
            <a:avLst/>
          </a:prstGeom>
          <a:noFill/>
        </p:spPr>
        <p:txBody>
          <a:bodyPr wrap="square" rtlCol="0">
            <a:spAutoFit/>
          </a:bodyPr>
          <a:lstStyle/>
          <a:p>
            <a:pPr algn="ctr"/>
            <a:r>
              <a:rPr lang="en-US" sz="825" b="1" dirty="0">
                <a:solidFill>
                  <a:prstClr val="black"/>
                </a:solidFill>
                <a:latin typeface="Helvetica"/>
                <a:cs typeface="Helvetica"/>
              </a:rPr>
              <a:t>POS</a:t>
            </a:r>
          </a:p>
        </p:txBody>
      </p:sp>
      <p:sp>
        <p:nvSpPr>
          <p:cNvPr id="64" name="Rounded Rectangle 63"/>
          <p:cNvSpPr/>
          <p:nvPr/>
        </p:nvSpPr>
        <p:spPr>
          <a:xfrm>
            <a:off x="4996028" y="2417681"/>
            <a:ext cx="1088102" cy="1337693"/>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5" name="Picture 6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95960" y="2525245"/>
            <a:ext cx="303376" cy="421233"/>
          </a:xfrm>
          <a:prstGeom prst="rect">
            <a:avLst/>
          </a:prstGeom>
        </p:spPr>
      </p:pic>
      <p:pic>
        <p:nvPicPr>
          <p:cNvPr id="66" name="Picture 6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95960" y="3319185"/>
            <a:ext cx="303376" cy="421233"/>
          </a:xfrm>
          <a:prstGeom prst="rect">
            <a:avLst/>
          </a:prstGeom>
        </p:spPr>
      </p:pic>
      <p:grpSp>
        <p:nvGrpSpPr>
          <p:cNvPr id="68" name="Group 67"/>
          <p:cNvGrpSpPr/>
          <p:nvPr/>
        </p:nvGrpSpPr>
        <p:grpSpPr>
          <a:xfrm>
            <a:off x="6084127" y="2747926"/>
            <a:ext cx="1042166" cy="944522"/>
            <a:chOff x="7395458" y="1424452"/>
            <a:chExt cx="729367" cy="1594299"/>
          </a:xfrm>
        </p:grpSpPr>
        <p:cxnSp>
          <p:nvCxnSpPr>
            <p:cNvPr id="73" name="Elbow Connector 72"/>
            <p:cNvCxnSpPr/>
            <p:nvPr/>
          </p:nvCxnSpPr>
          <p:spPr>
            <a:xfrm flipV="1">
              <a:off x="7432099" y="1424452"/>
              <a:ext cx="692726" cy="731810"/>
            </a:xfrm>
            <a:prstGeom prst="bentConnector3">
              <a:avLst>
                <a:gd name="adj1" fmla="val 37009"/>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4" name="Elbow Connector 73"/>
            <p:cNvCxnSpPr>
              <a:stCxn id="64" idx="3"/>
            </p:cNvCxnSpPr>
            <p:nvPr/>
          </p:nvCxnSpPr>
          <p:spPr>
            <a:xfrm>
              <a:off x="7395458" y="2838553"/>
              <a:ext cx="725780" cy="180198"/>
            </a:xfrm>
            <a:prstGeom prst="bentConnector3">
              <a:avLst>
                <a:gd name="adj1" fmla="val 39668"/>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pic>
        <p:nvPicPr>
          <p:cNvPr id="69"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05277" y="2861816"/>
            <a:ext cx="689558" cy="2342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99928" y="3096018"/>
            <a:ext cx="689558" cy="2342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99928" y="3330266"/>
            <a:ext cx="689558" cy="2342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2" name="TextBox 71"/>
          <p:cNvSpPr txBox="1"/>
          <p:nvPr/>
        </p:nvSpPr>
        <p:spPr>
          <a:xfrm>
            <a:off x="5008995" y="2580168"/>
            <a:ext cx="1078107" cy="219291"/>
          </a:xfrm>
          <a:prstGeom prst="rect">
            <a:avLst/>
          </a:prstGeom>
          <a:noFill/>
        </p:spPr>
        <p:txBody>
          <a:bodyPr wrap="square" rtlCol="0">
            <a:spAutoFit/>
          </a:bodyPr>
          <a:lstStyle/>
          <a:p>
            <a:pPr algn="ctr"/>
            <a:r>
              <a:rPr lang="en-US" sz="825" b="1" dirty="0">
                <a:solidFill>
                  <a:prstClr val="black"/>
                </a:solidFill>
                <a:latin typeface="Helvetica"/>
                <a:cs typeface="Helvetica"/>
              </a:rPr>
              <a:t>Acquirer</a:t>
            </a:r>
          </a:p>
        </p:txBody>
      </p:sp>
      <p:sp>
        <p:nvSpPr>
          <p:cNvPr id="61" name="TextBox 60"/>
          <p:cNvSpPr txBox="1"/>
          <p:nvPr/>
        </p:nvSpPr>
        <p:spPr>
          <a:xfrm>
            <a:off x="6808594" y="2891455"/>
            <a:ext cx="1078107" cy="219291"/>
          </a:xfrm>
          <a:prstGeom prst="rect">
            <a:avLst/>
          </a:prstGeom>
          <a:noFill/>
        </p:spPr>
        <p:txBody>
          <a:bodyPr wrap="square" rtlCol="0">
            <a:spAutoFit/>
          </a:bodyPr>
          <a:lstStyle/>
          <a:p>
            <a:pPr algn="ctr"/>
            <a:r>
              <a:rPr lang="en-US" sz="825" b="1" dirty="0">
                <a:solidFill>
                  <a:prstClr val="black"/>
                </a:solidFill>
                <a:latin typeface="Helvetica"/>
                <a:cs typeface="Helvetica"/>
              </a:rPr>
              <a:t>Issuer 1</a:t>
            </a:r>
          </a:p>
        </p:txBody>
      </p:sp>
      <p:sp>
        <p:nvSpPr>
          <p:cNvPr id="62" name="TextBox 61"/>
          <p:cNvSpPr txBox="1"/>
          <p:nvPr/>
        </p:nvSpPr>
        <p:spPr>
          <a:xfrm>
            <a:off x="6808594" y="3698715"/>
            <a:ext cx="1078107" cy="219291"/>
          </a:xfrm>
          <a:prstGeom prst="rect">
            <a:avLst/>
          </a:prstGeom>
          <a:noFill/>
        </p:spPr>
        <p:txBody>
          <a:bodyPr wrap="square" rtlCol="0">
            <a:spAutoFit/>
          </a:bodyPr>
          <a:lstStyle/>
          <a:p>
            <a:pPr algn="ctr"/>
            <a:r>
              <a:rPr lang="en-US" sz="825" b="1" dirty="0">
                <a:solidFill>
                  <a:prstClr val="black"/>
                </a:solidFill>
                <a:latin typeface="Helvetica"/>
                <a:cs typeface="Helvetica"/>
              </a:rPr>
              <a:t>Issuer N</a:t>
            </a:r>
          </a:p>
        </p:txBody>
      </p:sp>
      <p:sp>
        <p:nvSpPr>
          <p:cNvPr id="76" name="TextBox 75"/>
          <p:cNvSpPr txBox="1"/>
          <p:nvPr/>
        </p:nvSpPr>
        <p:spPr>
          <a:xfrm>
            <a:off x="4924818" y="3740418"/>
            <a:ext cx="1174776" cy="323165"/>
          </a:xfrm>
          <a:prstGeom prst="rect">
            <a:avLst/>
          </a:prstGeom>
          <a:noFill/>
        </p:spPr>
        <p:txBody>
          <a:bodyPr wrap="square" rtlCol="0">
            <a:spAutoFit/>
          </a:bodyPr>
          <a:lstStyle/>
          <a:p>
            <a:pPr algn="ctr"/>
            <a:r>
              <a:rPr lang="en-US" sz="1500" b="1" dirty="0">
                <a:solidFill>
                  <a:prstClr val="black"/>
                </a:solidFill>
                <a:latin typeface="Helvetica"/>
                <a:cs typeface="Helvetica"/>
              </a:rPr>
              <a:t>OR</a:t>
            </a:r>
          </a:p>
        </p:txBody>
      </p:sp>
      <p:sp>
        <p:nvSpPr>
          <p:cNvPr id="78" name="Rounded Rectangle 77"/>
          <p:cNvSpPr/>
          <p:nvPr/>
        </p:nvSpPr>
        <p:spPr>
          <a:xfrm>
            <a:off x="5017459" y="4037033"/>
            <a:ext cx="1085279" cy="1317995"/>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9" name="Picture 7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96748" y="4025808"/>
            <a:ext cx="302588" cy="415031"/>
          </a:xfrm>
          <a:prstGeom prst="rect">
            <a:avLst/>
          </a:prstGeom>
        </p:spPr>
      </p:pic>
      <p:pic>
        <p:nvPicPr>
          <p:cNvPr id="80" name="Picture 7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96748" y="4691583"/>
            <a:ext cx="302588" cy="415031"/>
          </a:xfrm>
          <a:prstGeom prst="rect">
            <a:avLst/>
          </a:prstGeom>
        </p:spPr>
      </p:pic>
      <p:grpSp>
        <p:nvGrpSpPr>
          <p:cNvPr id="82" name="Group 81"/>
          <p:cNvGrpSpPr/>
          <p:nvPr/>
        </p:nvGrpSpPr>
        <p:grpSpPr>
          <a:xfrm>
            <a:off x="6102739" y="4388599"/>
            <a:ext cx="1024525" cy="631270"/>
            <a:chOff x="7405939" y="1712102"/>
            <a:chExt cx="718886" cy="912006"/>
          </a:xfrm>
        </p:grpSpPr>
        <p:cxnSp>
          <p:nvCxnSpPr>
            <p:cNvPr id="87" name="Elbow Connector 86"/>
            <p:cNvCxnSpPr>
              <a:stCxn id="78" idx="3"/>
            </p:cNvCxnSpPr>
            <p:nvPr/>
          </p:nvCxnSpPr>
          <p:spPr>
            <a:xfrm flipV="1">
              <a:off x="7405939" y="1712102"/>
              <a:ext cx="718886" cy="731809"/>
            </a:xfrm>
            <a:prstGeom prst="bentConnector3">
              <a:avLst>
                <a:gd name="adj1" fmla="val 38844"/>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8" name="Elbow Connector 87"/>
            <p:cNvCxnSpPr>
              <a:stCxn id="78" idx="3"/>
            </p:cNvCxnSpPr>
            <p:nvPr/>
          </p:nvCxnSpPr>
          <p:spPr>
            <a:xfrm>
              <a:off x="7405939" y="2443910"/>
              <a:ext cx="715300" cy="180198"/>
            </a:xfrm>
            <a:prstGeom prst="bentConnector3">
              <a:avLst>
                <a:gd name="adj1" fmla="val 39488"/>
              </a:avLst>
            </a:prstGeom>
            <a:ln>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pic>
        <p:nvPicPr>
          <p:cNvPr id="8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20056" y="4474629"/>
            <a:ext cx="687770" cy="2307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14721" y="4705383"/>
            <a:ext cx="687770" cy="2307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5"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14721" y="4936180"/>
            <a:ext cx="687770" cy="2307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6" name="TextBox 85"/>
          <p:cNvSpPr txBox="1"/>
          <p:nvPr/>
        </p:nvSpPr>
        <p:spPr>
          <a:xfrm>
            <a:off x="5024284" y="4275772"/>
            <a:ext cx="1075310" cy="219291"/>
          </a:xfrm>
          <a:prstGeom prst="rect">
            <a:avLst/>
          </a:prstGeom>
          <a:noFill/>
        </p:spPr>
        <p:txBody>
          <a:bodyPr wrap="square" rtlCol="0">
            <a:spAutoFit/>
          </a:bodyPr>
          <a:lstStyle/>
          <a:p>
            <a:pPr algn="ctr"/>
            <a:r>
              <a:rPr lang="en-US" sz="825" b="1" dirty="0">
                <a:solidFill>
                  <a:prstClr val="black"/>
                </a:solidFill>
                <a:latin typeface="Helvetica"/>
                <a:cs typeface="Helvetica"/>
              </a:rPr>
              <a:t>Gateway</a:t>
            </a:r>
          </a:p>
        </p:txBody>
      </p:sp>
      <p:sp>
        <p:nvSpPr>
          <p:cNvPr id="90" name="TextBox 89"/>
          <p:cNvSpPr txBox="1"/>
          <p:nvPr/>
        </p:nvSpPr>
        <p:spPr>
          <a:xfrm>
            <a:off x="6804181" y="4437068"/>
            <a:ext cx="1075310" cy="219291"/>
          </a:xfrm>
          <a:prstGeom prst="rect">
            <a:avLst/>
          </a:prstGeom>
          <a:noFill/>
        </p:spPr>
        <p:txBody>
          <a:bodyPr wrap="square" rtlCol="0">
            <a:spAutoFit/>
          </a:bodyPr>
          <a:lstStyle/>
          <a:p>
            <a:pPr algn="ctr"/>
            <a:r>
              <a:rPr lang="en-US" sz="825" b="1" dirty="0">
                <a:solidFill>
                  <a:prstClr val="black"/>
                </a:solidFill>
                <a:latin typeface="Helvetica"/>
                <a:cs typeface="Helvetica"/>
              </a:rPr>
              <a:t>Issuer 1</a:t>
            </a:r>
          </a:p>
        </p:txBody>
      </p:sp>
      <p:sp>
        <p:nvSpPr>
          <p:cNvPr id="91" name="TextBox 90"/>
          <p:cNvSpPr txBox="1"/>
          <p:nvPr/>
        </p:nvSpPr>
        <p:spPr>
          <a:xfrm>
            <a:off x="6804181" y="5084907"/>
            <a:ext cx="1075310" cy="219291"/>
          </a:xfrm>
          <a:prstGeom prst="rect">
            <a:avLst/>
          </a:prstGeom>
          <a:noFill/>
        </p:spPr>
        <p:txBody>
          <a:bodyPr wrap="square" rtlCol="0">
            <a:spAutoFit/>
          </a:bodyPr>
          <a:lstStyle/>
          <a:p>
            <a:pPr algn="ctr"/>
            <a:r>
              <a:rPr lang="en-US" sz="825" b="1" dirty="0">
                <a:solidFill>
                  <a:prstClr val="black"/>
                </a:solidFill>
                <a:latin typeface="Helvetica"/>
                <a:cs typeface="Helvetica"/>
              </a:rPr>
              <a:t>Acquirer N</a:t>
            </a:r>
          </a:p>
        </p:txBody>
      </p:sp>
      <p:cxnSp>
        <p:nvCxnSpPr>
          <p:cNvPr id="94" name="Straight Arrow Connector 93"/>
          <p:cNvCxnSpPr/>
          <p:nvPr/>
        </p:nvCxnSpPr>
        <p:spPr>
          <a:xfrm flipV="1">
            <a:off x="4187581" y="3086528"/>
            <a:ext cx="731208" cy="1265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4214815" y="3728890"/>
            <a:ext cx="745193" cy="473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6" name="Right Brace 95"/>
          <p:cNvSpPr/>
          <p:nvPr/>
        </p:nvSpPr>
        <p:spPr>
          <a:xfrm rot="16200000">
            <a:off x="5566405" y="-640333"/>
            <a:ext cx="285008" cy="4733340"/>
          </a:xfrm>
          <a:prstGeom prst="rightBrace">
            <a:avLst>
              <a:gd name="adj1" fmla="val 41145"/>
              <a:gd name="adj2" fmla="val 50000"/>
            </a:avLst>
          </a:prstGeom>
          <a:ln>
            <a:solidFill>
              <a:srgbClr val="0C20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lumMod val="65000"/>
                  <a:lumOff val="35000"/>
                </a:prstClr>
              </a:solidFill>
            </a:endParaRPr>
          </a:p>
        </p:txBody>
      </p:sp>
      <p:sp>
        <p:nvSpPr>
          <p:cNvPr id="97" name="Right Brace 96"/>
          <p:cNvSpPr/>
          <p:nvPr/>
        </p:nvSpPr>
        <p:spPr>
          <a:xfrm rot="16200000">
            <a:off x="1887936" y="891410"/>
            <a:ext cx="285008" cy="1612290"/>
          </a:xfrm>
          <a:prstGeom prst="rightBrace">
            <a:avLst>
              <a:gd name="adj1" fmla="val 41145"/>
              <a:gd name="adj2" fmla="val 50000"/>
            </a:avLst>
          </a:prstGeom>
          <a:ln>
            <a:solidFill>
              <a:srgbClr val="0C207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lumMod val="65000"/>
                  <a:lumOff val="35000"/>
                </a:prstClr>
              </a:solidFill>
            </a:endParaRPr>
          </a:p>
        </p:txBody>
      </p:sp>
      <p:pic>
        <p:nvPicPr>
          <p:cNvPr id="101" name="Picture 10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56057" y="2269669"/>
            <a:ext cx="774954" cy="786235"/>
          </a:xfrm>
          <a:prstGeom prst="rect">
            <a:avLst/>
          </a:prstGeom>
        </p:spPr>
      </p:pic>
      <p:cxnSp>
        <p:nvCxnSpPr>
          <p:cNvPr id="103" name="Straight Arrow Connector 102"/>
          <p:cNvCxnSpPr/>
          <p:nvPr/>
        </p:nvCxnSpPr>
        <p:spPr>
          <a:xfrm>
            <a:off x="1922987" y="2417681"/>
            <a:ext cx="407194" cy="0"/>
          </a:xfrm>
          <a:prstGeom prst="straightConnector1">
            <a:avLst/>
          </a:prstGeom>
          <a:ln>
            <a:solidFill>
              <a:srgbClr val="56A0D3"/>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1922987" y="2861816"/>
            <a:ext cx="407194" cy="0"/>
          </a:xfrm>
          <a:prstGeom prst="straightConnector1">
            <a:avLst/>
          </a:prstGeom>
          <a:ln>
            <a:solidFill>
              <a:srgbClr val="56A0D3"/>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2330182" y="3410784"/>
            <a:ext cx="1163714" cy="346249"/>
          </a:xfrm>
          <a:prstGeom prst="rect">
            <a:avLst/>
          </a:prstGeom>
          <a:noFill/>
        </p:spPr>
        <p:txBody>
          <a:bodyPr wrap="square" rtlCol="0">
            <a:spAutoFit/>
          </a:bodyPr>
          <a:lstStyle/>
          <a:p>
            <a:pPr algn="ctr"/>
            <a:r>
              <a:rPr lang="en-US" sz="825" b="1" dirty="0">
                <a:solidFill>
                  <a:prstClr val="black"/>
                </a:solidFill>
                <a:latin typeface="Helvetica"/>
                <a:cs typeface="Helvetica"/>
              </a:rPr>
              <a:t>Encrypting Payment Device</a:t>
            </a:r>
          </a:p>
        </p:txBody>
      </p:sp>
      <p:sp>
        <p:nvSpPr>
          <p:cNvPr id="49" name="TextBox 48"/>
          <p:cNvSpPr txBox="1"/>
          <p:nvPr/>
        </p:nvSpPr>
        <p:spPr>
          <a:xfrm>
            <a:off x="1339229" y="4220556"/>
            <a:ext cx="2675446" cy="1077218"/>
          </a:xfrm>
          <a:prstGeom prst="rect">
            <a:avLst/>
          </a:prstGeom>
          <a:noFill/>
          <a:ln>
            <a:noFill/>
          </a:ln>
        </p:spPr>
        <p:txBody>
          <a:bodyPr wrap="square" rtlCol="0">
            <a:spAutoFit/>
          </a:bodyPr>
          <a:lstStyle/>
          <a:p>
            <a:pPr algn="ctr"/>
            <a:r>
              <a:rPr lang="en-US" sz="1600" dirty="0">
                <a:solidFill>
                  <a:prstClr val="black"/>
                </a:solidFill>
                <a:latin typeface="Helvetica"/>
                <a:cs typeface="Helvetica"/>
              </a:rPr>
              <a:t>Payment Application is hosted at the Terminal </a:t>
            </a:r>
          </a:p>
          <a:p>
            <a:pPr algn="ctr"/>
            <a:r>
              <a:rPr lang="en-US" sz="1600" dirty="0">
                <a:solidFill>
                  <a:prstClr val="black"/>
                </a:solidFill>
                <a:latin typeface="Helvetica"/>
                <a:cs typeface="Helvetica"/>
              </a:rPr>
              <a:t>(Encrypting Payment Device)</a:t>
            </a:r>
          </a:p>
        </p:txBody>
      </p:sp>
      <p:sp>
        <p:nvSpPr>
          <p:cNvPr id="2" name="Footer Placeholder 1"/>
          <p:cNvSpPr>
            <a:spLocks noGrp="1"/>
          </p:cNvSpPr>
          <p:nvPr>
            <p:ph type="ftr" sz="quarter" idx="3"/>
          </p:nvPr>
        </p:nvSpPr>
        <p:spPr/>
        <p:txBody>
          <a:bodyPr/>
          <a:lstStyle/>
          <a:p>
            <a:pPr defTabSz="457200"/>
            <a:r>
              <a:rPr lang="en-US"/>
              <a:t>The Path to Secure Payments</a:t>
            </a:r>
            <a:endParaRPr lang="en-US" dirty="0"/>
          </a:p>
        </p:txBody>
      </p:sp>
      <p:sp>
        <p:nvSpPr>
          <p:cNvPr id="3" name="Slide Number Placeholder 2"/>
          <p:cNvSpPr>
            <a:spLocks noGrp="1"/>
          </p:cNvSpPr>
          <p:nvPr>
            <p:ph type="sldNum" sz="quarter" idx="4"/>
          </p:nvPr>
        </p:nvSpPr>
        <p:spPr/>
        <p:txBody>
          <a:bodyPr/>
          <a:lstStyle/>
          <a:p>
            <a:pPr algn="r" defTabSz="457200"/>
            <a:fld id="{49A0BA29-0F9C-4678-821B-D56DBCDA060F}" type="slidenum">
              <a:rPr lang="en-US" smtClean="0"/>
              <a:pPr algn="r" defTabSz="457200"/>
              <a:t>15</a:t>
            </a:fld>
            <a:endParaRPr lang="en-US" dirty="0"/>
          </a:p>
        </p:txBody>
      </p:sp>
    </p:spTree>
    <p:extLst>
      <p:ext uri="{BB962C8B-B14F-4D97-AF65-F5344CB8AC3E}">
        <p14:creationId xmlns:p14="http://schemas.microsoft.com/office/powerpoint/2010/main" val="356304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11" y="464574"/>
            <a:ext cx="8350060" cy="337465"/>
          </a:xfrm>
          <a:prstGeom prst="rect">
            <a:avLst/>
          </a:prstGeom>
        </p:spPr>
        <p:txBody>
          <a:bodyPr>
            <a:normAutofit fontScale="90000"/>
          </a:bodyPr>
          <a:lstStyle/>
          <a:p>
            <a:pPr>
              <a:lnSpc>
                <a:spcPct val="100000"/>
              </a:lnSpc>
            </a:pPr>
            <a:r>
              <a:rPr lang="en-US" dirty="0"/>
              <a:t>Which Solution Fits Your Environment?</a:t>
            </a:r>
          </a:p>
        </p:txBody>
      </p:sp>
      <p:graphicFrame>
        <p:nvGraphicFramePr>
          <p:cNvPr id="3" name="Content Placeholder 2"/>
          <p:cNvGraphicFramePr>
            <a:graphicFrameLocks noGrp="1"/>
          </p:cNvGraphicFramePr>
          <p:nvPr>
            <p:ph idx="11"/>
            <p:extLst>
              <p:ext uri="{D42A27DB-BD31-4B8C-83A1-F6EECF244321}">
                <p14:modId xmlns:p14="http://schemas.microsoft.com/office/powerpoint/2010/main" val="1962392316"/>
              </p:ext>
            </p:extLst>
          </p:nvPr>
        </p:nvGraphicFramePr>
        <p:xfrm>
          <a:off x="347212" y="1313647"/>
          <a:ext cx="8350059" cy="3985057"/>
        </p:xfrm>
        <a:graphic>
          <a:graphicData uri="http://schemas.openxmlformats.org/drawingml/2006/table">
            <a:tbl>
              <a:tblPr firstRow="1" bandRow="1">
                <a:tableStyleId>{5C22544A-7EE6-4342-B048-85BDC9FD1C3A}</a:tableStyleId>
              </a:tblPr>
              <a:tblGrid>
                <a:gridCol w="2783353">
                  <a:extLst>
                    <a:ext uri="{9D8B030D-6E8A-4147-A177-3AD203B41FA5}">
                      <a16:colId xmlns:a16="http://schemas.microsoft.com/office/drawing/2014/main" val="20000"/>
                    </a:ext>
                  </a:extLst>
                </a:gridCol>
                <a:gridCol w="2783353">
                  <a:extLst>
                    <a:ext uri="{9D8B030D-6E8A-4147-A177-3AD203B41FA5}">
                      <a16:colId xmlns:a16="http://schemas.microsoft.com/office/drawing/2014/main" val="20001"/>
                    </a:ext>
                  </a:extLst>
                </a:gridCol>
                <a:gridCol w="2783353">
                  <a:extLst>
                    <a:ext uri="{9D8B030D-6E8A-4147-A177-3AD203B41FA5}">
                      <a16:colId xmlns:a16="http://schemas.microsoft.com/office/drawing/2014/main" val="20002"/>
                    </a:ext>
                  </a:extLst>
                </a:gridCol>
              </a:tblGrid>
              <a:tr h="794716">
                <a:tc>
                  <a:txBody>
                    <a:bodyPr/>
                    <a:lstStyle/>
                    <a:p>
                      <a:pPr algn="ctr"/>
                      <a:r>
                        <a:rPr lang="en-US" sz="1800" dirty="0">
                          <a:solidFill>
                            <a:schemeClr val="bg2"/>
                          </a:solidFill>
                        </a:rPr>
                        <a:t>Solutions</a:t>
                      </a:r>
                      <a:endParaRPr lang="en-US" sz="1800" dirty="0">
                        <a:solidFill>
                          <a:schemeClr val="bg2"/>
                        </a:solidFill>
                        <a:latin typeface="Helvetica"/>
                        <a:cs typeface="Helvetica"/>
                      </a:endParaRPr>
                    </a:p>
                  </a:txBody>
                  <a:tcPr marL="23476" marR="23476" marT="34290" marB="34290" anchor="ctr"/>
                </a:tc>
                <a:tc>
                  <a:txBody>
                    <a:bodyPr/>
                    <a:lstStyle/>
                    <a:p>
                      <a:pPr algn="ctr"/>
                      <a:r>
                        <a:rPr lang="en-US" sz="1800" dirty="0">
                          <a:solidFill>
                            <a:schemeClr val="bg2"/>
                          </a:solidFill>
                        </a:rPr>
                        <a:t>Ease of Use</a:t>
                      </a:r>
                      <a:endParaRPr lang="en-US" sz="1800" dirty="0">
                        <a:solidFill>
                          <a:schemeClr val="bg2"/>
                        </a:solidFill>
                        <a:latin typeface="Helvetica"/>
                        <a:cs typeface="Helvetica"/>
                      </a:endParaRPr>
                    </a:p>
                  </a:txBody>
                  <a:tcPr marL="23476" marR="23476" marT="34290" marB="34290" anchor="ctr"/>
                </a:tc>
                <a:tc>
                  <a:txBody>
                    <a:bodyPr/>
                    <a:lstStyle/>
                    <a:p>
                      <a:pPr algn="ctr"/>
                      <a:r>
                        <a:rPr lang="en-US" sz="1800" dirty="0">
                          <a:solidFill>
                            <a:schemeClr val="bg2"/>
                          </a:solidFill>
                        </a:rPr>
                        <a:t>Maintenance</a:t>
                      </a:r>
                      <a:r>
                        <a:rPr lang="en-US" sz="1800" baseline="0" dirty="0">
                          <a:solidFill>
                            <a:schemeClr val="bg2"/>
                          </a:solidFill>
                        </a:rPr>
                        <a:t> / Ownership</a:t>
                      </a:r>
                      <a:endParaRPr lang="en-US" sz="1800" dirty="0">
                        <a:solidFill>
                          <a:schemeClr val="bg2"/>
                        </a:solidFill>
                        <a:latin typeface="Helvetica"/>
                        <a:cs typeface="Helvetica"/>
                      </a:endParaRPr>
                    </a:p>
                  </a:txBody>
                  <a:tcPr marL="23476" marR="23476" marT="34290" marB="34290" anchor="ctr"/>
                </a:tc>
                <a:extLst>
                  <a:ext uri="{0D108BD9-81ED-4DB2-BD59-A6C34878D82A}">
                    <a16:rowId xmlns:a16="http://schemas.microsoft.com/office/drawing/2014/main" val="10000"/>
                  </a:ext>
                </a:extLst>
              </a:tr>
              <a:tr h="1063447">
                <a:tc>
                  <a:txBody>
                    <a:bodyPr/>
                    <a:lstStyle/>
                    <a:p>
                      <a:pPr algn="ctr"/>
                      <a:r>
                        <a:rPr lang="en-US" sz="1000" dirty="0"/>
                        <a:t>Fully Integrated</a:t>
                      </a:r>
                      <a:endParaRPr lang="en-US" sz="1000" dirty="0">
                        <a:latin typeface="Helvetica"/>
                        <a:cs typeface="Helvetica"/>
                      </a:endParaRPr>
                    </a:p>
                  </a:txBody>
                  <a:tcPr marL="23476" marR="23476" marT="34290" marB="34290" anchor="ctr"/>
                </a:tc>
                <a:tc>
                  <a:txBody>
                    <a:bodyPr/>
                    <a:lstStyle/>
                    <a:p>
                      <a:pPr algn="ctr"/>
                      <a:r>
                        <a:rPr lang="en-US" sz="1000" dirty="0"/>
                        <a:t>Generally Easy,</a:t>
                      </a:r>
                      <a:r>
                        <a:rPr lang="en-US" sz="1000" baseline="0" dirty="0"/>
                        <a:t> if designed to Merchant requirements</a:t>
                      </a:r>
                      <a:endParaRPr lang="en-US" sz="1000" dirty="0">
                        <a:latin typeface="Helvetica"/>
                        <a:cs typeface="Helvetica"/>
                      </a:endParaRPr>
                    </a:p>
                  </a:txBody>
                  <a:tcPr marL="23476" marR="23476" marT="34290" marB="34290" anchor="ctr"/>
                </a:tc>
                <a:tc>
                  <a:txBody>
                    <a:bodyPr/>
                    <a:lstStyle/>
                    <a:p>
                      <a:pPr algn="ctr"/>
                      <a:r>
                        <a:rPr lang="en-US" sz="1000" baseline="0" dirty="0"/>
                        <a:t>Significant effort on Merchant (POS Vendor)</a:t>
                      </a:r>
                      <a:endParaRPr lang="en-US" sz="1000" dirty="0">
                        <a:latin typeface="Helvetica"/>
                        <a:cs typeface="Helvetica"/>
                      </a:endParaRPr>
                    </a:p>
                  </a:txBody>
                  <a:tcPr marL="23476" marR="23476" marT="34290" marB="34290" anchor="ctr"/>
                </a:tc>
                <a:extLst>
                  <a:ext uri="{0D108BD9-81ED-4DB2-BD59-A6C34878D82A}">
                    <a16:rowId xmlns:a16="http://schemas.microsoft.com/office/drawing/2014/main" val="10001"/>
                  </a:ext>
                </a:extLst>
              </a:tr>
              <a:tr h="1063447">
                <a:tc>
                  <a:txBody>
                    <a:bodyPr/>
                    <a:lstStyle/>
                    <a:p>
                      <a:pPr algn="ctr"/>
                      <a:r>
                        <a:rPr lang="en-US" sz="1000" dirty="0"/>
                        <a:t>Stand alone</a:t>
                      </a:r>
                      <a:endParaRPr lang="en-US" sz="1000" dirty="0">
                        <a:latin typeface="Helvetica"/>
                        <a:cs typeface="Helvetica"/>
                      </a:endParaRPr>
                    </a:p>
                  </a:txBody>
                  <a:tcPr marL="23476" marR="23476" marT="34290" marB="34290" anchor="ctr"/>
                </a:tc>
                <a:tc>
                  <a:txBody>
                    <a:bodyPr/>
                    <a:lstStyle/>
                    <a:p>
                      <a:pPr algn="ctr"/>
                      <a:r>
                        <a:rPr lang="en-US" sz="1000" dirty="0"/>
                        <a:t>Requires dual entry of all credit</a:t>
                      </a:r>
                      <a:r>
                        <a:rPr lang="en-US" sz="1000" baseline="0" dirty="0"/>
                        <a:t> card payments accepted</a:t>
                      </a:r>
                      <a:endParaRPr lang="en-US" sz="1000" dirty="0">
                        <a:latin typeface="Helvetica"/>
                        <a:cs typeface="Helvetica"/>
                      </a:endParaRPr>
                    </a:p>
                  </a:txBody>
                  <a:tcPr marL="23476" marR="23476" marT="34290" marB="34290" anchor="ctr"/>
                </a:tc>
                <a:tc>
                  <a:txBody>
                    <a:bodyPr/>
                    <a:lstStyle/>
                    <a:p>
                      <a:pPr algn="ctr"/>
                      <a:r>
                        <a:rPr lang="en-US" sz="1000" dirty="0"/>
                        <a:t>Minimal effort on Merchant; falls to Terminal provider</a:t>
                      </a:r>
                      <a:endParaRPr lang="en-US" sz="1000" dirty="0">
                        <a:latin typeface="Helvetica"/>
                        <a:cs typeface="Helvetica"/>
                      </a:endParaRPr>
                    </a:p>
                  </a:txBody>
                  <a:tcPr marL="23476" marR="23476" marT="34290" marB="34290" anchor="ctr"/>
                </a:tc>
                <a:extLst>
                  <a:ext uri="{0D108BD9-81ED-4DB2-BD59-A6C34878D82A}">
                    <a16:rowId xmlns:a16="http://schemas.microsoft.com/office/drawing/2014/main" val="10002"/>
                  </a:ext>
                </a:extLst>
              </a:tr>
              <a:tr h="1063447">
                <a:tc>
                  <a:txBody>
                    <a:bodyPr/>
                    <a:lstStyle/>
                    <a:p>
                      <a:pPr algn="ctr"/>
                      <a:r>
                        <a:rPr lang="en-US" sz="1000" dirty="0"/>
                        <a:t>Semi-integrated</a:t>
                      </a:r>
                      <a:endParaRPr lang="en-US" sz="1000" dirty="0">
                        <a:latin typeface="Helvetica"/>
                        <a:cs typeface="Helvetica"/>
                      </a:endParaRPr>
                    </a:p>
                  </a:txBody>
                  <a:tcPr marL="23476" marR="23476" marT="34290" marB="34290" anchor="ctr"/>
                </a:tc>
                <a:tc>
                  <a:txBody>
                    <a:bodyPr/>
                    <a:lstStyle/>
                    <a:p>
                      <a:pPr algn="ctr"/>
                      <a:r>
                        <a:rPr lang="en-US" sz="1000" dirty="0"/>
                        <a:t>Generally Easy, retains single transaction</a:t>
                      </a:r>
                      <a:r>
                        <a:rPr lang="en-US" sz="1000" baseline="0" dirty="0"/>
                        <a:t> entry to system</a:t>
                      </a:r>
                      <a:endParaRPr lang="en-US" sz="1000" dirty="0">
                        <a:latin typeface="Helvetica"/>
                        <a:cs typeface="Helvetica"/>
                      </a:endParaRPr>
                    </a:p>
                  </a:txBody>
                  <a:tcPr marL="23476" marR="23476" marT="34290" marB="34290" anchor="ctr"/>
                </a:tc>
                <a:tc>
                  <a:txBody>
                    <a:bodyPr/>
                    <a:lstStyle/>
                    <a:p>
                      <a:pPr algn="ctr"/>
                      <a:r>
                        <a:rPr lang="en-US" sz="1000" dirty="0"/>
                        <a:t>Moderate effort on </a:t>
                      </a:r>
                      <a:r>
                        <a:rPr lang="en-US" sz="1000" baseline="0" dirty="0"/>
                        <a:t>Merchant, Vendor, Shared</a:t>
                      </a:r>
                      <a:endParaRPr lang="en-US" sz="1000" dirty="0">
                        <a:latin typeface="Helvetica"/>
                        <a:cs typeface="Helvetica"/>
                      </a:endParaRPr>
                    </a:p>
                  </a:txBody>
                  <a:tcPr marL="23476" marR="23476" marT="34290" marB="34290" anchor="ct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3"/>
          </p:nvPr>
        </p:nvSpPr>
        <p:spPr/>
        <p:txBody>
          <a:bodyPr/>
          <a:lstStyle/>
          <a:p>
            <a:pPr defTabSz="457200"/>
            <a:r>
              <a:rPr lang="en-US"/>
              <a:t>The Path to Secure Payments</a:t>
            </a:r>
            <a:endParaRPr lang="en-US" dirty="0"/>
          </a:p>
        </p:txBody>
      </p:sp>
      <p:sp>
        <p:nvSpPr>
          <p:cNvPr id="5" name="Slide Number Placeholder 4"/>
          <p:cNvSpPr>
            <a:spLocks noGrp="1"/>
          </p:cNvSpPr>
          <p:nvPr>
            <p:ph type="sldNum" sz="quarter" idx="4"/>
          </p:nvPr>
        </p:nvSpPr>
        <p:spPr/>
        <p:txBody>
          <a:bodyPr/>
          <a:lstStyle/>
          <a:p>
            <a:pPr algn="r" defTabSz="457200"/>
            <a:fld id="{49A0BA29-0F9C-4678-821B-D56DBCDA060F}" type="slidenum">
              <a:rPr lang="en-US" smtClean="0"/>
              <a:pPr algn="r" defTabSz="457200"/>
              <a:t>16</a:t>
            </a:fld>
            <a:endParaRPr lang="en-US" dirty="0"/>
          </a:p>
        </p:txBody>
      </p:sp>
    </p:spTree>
    <p:extLst>
      <p:ext uri="{BB962C8B-B14F-4D97-AF65-F5344CB8AC3E}">
        <p14:creationId xmlns:p14="http://schemas.microsoft.com/office/powerpoint/2010/main" val="349623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307" y="347575"/>
            <a:ext cx="8229600" cy="461665"/>
          </a:xfrm>
          <a:prstGeom prst="rect">
            <a:avLst/>
          </a:prstGeom>
        </p:spPr>
        <p:txBody>
          <a:bodyPr wrap="square">
            <a:spAutoFit/>
          </a:bodyPr>
          <a:lstStyle/>
          <a:p>
            <a:r>
              <a:rPr lang="en-US" b="1" dirty="0">
                <a:solidFill>
                  <a:srgbClr val="002060"/>
                </a:solidFill>
              </a:rPr>
              <a:t>A thought…something you may be thinking</a:t>
            </a:r>
          </a:p>
        </p:txBody>
      </p:sp>
      <p:sp>
        <p:nvSpPr>
          <p:cNvPr id="3" name="TextBox 2"/>
          <p:cNvSpPr txBox="1"/>
          <p:nvPr/>
        </p:nvSpPr>
        <p:spPr>
          <a:xfrm>
            <a:off x="605306" y="1017431"/>
            <a:ext cx="7856113" cy="7478970"/>
          </a:xfrm>
          <a:prstGeom prst="rect">
            <a:avLst/>
          </a:prstGeom>
          <a:noFill/>
        </p:spPr>
        <p:txBody>
          <a:bodyPr wrap="square" rtlCol="0">
            <a:spAutoFit/>
          </a:bodyPr>
          <a:lstStyle/>
          <a:p>
            <a:r>
              <a:rPr lang="en-US" sz="1800" b="1" u="sng" dirty="0">
                <a:latin typeface="Helvetica" panose="020B0604020202020204" pitchFamily="34" charset="0"/>
                <a:cs typeface="Helvetica" panose="020B0604020202020204" pitchFamily="34" charset="0"/>
              </a:rPr>
              <a:t>PCI Non Validated</a:t>
            </a:r>
          </a:p>
          <a:p>
            <a:endParaRPr lang="en-US" sz="1800" dirty="0">
              <a:latin typeface="Helvetica" panose="020B0604020202020204" pitchFamily="34" charset="0"/>
              <a:cs typeface="Helvetica" panose="020B0604020202020204" pitchFamily="34" charset="0"/>
            </a:endParaRPr>
          </a:p>
          <a:p>
            <a:r>
              <a:rPr lang="en-US" sz="1800" dirty="0">
                <a:latin typeface="Helvetica" panose="020B0604020202020204" pitchFamily="34" charset="0"/>
                <a:cs typeface="Helvetica" panose="020B0604020202020204" pitchFamily="34" charset="0"/>
              </a:rPr>
              <a:t>Reduces your PCI scope yet has not been validated by a P2PE QSA</a:t>
            </a:r>
          </a:p>
          <a:p>
            <a:endParaRPr lang="en-US" sz="1800" dirty="0">
              <a:latin typeface="Helvetica" panose="020B0604020202020204" pitchFamily="34" charset="0"/>
              <a:cs typeface="Helvetica" panose="020B0604020202020204" pitchFamily="34" charset="0"/>
            </a:endParaRPr>
          </a:p>
          <a:p>
            <a:r>
              <a:rPr lang="en-US" sz="1800" b="1" u="sng" dirty="0">
                <a:latin typeface="Helvetica" panose="020B0604020202020204" pitchFamily="34" charset="0"/>
                <a:cs typeface="Helvetica" panose="020B0604020202020204" pitchFamily="34" charset="0"/>
              </a:rPr>
              <a:t>PCI Validated Solutions</a:t>
            </a:r>
          </a:p>
          <a:p>
            <a:endParaRPr lang="en-US" sz="1800" dirty="0">
              <a:latin typeface="Helvetica" panose="020B0604020202020204" pitchFamily="34" charset="0"/>
              <a:cs typeface="Helvetica" panose="020B0604020202020204" pitchFamily="34" charset="0"/>
            </a:endParaRPr>
          </a:p>
          <a:p>
            <a:r>
              <a:rPr lang="en-US" sz="1800" dirty="0">
                <a:latin typeface="Helvetica" panose="020B0604020202020204" pitchFamily="34" charset="0"/>
                <a:cs typeface="Helvetica" panose="020B0604020202020204" pitchFamily="34" charset="0"/>
              </a:rPr>
              <a:t>Meaning that </a:t>
            </a:r>
            <a:r>
              <a:rPr lang="en-US" sz="1800" dirty="0"/>
              <a:t>a combination of secure devices, applications, and processes that encrypt payment card data from the point it is used at a point of interaction (POI) device until it reaches a secure point of decryption</a:t>
            </a:r>
            <a:r>
              <a:rPr lang="en-US" sz="1800" i="1" dirty="0"/>
              <a:t>. </a:t>
            </a:r>
            <a:endParaRPr lang="en-US" sz="1800" dirty="0"/>
          </a:p>
          <a:p>
            <a:r>
              <a:rPr lang="en-US" sz="1800" dirty="0"/>
              <a:t>PCI P2PE Solutions are validated by a specially-trained P2PE QSA as meeting the rigorous security requirements of the PCI P2PE Standard.  List of the are below </a:t>
            </a:r>
            <a:endParaRPr lang="en-US" sz="1800" dirty="0">
              <a:latin typeface="Helvetica" panose="020B0604020202020204" pitchFamily="34" charset="0"/>
              <a:cs typeface="Helvetica" panose="020B0604020202020204" pitchFamily="34" charset="0"/>
            </a:endParaRPr>
          </a:p>
          <a:p>
            <a:endParaRPr lang="en-US" sz="1800" dirty="0">
              <a:latin typeface="Helvetica" panose="020B0604020202020204" pitchFamily="34" charset="0"/>
              <a:cs typeface="Helvetica" panose="020B0604020202020204" pitchFamily="34" charset="0"/>
            </a:endParaRPr>
          </a:p>
          <a:p>
            <a:r>
              <a:rPr lang="en-US" sz="1800" dirty="0">
                <a:latin typeface="Helvetica" panose="020B0604020202020204" pitchFamily="34" charset="0"/>
                <a:cs typeface="Helvetica" panose="020B0604020202020204" pitchFamily="34" charset="0"/>
                <a:hlinkClick r:id="rId2"/>
              </a:rPr>
              <a:t>https://www.pcisecuritystandards.org/assessors_and_solutions/point_to_point_encryption_solutions</a:t>
            </a:r>
            <a:endParaRPr lang="en-US" sz="1800" dirty="0">
              <a:latin typeface="Helvetica" panose="020B0604020202020204" pitchFamily="34" charset="0"/>
              <a:cs typeface="Helvetica" panose="020B0604020202020204" pitchFamily="34" charset="0"/>
            </a:endParaRPr>
          </a:p>
          <a:p>
            <a:endParaRPr lang="en-US" sz="1800" dirty="0">
              <a:latin typeface="Helvetica" panose="020B0604020202020204" pitchFamily="34" charset="0"/>
              <a:cs typeface="Helvetica" panose="020B060402020202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3"/>
          </p:nvPr>
        </p:nvSpPr>
        <p:spPr/>
        <p:txBody>
          <a:bodyPr/>
          <a:lstStyle/>
          <a:p>
            <a:pPr defTabSz="457200"/>
            <a:r>
              <a:rPr lang="en-US"/>
              <a:t>The Path to Secure Payments</a:t>
            </a:r>
            <a:endParaRPr lang="en-US" dirty="0"/>
          </a:p>
        </p:txBody>
      </p:sp>
      <p:sp>
        <p:nvSpPr>
          <p:cNvPr id="5" name="Slide Number Placeholder 4"/>
          <p:cNvSpPr>
            <a:spLocks noGrp="1"/>
          </p:cNvSpPr>
          <p:nvPr>
            <p:ph type="sldNum" sz="quarter" idx="4"/>
          </p:nvPr>
        </p:nvSpPr>
        <p:spPr/>
        <p:txBody>
          <a:bodyPr/>
          <a:lstStyle/>
          <a:p>
            <a:pPr algn="r" defTabSz="457200"/>
            <a:fld id="{49A0BA29-0F9C-4678-821B-D56DBCDA060F}" type="slidenum">
              <a:rPr lang="en-US" smtClean="0"/>
              <a:pPr algn="r" defTabSz="457200"/>
              <a:t>17</a:t>
            </a:fld>
            <a:endParaRPr lang="en-US" dirty="0"/>
          </a:p>
        </p:txBody>
      </p:sp>
    </p:spTree>
    <p:extLst>
      <p:ext uri="{BB962C8B-B14F-4D97-AF65-F5344CB8AC3E}">
        <p14:creationId xmlns:p14="http://schemas.microsoft.com/office/powerpoint/2010/main" val="2332314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47473" y="334851"/>
            <a:ext cx="8428037" cy="553791"/>
          </a:xfrm>
          <a:prstGeom prst="rect">
            <a:avLst/>
          </a:prstGeom>
        </p:spPr>
        <p:txBody>
          <a:bodyPr vert="horz" lIns="68580" tIns="34290" rIns="68580" bIns="34290" rtlCol="0" anchor="t" anchorCtr="0">
            <a:normAutofit/>
          </a:bodyPr>
          <a:lstStyle/>
          <a:p>
            <a:pPr>
              <a:lnSpc>
                <a:spcPct val="100000"/>
              </a:lnSpc>
            </a:pPr>
            <a:r>
              <a:rPr lang="en-US" sz="2400" dirty="0"/>
              <a:t>Maximize Your Effort</a:t>
            </a:r>
          </a:p>
        </p:txBody>
      </p:sp>
      <p:graphicFrame>
        <p:nvGraphicFramePr>
          <p:cNvPr id="4" name="Diagram 3"/>
          <p:cNvGraphicFramePr/>
          <p:nvPr>
            <p:extLst>
              <p:ext uri="{D42A27DB-BD31-4B8C-83A1-F6EECF244321}">
                <p14:modId xmlns:p14="http://schemas.microsoft.com/office/powerpoint/2010/main" val="1157872869"/>
              </p:ext>
            </p:extLst>
          </p:nvPr>
        </p:nvGraphicFramePr>
        <p:xfrm>
          <a:off x="1251975" y="1107583"/>
          <a:ext cx="6690851" cy="3567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3"/>
          </p:nvPr>
        </p:nvSpPr>
        <p:spPr/>
        <p:txBody>
          <a:bodyPr/>
          <a:lstStyle/>
          <a:p>
            <a:pPr defTabSz="457200"/>
            <a:r>
              <a:rPr lang="en-US"/>
              <a:t>The Path to Secure Payments</a:t>
            </a:r>
            <a:endParaRPr lang="en-US" dirty="0"/>
          </a:p>
        </p:txBody>
      </p:sp>
      <p:sp>
        <p:nvSpPr>
          <p:cNvPr id="5" name="Slide Number Placeholder 4"/>
          <p:cNvSpPr>
            <a:spLocks noGrp="1"/>
          </p:cNvSpPr>
          <p:nvPr>
            <p:ph type="sldNum" sz="quarter" idx="4"/>
          </p:nvPr>
        </p:nvSpPr>
        <p:spPr/>
        <p:txBody>
          <a:bodyPr/>
          <a:lstStyle/>
          <a:p>
            <a:pPr algn="r" defTabSz="457200"/>
            <a:fld id="{49A0BA29-0F9C-4678-821B-D56DBCDA060F}" type="slidenum">
              <a:rPr lang="en-US" smtClean="0"/>
              <a:pPr algn="r" defTabSz="457200"/>
              <a:t>18</a:t>
            </a:fld>
            <a:endParaRPr lang="en-US" dirty="0"/>
          </a:p>
        </p:txBody>
      </p:sp>
    </p:spTree>
    <p:extLst>
      <p:ext uri="{BB962C8B-B14F-4D97-AF65-F5344CB8AC3E}">
        <p14:creationId xmlns:p14="http://schemas.microsoft.com/office/powerpoint/2010/main" val="1683460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2469" y="2399495"/>
            <a:ext cx="2010487" cy="523220"/>
          </a:xfrm>
          <a:prstGeom prst="rect">
            <a:avLst/>
          </a:prstGeom>
          <a:noFill/>
        </p:spPr>
        <p:txBody>
          <a:bodyPr wrap="none" rtlCol="0">
            <a:spAutoFit/>
          </a:bodyPr>
          <a:lstStyle/>
          <a:p>
            <a:r>
              <a:rPr lang="en-US" sz="2800" dirty="0">
                <a:solidFill>
                  <a:srgbClr val="002060"/>
                </a:solidFill>
                <a:latin typeface="HelveticaNeueLT Std" panose="020B0604020202020204" pitchFamily="34" charset="0"/>
              </a:rPr>
              <a:t>Questions?</a:t>
            </a:r>
          </a:p>
        </p:txBody>
      </p:sp>
      <p:sp>
        <p:nvSpPr>
          <p:cNvPr id="7" name="Slide Number Placeholder 3"/>
          <p:cNvSpPr>
            <a:spLocks noGrp="1"/>
          </p:cNvSpPr>
          <p:nvPr>
            <p:ph type="sldNum" sz="quarter" idx="12"/>
          </p:nvPr>
        </p:nvSpPr>
        <p:spPr>
          <a:xfrm>
            <a:off x="171399" y="6563929"/>
            <a:ext cx="247795" cy="138499"/>
          </a:xfrm>
        </p:spPr>
        <p:txBody>
          <a:bodyPr/>
          <a:lstStyle/>
          <a:p>
            <a:fld id="{77A365C8-8E57-4650-AB8C-824B8A8698FA}" type="slidenum">
              <a:rPr lang="en-US" sz="900" smtClean="0">
                <a:latin typeface="HelveticaNeueLT Std" panose="020B0604020202020204" pitchFamily="34" charset="0"/>
              </a:rPr>
              <a:t>19</a:t>
            </a:fld>
            <a:endParaRPr lang="en-US" sz="900" dirty="0">
              <a:latin typeface="HelveticaNeueLT Std" panose="020B0604020202020204" pitchFamily="34" charset="0"/>
            </a:endParaRPr>
          </a:p>
        </p:txBody>
      </p:sp>
      <p:sp>
        <p:nvSpPr>
          <p:cNvPr id="8" name="Footer Placeholder 4"/>
          <p:cNvSpPr>
            <a:spLocks noGrp="1"/>
          </p:cNvSpPr>
          <p:nvPr>
            <p:ph type="ftr" sz="quarter" idx="11"/>
          </p:nvPr>
        </p:nvSpPr>
        <p:spPr>
          <a:xfrm>
            <a:off x="546869" y="6570762"/>
            <a:ext cx="2895600" cy="138499"/>
          </a:xfrm>
        </p:spPr>
        <p:txBody>
          <a:bodyPr/>
          <a:lstStyle/>
          <a:p>
            <a:r>
              <a:rPr lang="en-US"/>
              <a:t>The Path to Secure Payments</a:t>
            </a:r>
            <a:endParaRPr lang="en-US" dirty="0"/>
          </a:p>
        </p:txBody>
      </p:sp>
    </p:spTree>
    <p:extLst>
      <p:ext uri="{BB962C8B-B14F-4D97-AF65-F5344CB8AC3E}">
        <p14:creationId xmlns:p14="http://schemas.microsoft.com/office/powerpoint/2010/main" val="15668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171399" y="6563929"/>
            <a:ext cx="247795" cy="138499"/>
          </a:xfrm>
        </p:spPr>
        <p:txBody>
          <a:bodyPr/>
          <a:lstStyle/>
          <a:p>
            <a:fld id="{AB93080C-E875-1B4D-A19E-56ED42EC05CB}" type="slidenum">
              <a:rPr lang="en-US" sz="900" smtClean="0">
                <a:latin typeface="HelveticaNeueLT Std" panose="020B0604020202020204" pitchFamily="34" charset="0"/>
              </a:rPr>
              <a:pPr/>
              <a:t>2</a:t>
            </a:fld>
            <a:endParaRPr lang="en-US" sz="900" dirty="0">
              <a:latin typeface="HelveticaNeueLT Std" panose="020B0604020202020204" pitchFamily="34" charset="0"/>
            </a:endParaRPr>
          </a:p>
        </p:txBody>
      </p:sp>
      <p:sp>
        <p:nvSpPr>
          <p:cNvPr id="8" name="Title 6"/>
          <p:cNvSpPr txBox="1">
            <a:spLocks/>
          </p:cNvSpPr>
          <p:nvPr/>
        </p:nvSpPr>
        <p:spPr>
          <a:xfrm>
            <a:off x="565147" y="438018"/>
            <a:ext cx="8237477" cy="859536"/>
          </a:xfrm>
          <a:prstGeom prst="rect">
            <a:avLst/>
          </a:prstGeom>
        </p:spPr>
        <p:txBody>
          <a:bodyPr vert="horz" lIns="0" tIns="45720" rIns="45720" bIns="45720" rtlCol="0" anchor="t" anchorCtr="0">
            <a:normAutofit/>
          </a:bodyPr>
          <a:lstStyle>
            <a:lvl1pPr algn="l" defTabSz="1218987" rtl="0" eaLnBrk="1" latinLnBrk="0" hangingPunct="1">
              <a:spcBef>
                <a:spcPts val="600"/>
              </a:spcBef>
              <a:buNone/>
              <a:defRPr sz="3200" b="1" kern="1200">
                <a:solidFill>
                  <a:schemeClr val="accent1"/>
                </a:solidFill>
                <a:latin typeface="+mj-lt"/>
                <a:ea typeface="+mj-ea"/>
                <a:cs typeface="+mj-cs"/>
              </a:defRPr>
            </a:lvl1pPr>
          </a:lstStyle>
          <a:p>
            <a:r>
              <a:rPr lang="en-US" sz="2800" dirty="0">
                <a:latin typeface="HelveticaNeueLT Std" panose="020B0604020202020204" pitchFamily="34" charset="0"/>
              </a:rPr>
              <a:t>Confirmed Data Breaches</a:t>
            </a:r>
          </a:p>
        </p:txBody>
      </p:sp>
      <p:sp>
        <p:nvSpPr>
          <p:cNvPr id="5" name="Rectangle 4"/>
          <p:cNvSpPr/>
          <p:nvPr/>
        </p:nvSpPr>
        <p:spPr>
          <a:xfrm>
            <a:off x="534285" y="1297557"/>
            <a:ext cx="7981065" cy="923330"/>
          </a:xfrm>
          <a:prstGeom prst="rect">
            <a:avLst/>
          </a:prstGeom>
        </p:spPr>
        <p:txBody>
          <a:bodyPr wrap="square">
            <a:spAutoFit/>
          </a:bodyPr>
          <a:lstStyle/>
          <a:p>
            <a:pPr marL="285750" lvl="0" indent="-285750" defTabSz="914400">
              <a:buFont typeface="Arial" panose="020B0604020202020204" pitchFamily="34" charset="0"/>
              <a:buChar char="•"/>
              <a:defRPr/>
            </a:pPr>
            <a:r>
              <a:rPr lang="en-US" sz="1800" dirty="0">
                <a:solidFill>
                  <a:schemeClr val="accent1"/>
                </a:solidFill>
                <a:latin typeface="HelveticaNeueLT Std" panose="020B0604020202020204" pitchFamily="34" charset="0"/>
              </a:rPr>
              <a:t>Total number of breaches continues to increase year over year</a:t>
            </a:r>
          </a:p>
          <a:p>
            <a:pPr marL="285750" lvl="0" indent="-285750" defTabSz="914400">
              <a:buFont typeface="Arial" panose="020B0604020202020204" pitchFamily="34" charset="0"/>
              <a:buChar char="•"/>
              <a:defRPr/>
            </a:pPr>
            <a:r>
              <a:rPr lang="en-US" sz="1800" dirty="0">
                <a:solidFill>
                  <a:schemeClr val="accent1"/>
                </a:solidFill>
                <a:latin typeface="HelveticaNeueLT Std" panose="020B0604020202020204" pitchFamily="34" charset="0"/>
              </a:rPr>
              <a:t>1,632 breaches in 2017 set a new record high</a:t>
            </a:r>
          </a:p>
          <a:p>
            <a:pPr marL="285750" lvl="0" indent="-285750" defTabSz="914400">
              <a:buFont typeface="Arial" panose="020B0604020202020204" pitchFamily="34" charset="0"/>
              <a:buChar char="•"/>
              <a:defRPr/>
            </a:pPr>
            <a:r>
              <a:rPr lang="en-US" sz="1800" dirty="0">
                <a:solidFill>
                  <a:schemeClr val="accent1"/>
                </a:solidFill>
              </a:rPr>
              <a:t>Data breaches in 2018 down 8% </a:t>
            </a:r>
          </a:p>
        </p:txBody>
      </p:sp>
      <p:sp>
        <p:nvSpPr>
          <p:cNvPr id="11" name="Footer Placeholder 4"/>
          <p:cNvSpPr>
            <a:spLocks noGrp="1"/>
          </p:cNvSpPr>
          <p:nvPr>
            <p:ph type="ftr" sz="quarter" idx="11"/>
          </p:nvPr>
        </p:nvSpPr>
        <p:spPr>
          <a:xfrm>
            <a:off x="546869" y="6570762"/>
            <a:ext cx="2895600" cy="138499"/>
          </a:xfrm>
        </p:spPr>
        <p:txBody>
          <a:bodyPr/>
          <a:lstStyle/>
          <a:p>
            <a:r>
              <a:rPr lang="en-US" dirty="0"/>
              <a:t>The Path to Secure Payments</a:t>
            </a:r>
          </a:p>
        </p:txBody>
      </p:sp>
      <p:graphicFrame>
        <p:nvGraphicFramePr>
          <p:cNvPr id="7" name="Chart 6"/>
          <p:cNvGraphicFramePr/>
          <p:nvPr>
            <p:extLst>
              <p:ext uri="{D42A27DB-BD31-4B8C-83A1-F6EECF244321}">
                <p14:modId xmlns:p14="http://schemas.microsoft.com/office/powerpoint/2010/main" val="1325625616"/>
              </p:ext>
            </p:extLst>
          </p:nvPr>
        </p:nvGraphicFramePr>
        <p:xfrm>
          <a:off x="923693" y="2362199"/>
          <a:ext cx="6540839" cy="3782569"/>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flipV="1">
            <a:off x="4524817" y="4017501"/>
            <a:ext cx="1512314" cy="1189646"/>
          </a:xfrm>
          <a:prstGeom prst="straightConnector1">
            <a:avLst/>
          </a:prstGeom>
          <a:ln w="41275">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37131" y="3867689"/>
            <a:ext cx="1951175" cy="400110"/>
          </a:xfrm>
          <a:prstGeom prst="rect">
            <a:avLst/>
          </a:prstGeom>
          <a:noFill/>
        </p:spPr>
        <p:txBody>
          <a:bodyPr wrap="none" rtlCol="0">
            <a:spAutoFit/>
          </a:bodyPr>
          <a:lstStyle/>
          <a:p>
            <a:r>
              <a:rPr lang="en-US" sz="2000" dirty="0">
                <a:solidFill>
                  <a:srgbClr val="002060"/>
                </a:solidFill>
                <a:latin typeface="HelveticaNeueLT Std" panose="020B0604020202020204" pitchFamily="34" charset="0"/>
              </a:rPr>
              <a:t>109% increase!</a:t>
            </a:r>
          </a:p>
        </p:txBody>
      </p:sp>
      <p:sp>
        <p:nvSpPr>
          <p:cNvPr id="4" name="TextBox 3"/>
          <p:cNvSpPr txBox="1"/>
          <p:nvPr/>
        </p:nvSpPr>
        <p:spPr>
          <a:xfrm>
            <a:off x="1584961" y="5633141"/>
            <a:ext cx="5238980" cy="246221"/>
          </a:xfrm>
          <a:prstGeom prst="rect">
            <a:avLst/>
          </a:prstGeom>
          <a:noFill/>
        </p:spPr>
        <p:txBody>
          <a:bodyPr wrap="square" rtlCol="0">
            <a:spAutoFit/>
          </a:bodyPr>
          <a:lstStyle/>
          <a:p>
            <a:r>
              <a:rPr lang="en-US" sz="1000" dirty="0">
                <a:latin typeface="HelveticaNeueLT Std" panose="020B0604020202020204" pitchFamily="34" charset="0"/>
              </a:rPr>
              <a:t>0        200           400           600             800          1000         1200          1400          1600</a:t>
            </a:r>
          </a:p>
        </p:txBody>
      </p:sp>
      <p:sp>
        <p:nvSpPr>
          <p:cNvPr id="13" name="Footer Placeholder 4"/>
          <p:cNvSpPr txBox="1">
            <a:spLocks/>
          </p:cNvSpPr>
          <p:nvPr/>
        </p:nvSpPr>
        <p:spPr>
          <a:xfrm>
            <a:off x="3614564" y="6556284"/>
            <a:ext cx="1922020" cy="184666"/>
          </a:xfrm>
          <a:prstGeom prst="rect">
            <a:avLst/>
          </a:prstGeom>
          <a:solidFill>
            <a:schemeClr val="bg1"/>
          </a:solidFill>
        </p:spPr>
        <p:txBody>
          <a:bodyPr wrap="square" lIns="0" tIns="0" rIns="0" bIns="0" anchor="b" anchorCtr="0">
            <a:spAutoFit/>
          </a:bodyPr>
          <a:lstStyle>
            <a:defPPr>
              <a:defRPr lang="en-US"/>
            </a:defPPr>
            <a:lvl1pPr marL="0" algn="l" defTabSz="1218987" rtl="0" eaLnBrk="1" latinLnBrk="0" hangingPunct="1">
              <a:defRPr lang="en-US" sz="1200" b="0" kern="1200" dirty="0">
                <a:solidFill>
                  <a:schemeClr val="accent1"/>
                </a:solidFill>
                <a:latin typeface="Arial"/>
                <a:ea typeface="+mn-ea"/>
                <a:cs typeface="Arial"/>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2" name="TextBox 1"/>
          <p:cNvSpPr txBox="1"/>
          <p:nvPr/>
        </p:nvSpPr>
        <p:spPr>
          <a:xfrm>
            <a:off x="1775575" y="3135351"/>
            <a:ext cx="4857751" cy="5910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solidFill>
                  <a:schemeClr val="bg1"/>
                </a:solidFill>
                <a:latin typeface="HelveticaNeueLT Std" panose="020B0604020202020204" pitchFamily="34" charset="0"/>
              </a:rPr>
              <a:t>1,244</a:t>
            </a:r>
          </a:p>
        </p:txBody>
      </p:sp>
    </p:spTree>
    <p:extLst>
      <p:ext uri="{BB962C8B-B14F-4D97-AF65-F5344CB8AC3E}">
        <p14:creationId xmlns:p14="http://schemas.microsoft.com/office/powerpoint/2010/main" val="429192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a:xfrm>
            <a:off x="565147" y="438018"/>
            <a:ext cx="8237477" cy="859536"/>
          </a:xfrm>
          <a:prstGeom prst="rect">
            <a:avLst/>
          </a:prstGeom>
        </p:spPr>
        <p:txBody>
          <a:bodyPr vert="horz" lIns="0" tIns="45720" rIns="45720" bIns="45720" rtlCol="0" anchor="t" anchorCtr="0">
            <a:normAutofit/>
          </a:bodyPr>
          <a:lstStyle>
            <a:lvl1pPr algn="l" defTabSz="1218987" rtl="0" eaLnBrk="1" latinLnBrk="0" hangingPunct="1">
              <a:spcBef>
                <a:spcPts val="600"/>
              </a:spcBef>
              <a:buNone/>
              <a:defRPr sz="3200" b="1" kern="1200">
                <a:solidFill>
                  <a:schemeClr val="accent1"/>
                </a:solidFill>
                <a:latin typeface="+mj-lt"/>
                <a:ea typeface="+mj-ea"/>
                <a:cs typeface="+mj-cs"/>
              </a:defRPr>
            </a:lvl1pPr>
          </a:lstStyle>
          <a:p>
            <a:r>
              <a:rPr lang="en-US" sz="2800" dirty="0">
                <a:latin typeface="HelveticaNeueLT Std" panose="020B0604020202020204" pitchFamily="34" charset="0"/>
              </a:rPr>
              <a:t>Records Stolen</a:t>
            </a:r>
          </a:p>
        </p:txBody>
      </p:sp>
      <p:sp>
        <p:nvSpPr>
          <p:cNvPr id="5" name="Rectangle 4"/>
          <p:cNvSpPr/>
          <p:nvPr/>
        </p:nvSpPr>
        <p:spPr>
          <a:xfrm>
            <a:off x="534285" y="1297557"/>
            <a:ext cx="7981065" cy="646331"/>
          </a:xfrm>
          <a:prstGeom prst="rect">
            <a:avLst/>
          </a:prstGeom>
        </p:spPr>
        <p:txBody>
          <a:bodyPr wrap="square">
            <a:spAutoFit/>
          </a:bodyPr>
          <a:lstStyle/>
          <a:p>
            <a:pPr marL="285750" lvl="0" indent="-285750" defTabSz="914400">
              <a:buFont typeface="Arial" panose="020B0604020202020204" pitchFamily="34" charset="0"/>
              <a:buChar char="•"/>
              <a:defRPr/>
            </a:pPr>
            <a:r>
              <a:rPr lang="en-US" sz="1800" dirty="0">
                <a:solidFill>
                  <a:schemeClr val="accent1"/>
                </a:solidFill>
                <a:latin typeface="HelveticaNeueLT Std" panose="020B0604020202020204" pitchFamily="34" charset="0"/>
              </a:rPr>
              <a:t>More than 1 trillion records stolen between 2015-2018</a:t>
            </a:r>
          </a:p>
          <a:p>
            <a:pPr lvl="0" defTabSz="914400">
              <a:defRPr/>
            </a:pPr>
            <a:endParaRPr lang="en-US" sz="1800" dirty="0">
              <a:solidFill>
                <a:schemeClr val="accent1"/>
              </a:solidFill>
              <a:latin typeface="HelveticaNeueLT Std" panose="020B0604020202020204" pitchFamily="34" charset="0"/>
            </a:endParaRPr>
          </a:p>
        </p:txBody>
      </p:sp>
      <p:graphicFrame>
        <p:nvGraphicFramePr>
          <p:cNvPr id="7" name="Chart 6"/>
          <p:cNvGraphicFramePr/>
          <p:nvPr>
            <p:extLst>
              <p:ext uri="{D42A27DB-BD31-4B8C-83A1-F6EECF244321}">
                <p14:modId xmlns:p14="http://schemas.microsoft.com/office/powerpoint/2010/main" val="594366829"/>
              </p:ext>
            </p:extLst>
          </p:nvPr>
        </p:nvGraphicFramePr>
        <p:xfrm>
          <a:off x="866543" y="2003068"/>
          <a:ext cx="6540839" cy="411198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487424" y="5615150"/>
            <a:ext cx="5269028" cy="246221"/>
          </a:xfrm>
          <a:prstGeom prst="rect">
            <a:avLst/>
          </a:prstGeom>
          <a:noFill/>
        </p:spPr>
        <p:txBody>
          <a:bodyPr wrap="square" rtlCol="0">
            <a:spAutoFit/>
          </a:bodyPr>
          <a:lstStyle/>
          <a:p>
            <a:r>
              <a:rPr lang="en-US" sz="1000" dirty="0">
                <a:latin typeface="HelveticaNeueLT Std" panose="020B0604020202020204" pitchFamily="34" charset="0"/>
              </a:rPr>
              <a:t>0                        50M                            100M                           150M                          200M</a:t>
            </a:r>
          </a:p>
        </p:txBody>
      </p:sp>
      <p:sp>
        <p:nvSpPr>
          <p:cNvPr id="15" name="Slide Number Placeholder 3"/>
          <p:cNvSpPr>
            <a:spLocks noGrp="1"/>
          </p:cNvSpPr>
          <p:nvPr>
            <p:ph type="sldNum" sz="quarter" idx="12"/>
          </p:nvPr>
        </p:nvSpPr>
        <p:spPr>
          <a:xfrm>
            <a:off x="171399" y="6563929"/>
            <a:ext cx="247795" cy="138499"/>
          </a:xfrm>
        </p:spPr>
        <p:txBody>
          <a:bodyPr/>
          <a:lstStyle/>
          <a:p>
            <a:fld id="{D791DB56-715B-43BA-B05B-9094CC7F204B}" type="slidenum">
              <a:rPr lang="en-US" sz="900" smtClean="0">
                <a:latin typeface="HelveticaNeueLT Std" panose="020B0604020202020204" pitchFamily="34" charset="0"/>
              </a:rPr>
              <a:t>3</a:t>
            </a:fld>
            <a:endParaRPr lang="en-US" sz="900" dirty="0">
              <a:latin typeface="HelveticaNeueLT Std" panose="020B0604020202020204" pitchFamily="34" charset="0"/>
            </a:endParaRPr>
          </a:p>
        </p:txBody>
      </p:sp>
      <p:sp>
        <p:nvSpPr>
          <p:cNvPr id="16" name="Footer Placeholder 4"/>
          <p:cNvSpPr>
            <a:spLocks noGrp="1"/>
          </p:cNvSpPr>
          <p:nvPr>
            <p:ph type="ftr" sz="quarter" idx="11"/>
          </p:nvPr>
        </p:nvSpPr>
        <p:spPr>
          <a:xfrm>
            <a:off x="546869" y="6570762"/>
            <a:ext cx="2895600" cy="138499"/>
          </a:xfrm>
        </p:spPr>
        <p:txBody>
          <a:bodyPr/>
          <a:lstStyle/>
          <a:p>
            <a:r>
              <a:rPr lang="en-US"/>
              <a:t>The Path to Secure Payments</a:t>
            </a:r>
            <a:endParaRPr lang="en-US" dirty="0"/>
          </a:p>
        </p:txBody>
      </p:sp>
      <p:sp>
        <p:nvSpPr>
          <p:cNvPr id="13" name="Footer Placeholder 4"/>
          <p:cNvSpPr txBox="1">
            <a:spLocks/>
          </p:cNvSpPr>
          <p:nvPr/>
        </p:nvSpPr>
        <p:spPr>
          <a:xfrm>
            <a:off x="3614564" y="6556284"/>
            <a:ext cx="1922020" cy="184666"/>
          </a:xfrm>
          <a:prstGeom prst="rect">
            <a:avLst/>
          </a:prstGeom>
          <a:solidFill>
            <a:schemeClr val="bg1"/>
          </a:solidFill>
        </p:spPr>
        <p:txBody>
          <a:bodyPr wrap="square" lIns="0" tIns="0" rIns="0" bIns="0" anchor="b" anchorCtr="0">
            <a:spAutoFit/>
          </a:bodyPr>
          <a:lstStyle>
            <a:defPPr>
              <a:defRPr lang="en-US"/>
            </a:defPPr>
            <a:lvl1pPr marL="0" algn="l" defTabSz="1218987" rtl="0" eaLnBrk="1" latinLnBrk="0" hangingPunct="1">
              <a:defRPr lang="en-US" sz="1200" b="0" kern="1200" dirty="0">
                <a:solidFill>
                  <a:schemeClr val="accent1"/>
                </a:solidFill>
                <a:latin typeface="Arial"/>
                <a:ea typeface="+mn-ea"/>
                <a:cs typeface="Arial"/>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cxnSp>
        <p:nvCxnSpPr>
          <p:cNvPr id="12" name="Straight Arrow Connector 11"/>
          <p:cNvCxnSpPr/>
          <p:nvPr/>
        </p:nvCxnSpPr>
        <p:spPr>
          <a:xfrm flipV="1">
            <a:off x="6113721" y="2992773"/>
            <a:ext cx="642731" cy="771153"/>
          </a:xfrm>
          <a:prstGeom prst="straightConnector1">
            <a:avLst/>
          </a:prstGeom>
          <a:ln w="41275">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56452" y="2842961"/>
            <a:ext cx="1951175" cy="400110"/>
          </a:xfrm>
          <a:prstGeom prst="rect">
            <a:avLst/>
          </a:prstGeom>
          <a:noFill/>
        </p:spPr>
        <p:txBody>
          <a:bodyPr wrap="square" rtlCol="0">
            <a:spAutoFit/>
          </a:bodyPr>
          <a:lstStyle/>
          <a:p>
            <a:r>
              <a:rPr lang="en-US" sz="2000" dirty="0">
                <a:solidFill>
                  <a:srgbClr val="002060"/>
                </a:solidFill>
                <a:latin typeface="HelveticaNeueLT Std" panose="020B0604020202020204" pitchFamily="34" charset="0"/>
              </a:rPr>
              <a:t>126% increase!</a:t>
            </a:r>
          </a:p>
        </p:txBody>
      </p:sp>
    </p:spTree>
    <p:extLst>
      <p:ext uri="{BB962C8B-B14F-4D97-AF65-F5344CB8AC3E}">
        <p14:creationId xmlns:p14="http://schemas.microsoft.com/office/powerpoint/2010/main" val="66470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70224" y="6568973"/>
            <a:ext cx="2895600" cy="138499"/>
          </a:xfrm>
        </p:spPr>
        <p:txBody>
          <a:bodyPr/>
          <a:lstStyle/>
          <a:p>
            <a:pPr defTabSz="914400">
              <a:defRPr/>
            </a:pPr>
            <a:r>
              <a:rPr lang="en-US" dirty="0"/>
              <a:t>The Path to Secure Payments</a:t>
            </a:r>
            <a:endParaRPr kumimoji="0" lang="en-US" sz="900" b="0" i="0" u="none" strike="noStrike" kern="1200" cap="none" spc="0" normalizeH="0" baseline="0" noProof="0" dirty="0">
              <a:ln>
                <a:noFill/>
              </a:ln>
              <a:solidFill>
                <a:srgbClr val="0C2074"/>
              </a:solidFill>
              <a:effectLst/>
              <a:uLnTx/>
              <a:uFillTx/>
              <a:latin typeface="Arial"/>
              <a:ea typeface="+mn-ea"/>
              <a:cs typeface="Arial"/>
            </a:endParaRPr>
          </a:p>
        </p:txBody>
      </p:sp>
      <p:sp>
        <p:nvSpPr>
          <p:cNvPr id="5" name="Slide Number Placeholder 4"/>
          <p:cNvSpPr>
            <a:spLocks noGrp="1"/>
          </p:cNvSpPr>
          <p:nvPr>
            <p:ph type="sldNum" sz="quarter" idx="12"/>
          </p:nvPr>
        </p:nvSpPr>
        <p:spPr>
          <a:xfrm>
            <a:off x="151959" y="6572971"/>
            <a:ext cx="271273"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9FF1D-37AA-4CCA-9B11-9E56345D5917}" type="slidenum">
              <a:rPr lang="en-US" sz="900" smtClean="0">
                <a:solidFill>
                  <a:srgbClr val="0C2074"/>
                </a:solidFill>
              </a:rPr>
              <a:t>4</a:t>
            </a:fld>
            <a:endParaRPr kumimoji="0" lang="en-US" sz="900" b="0" i="0" u="none" strike="noStrike" kern="1200" cap="none" spc="0" normalizeH="0" baseline="0" noProof="0" dirty="0">
              <a:ln>
                <a:noFill/>
              </a:ln>
              <a:solidFill>
                <a:srgbClr val="0C2074"/>
              </a:solidFill>
              <a:effectLst/>
              <a:uLnTx/>
              <a:uFillTx/>
            </a:endParaRPr>
          </a:p>
        </p:txBody>
      </p:sp>
      <p:graphicFrame>
        <p:nvGraphicFramePr>
          <p:cNvPr id="10" name="Table 9"/>
          <p:cNvGraphicFramePr>
            <a:graphicFrameLocks noGrp="1"/>
          </p:cNvGraphicFramePr>
          <p:nvPr>
            <p:extLst/>
          </p:nvPr>
        </p:nvGraphicFramePr>
        <p:xfrm>
          <a:off x="217714" y="946385"/>
          <a:ext cx="8229600" cy="497544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66598">
                <a:tc>
                  <a:txBody>
                    <a:bodyPr/>
                    <a:lstStyle/>
                    <a:p>
                      <a:pPr algn="ctr"/>
                      <a:r>
                        <a:rPr lang="en-US" sz="2400" dirty="0">
                          <a:solidFill>
                            <a:schemeClr val="bg2"/>
                          </a:solidFill>
                        </a:rPr>
                        <a:t>Qualification</a:t>
                      </a:r>
                    </a:p>
                  </a:txBody>
                  <a:tcPr/>
                </a:tc>
                <a:tc>
                  <a:txBody>
                    <a:bodyPr/>
                    <a:lstStyle/>
                    <a:p>
                      <a:pPr algn="ctr"/>
                      <a:r>
                        <a:rPr lang="en-US" sz="2400" dirty="0">
                          <a:solidFill>
                            <a:schemeClr val="bg2"/>
                          </a:solidFill>
                        </a:rPr>
                        <a:t>Requirements</a:t>
                      </a:r>
                    </a:p>
                  </a:txBody>
                  <a:tcPr/>
                </a:tc>
                <a:extLst>
                  <a:ext uri="{0D108BD9-81ED-4DB2-BD59-A6C34878D82A}">
                    <a16:rowId xmlns:a16="http://schemas.microsoft.com/office/drawing/2014/main" val="10000"/>
                  </a:ext>
                </a:extLst>
              </a:tr>
              <a:tr h="1139296">
                <a:tc>
                  <a:txBody>
                    <a:bodyPr/>
                    <a:lstStyle/>
                    <a:p>
                      <a:r>
                        <a:rPr lang="en-US" sz="1200" b="1" i="1" dirty="0"/>
                        <a:t>Level</a:t>
                      </a:r>
                      <a:r>
                        <a:rPr lang="en-US" sz="1200" b="1" i="1" baseline="0" dirty="0"/>
                        <a:t> 1</a:t>
                      </a:r>
                      <a:endParaRPr lang="en-US" sz="1200" b="1" i="1" dirty="0"/>
                    </a:p>
                    <a:p>
                      <a:pPr marL="171450" indent="-171450">
                        <a:buFont typeface="Arial" panose="020B0604020202020204" pitchFamily="34" charset="0"/>
                        <a:buChar char="•"/>
                      </a:pPr>
                      <a:r>
                        <a:rPr lang="en-US" sz="1200" dirty="0"/>
                        <a:t>Customers processing </a:t>
                      </a:r>
                      <a:r>
                        <a:rPr lang="en-US" sz="1200" b="1" dirty="0"/>
                        <a:t>over 6 million</a:t>
                      </a:r>
                      <a:r>
                        <a:rPr lang="en-US" sz="1200" b="1" baseline="0" dirty="0"/>
                        <a:t> </a:t>
                      </a:r>
                      <a:r>
                        <a:rPr lang="en-US" sz="1200" baseline="0" dirty="0"/>
                        <a:t>Visa or MasterCard transactions annually (all  channels)</a:t>
                      </a:r>
                      <a:endParaRPr lang="en-US" sz="1200" dirty="0"/>
                    </a:p>
                  </a:txBody>
                  <a:tcPr/>
                </a:tc>
                <a:tc>
                  <a:txBody>
                    <a:bodyPr/>
                    <a:lstStyle/>
                    <a:p>
                      <a:pPr marL="171450" indent="-171450">
                        <a:buFont typeface="Arial" panose="020B0604020202020204" pitchFamily="34" charset="0"/>
                        <a:buChar char="•"/>
                      </a:pPr>
                      <a:r>
                        <a:rPr lang="en-US" sz="1200" dirty="0"/>
                        <a:t>Annual Report on Compliance (ROC)</a:t>
                      </a:r>
                    </a:p>
                    <a:p>
                      <a:pPr marL="171450" indent="-171450">
                        <a:buFont typeface="Arial" panose="020B0604020202020204" pitchFamily="34" charset="0"/>
                        <a:buChar char="•"/>
                      </a:pPr>
                      <a:r>
                        <a:rPr lang="en-US" sz="1200" dirty="0"/>
                        <a:t>Annual Attestation of Compliance (AoC)</a:t>
                      </a:r>
                    </a:p>
                    <a:p>
                      <a:pPr marL="171450" indent="-171450">
                        <a:buFont typeface="Arial" panose="020B0604020202020204" pitchFamily="34" charset="0"/>
                        <a:buChar char="•"/>
                      </a:pPr>
                      <a:r>
                        <a:rPr lang="en-US" sz="1200" dirty="0"/>
                        <a:t>Annual ISA training certification</a:t>
                      </a:r>
                      <a:r>
                        <a:rPr lang="en-US" sz="1200" baseline="0" dirty="0"/>
                        <a:t> for self-assessment</a:t>
                      </a:r>
                    </a:p>
                    <a:p>
                      <a:pPr marL="171450" indent="-171450">
                        <a:buFont typeface="Arial" panose="020B0604020202020204" pitchFamily="34" charset="0"/>
                        <a:buChar char="•"/>
                      </a:pPr>
                      <a:r>
                        <a:rPr lang="en-US" sz="1200" baseline="0" dirty="0"/>
                        <a:t>Quarterly Network Scans  by an Approved Scanning Vendor</a:t>
                      </a:r>
                      <a:endParaRPr lang="en-US" sz="1200" dirty="0"/>
                    </a:p>
                  </a:txBody>
                  <a:tcPr/>
                </a:tc>
                <a:extLst>
                  <a:ext uri="{0D108BD9-81ED-4DB2-BD59-A6C34878D82A}">
                    <a16:rowId xmlns:a16="http://schemas.microsoft.com/office/drawing/2014/main" val="10001"/>
                  </a:ext>
                </a:extLst>
              </a:tr>
              <a:tr h="1316520">
                <a:tc>
                  <a:txBody>
                    <a:bodyPr/>
                    <a:lstStyle/>
                    <a:p>
                      <a:r>
                        <a:rPr lang="en-US" sz="1200" b="1" i="1" dirty="0"/>
                        <a:t>Level 2</a:t>
                      </a:r>
                      <a:r>
                        <a:rPr lang="en-US" sz="1200" dirty="0"/>
                        <a:t> </a:t>
                      </a:r>
                    </a:p>
                    <a:p>
                      <a:pPr marL="171450" indent="-171450">
                        <a:buFont typeface="Arial" panose="020B0604020202020204" pitchFamily="34" charset="0"/>
                        <a:buChar char="•"/>
                      </a:pPr>
                      <a:r>
                        <a:rPr lang="en-US" sz="1200" dirty="0"/>
                        <a:t>Customers processing</a:t>
                      </a:r>
                      <a:r>
                        <a:rPr lang="en-US" sz="1200" baseline="0" dirty="0"/>
                        <a:t> </a:t>
                      </a:r>
                      <a:r>
                        <a:rPr lang="en-US" sz="1200" b="1" baseline="0" dirty="0"/>
                        <a:t>1 million to 6 million </a:t>
                      </a:r>
                      <a:r>
                        <a:rPr lang="en-US" sz="1200" baseline="0" dirty="0"/>
                        <a:t>Visa or MasterCard transactions annually (all channels)</a:t>
                      </a:r>
                      <a:endParaRPr lang="en-US" sz="1200" dirty="0"/>
                    </a:p>
                  </a:txBody>
                  <a:tcPr/>
                </a:tc>
                <a:tc>
                  <a:txBody>
                    <a:bodyPr/>
                    <a:lstStyle/>
                    <a:p>
                      <a:pPr marL="171450" indent="-171450">
                        <a:buFont typeface="Arial" panose="020B0604020202020204" pitchFamily="34" charset="0"/>
                        <a:buChar char="•"/>
                      </a:pPr>
                      <a:r>
                        <a:rPr lang="en-US" sz="1200" dirty="0"/>
                        <a:t>Annual Report</a:t>
                      </a:r>
                      <a:r>
                        <a:rPr lang="en-US" sz="1200" baseline="0" dirty="0"/>
                        <a:t> on Compliance (ROC) or Self-Assessment Questionnaire (SAQ)</a:t>
                      </a:r>
                    </a:p>
                    <a:p>
                      <a:pPr marL="171450" indent="-171450">
                        <a:buFont typeface="Arial" panose="020B0604020202020204" pitchFamily="34" charset="0"/>
                        <a:buChar char="•"/>
                      </a:pPr>
                      <a:r>
                        <a:rPr lang="en-US" sz="1200" baseline="0" dirty="0"/>
                        <a:t>Annual Attestation of Compliance  (AoC)</a:t>
                      </a:r>
                    </a:p>
                    <a:p>
                      <a:pPr marL="171450" indent="-171450">
                        <a:buFont typeface="Arial" panose="020B0604020202020204" pitchFamily="34" charset="0"/>
                        <a:buChar char="•"/>
                      </a:pPr>
                      <a:r>
                        <a:rPr lang="en-US" sz="1200" baseline="0" dirty="0"/>
                        <a:t>Annual ISA training certification for self-assessment</a:t>
                      </a:r>
                    </a:p>
                    <a:p>
                      <a:pPr marL="171450" indent="-171450">
                        <a:buFont typeface="Arial" panose="020B0604020202020204" pitchFamily="34" charset="0"/>
                        <a:buChar char="•"/>
                      </a:pPr>
                      <a:r>
                        <a:rPr lang="en-US" sz="1200" baseline="0" dirty="0"/>
                        <a:t>Quarterly Network Scans  by an  Approved Scanning Vendor</a:t>
                      </a:r>
                      <a:endParaRPr lang="en-US" sz="1200" dirty="0"/>
                    </a:p>
                  </a:txBody>
                  <a:tcPr/>
                </a:tc>
                <a:extLst>
                  <a:ext uri="{0D108BD9-81ED-4DB2-BD59-A6C34878D82A}">
                    <a16:rowId xmlns:a16="http://schemas.microsoft.com/office/drawing/2014/main" val="10002"/>
                  </a:ext>
                </a:extLst>
              </a:tr>
              <a:tr h="839876">
                <a:tc>
                  <a:txBody>
                    <a:bodyPr/>
                    <a:lstStyle/>
                    <a:p>
                      <a:r>
                        <a:rPr lang="en-US" sz="1200" b="1" i="1" dirty="0"/>
                        <a:t>Level 3</a:t>
                      </a:r>
                    </a:p>
                    <a:p>
                      <a:pPr marL="171450" indent="-171450">
                        <a:buFont typeface="Arial" panose="020B0604020202020204" pitchFamily="34" charset="0"/>
                        <a:buChar char="•"/>
                      </a:pPr>
                      <a:r>
                        <a:rPr lang="en-US" sz="1200" dirty="0"/>
                        <a:t>Customers processing </a:t>
                      </a:r>
                      <a:r>
                        <a:rPr lang="en-US" sz="1200" b="1" dirty="0"/>
                        <a:t>20,000 to 1 million </a:t>
                      </a:r>
                      <a:r>
                        <a:rPr lang="en-US" sz="1200" dirty="0"/>
                        <a:t>Visa or MasterCard</a:t>
                      </a:r>
                      <a:r>
                        <a:rPr lang="en-US" sz="1200" baseline="0" dirty="0"/>
                        <a:t> </a:t>
                      </a:r>
                      <a:r>
                        <a:rPr lang="en-US" sz="1200" b="1" u="sng" baseline="0" dirty="0"/>
                        <a:t>e-commerce transactions </a:t>
                      </a:r>
                      <a:r>
                        <a:rPr lang="en-US" sz="1200" baseline="0" dirty="0"/>
                        <a:t>annually</a:t>
                      </a:r>
                      <a:endParaRPr lang="en-US" sz="1200" dirty="0"/>
                    </a:p>
                  </a:txBody>
                  <a:tcPr/>
                </a:tc>
                <a:tc>
                  <a:txBody>
                    <a:bodyPr/>
                    <a:lstStyle/>
                    <a:p>
                      <a:pPr marL="285750" indent="-285750">
                        <a:buFont typeface="Arial" panose="020B0604020202020204" pitchFamily="34" charset="0"/>
                        <a:buChar char="•"/>
                      </a:pPr>
                      <a:r>
                        <a:rPr lang="en-US" sz="1200" dirty="0"/>
                        <a:t>Annual Self-Assessment Questionnaire (SAQ)</a:t>
                      </a:r>
                    </a:p>
                    <a:p>
                      <a:pPr marL="285750" indent="-285750">
                        <a:buFont typeface="Arial" panose="020B0604020202020204" pitchFamily="34" charset="0"/>
                        <a:buChar char="•"/>
                      </a:pPr>
                      <a:r>
                        <a:rPr lang="en-US" sz="1200" dirty="0"/>
                        <a:t>Annual Attestation of Compliance (AoC)</a:t>
                      </a:r>
                    </a:p>
                    <a:p>
                      <a:pPr marL="285750" indent="-285750">
                        <a:buFont typeface="Arial" panose="020B0604020202020204" pitchFamily="34" charset="0"/>
                        <a:buChar char="•"/>
                      </a:pPr>
                      <a:r>
                        <a:rPr lang="en-US" sz="1200" dirty="0"/>
                        <a:t>Quarterly</a:t>
                      </a:r>
                      <a:r>
                        <a:rPr lang="en-US" sz="1200" baseline="0" dirty="0"/>
                        <a:t> Network Scans by an Approved Scanning Vendor</a:t>
                      </a:r>
                      <a:endParaRPr lang="en-US" sz="1200" dirty="0"/>
                    </a:p>
                  </a:txBody>
                  <a:tcPr/>
                </a:tc>
                <a:extLst>
                  <a:ext uri="{0D108BD9-81ED-4DB2-BD59-A6C34878D82A}">
                    <a16:rowId xmlns:a16="http://schemas.microsoft.com/office/drawing/2014/main" val="10003"/>
                  </a:ext>
                </a:extLst>
              </a:tr>
              <a:tr h="1213154">
                <a:tc>
                  <a:txBody>
                    <a:bodyPr/>
                    <a:lstStyle/>
                    <a:p>
                      <a:r>
                        <a:rPr lang="en-US" sz="1200" b="1" i="1" dirty="0"/>
                        <a:t>Level 4</a:t>
                      </a:r>
                    </a:p>
                    <a:p>
                      <a:pPr marL="171450" indent="-171450">
                        <a:buFont typeface="Arial" panose="020B0604020202020204" pitchFamily="34" charset="0"/>
                        <a:buChar char="•"/>
                      </a:pPr>
                      <a:r>
                        <a:rPr lang="en-US" sz="1200" dirty="0"/>
                        <a:t>Customers processing </a:t>
                      </a:r>
                      <a:r>
                        <a:rPr lang="en-US" sz="1200" b="1" dirty="0"/>
                        <a:t>less</a:t>
                      </a:r>
                      <a:r>
                        <a:rPr lang="en-US" sz="1200" b="1" baseline="0" dirty="0"/>
                        <a:t> than 20,000 </a:t>
                      </a:r>
                      <a:r>
                        <a:rPr lang="en-US" sz="1200" baseline="0" dirty="0"/>
                        <a:t>Visa or MasterCard </a:t>
                      </a:r>
                      <a:r>
                        <a:rPr lang="en-US" sz="1200" b="0" u="none" baseline="0" dirty="0"/>
                        <a:t>e-commerce transactions </a:t>
                      </a:r>
                      <a:r>
                        <a:rPr lang="en-US" sz="1200" baseline="0" dirty="0"/>
                        <a:t>and all other Customers processing up to </a:t>
                      </a:r>
                      <a:r>
                        <a:rPr lang="en-US" sz="1200" b="1" baseline="0" dirty="0"/>
                        <a:t>1 million </a:t>
                      </a:r>
                      <a:r>
                        <a:rPr lang="en-US" sz="1200" baseline="0" dirty="0"/>
                        <a:t>transactions annually </a:t>
                      </a:r>
                      <a:endParaRPr lang="en-US" sz="1200" dirty="0"/>
                    </a:p>
                  </a:txBody>
                  <a:tcPr/>
                </a:tc>
                <a:tc>
                  <a:txBody>
                    <a:bodyPr/>
                    <a:lstStyle/>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Annual Self-Assessment Questionnaire (SAQ)</a:t>
                      </a:r>
                    </a:p>
                    <a:p>
                      <a:pPr marL="285750" indent="-285750">
                        <a:buFont typeface="Arial" panose="020B0604020202020204" pitchFamily="34" charset="0"/>
                        <a:buChar char="•"/>
                      </a:pPr>
                      <a:r>
                        <a:rPr lang="en-US" sz="1200" dirty="0"/>
                        <a:t>Annual Attestation of Compliance (AoC)</a:t>
                      </a:r>
                    </a:p>
                    <a:p>
                      <a:pPr marL="285750" indent="-285750">
                        <a:buFont typeface="Arial" panose="020B0604020202020204" pitchFamily="34" charset="0"/>
                        <a:buChar char="•"/>
                      </a:pPr>
                      <a:r>
                        <a:rPr lang="en-US" sz="1200" dirty="0"/>
                        <a:t>Quarterly Network Scans by an Approved Scanning Vendor</a:t>
                      </a:r>
                    </a:p>
                  </a:txBody>
                  <a:tcPr/>
                </a:tc>
                <a:extLst>
                  <a:ext uri="{0D108BD9-81ED-4DB2-BD59-A6C34878D82A}">
                    <a16:rowId xmlns:a16="http://schemas.microsoft.com/office/drawing/2014/main" val="10004"/>
                  </a:ext>
                </a:extLst>
              </a:tr>
            </a:tbl>
          </a:graphicData>
        </a:graphic>
      </p:graphicFrame>
      <p:sp>
        <p:nvSpPr>
          <p:cNvPr id="12" name="Title 5"/>
          <p:cNvSpPr>
            <a:spLocks noGrp="1"/>
          </p:cNvSpPr>
          <p:nvPr>
            <p:ph type="title"/>
          </p:nvPr>
        </p:nvSpPr>
        <p:spPr>
          <a:xfrm>
            <a:off x="202293" y="204504"/>
            <a:ext cx="8470900" cy="854584"/>
          </a:xfrm>
        </p:spPr>
        <p:txBody>
          <a:bodyPr>
            <a:noAutofit/>
          </a:bodyPr>
          <a:lstStyle/>
          <a:p>
            <a:r>
              <a:rPr lang="en-US" dirty="0"/>
              <a:t>Customer Levels &amp; Compliance Validation</a:t>
            </a:r>
          </a:p>
        </p:txBody>
      </p:sp>
    </p:spTree>
    <p:extLst>
      <p:ext uri="{BB962C8B-B14F-4D97-AF65-F5344CB8AC3E}">
        <p14:creationId xmlns:p14="http://schemas.microsoft.com/office/powerpoint/2010/main" val="2060108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a:xfrm>
            <a:off x="565147" y="438018"/>
            <a:ext cx="8237477" cy="859536"/>
          </a:xfrm>
          <a:prstGeom prst="rect">
            <a:avLst/>
          </a:prstGeom>
        </p:spPr>
        <p:txBody>
          <a:bodyPr vert="horz" lIns="0" tIns="45720" rIns="45720" bIns="45720" rtlCol="0" anchor="t" anchorCtr="0">
            <a:normAutofit/>
          </a:bodyPr>
          <a:lstStyle>
            <a:lvl1pPr algn="l" defTabSz="1218987" rtl="0" eaLnBrk="1" latinLnBrk="0" hangingPunct="1">
              <a:spcBef>
                <a:spcPts val="600"/>
              </a:spcBef>
              <a:buNone/>
              <a:defRPr sz="3200" b="1" kern="1200">
                <a:solidFill>
                  <a:schemeClr val="accent1"/>
                </a:solidFill>
                <a:latin typeface="+mj-lt"/>
                <a:ea typeface="+mj-ea"/>
                <a:cs typeface="+mj-cs"/>
              </a:defRPr>
            </a:lvl1pPr>
          </a:lstStyle>
          <a:p>
            <a:r>
              <a:rPr lang="en-US" sz="2800" dirty="0">
                <a:latin typeface="HelveticaNeueLT Std" panose="020B0604020202020204" pitchFamily="34" charset="0"/>
              </a:rPr>
              <a:t>PCI DSS Compliance is Tough</a:t>
            </a:r>
          </a:p>
        </p:txBody>
      </p:sp>
      <p:sp>
        <p:nvSpPr>
          <p:cNvPr id="10" name="TextBox 9"/>
          <p:cNvSpPr txBox="1"/>
          <p:nvPr/>
        </p:nvSpPr>
        <p:spPr>
          <a:xfrm>
            <a:off x="1613238" y="1405979"/>
            <a:ext cx="5494698" cy="338554"/>
          </a:xfrm>
          <a:prstGeom prst="rect">
            <a:avLst/>
          </a:prstGeom>
          <a:noFill/>
        </p:spPr>
        <p:txBody>
          <a:bodyPr wrap="square" rtlCol="0">
            <a:spAutoFit/>
          </a:bodyPr>
          <a:lstStyle/>
          <a:p>
            <a:pPr algn="ctr"/>
            <a:r>
              <a:rPr lang="en-US" sz="1600" dirty="0">
                <a:latin typeface="HelveticaNeueLT Std" panose="020B0604020202020204" pitchFamily="34" charset="0"/>
              </a:rPr>
              <a:t># Questions</a:t>
            </a:r>
          </a:p>
        </p:txBody>
      </p:sp>
      <p:sp>
        <p:nvSpPr>
          <p:cNvPr id="9" name="Slide Number Placeholder 3"/>
          <p:cNvSpPr>
            <a:spLocks noGrp="1"/>
          </p:cNvSpPr>
          <p:nvPr>
            <p:ph type="sldNum" sz="quarter" idx="12"/>
          </p:nvPr>
        </p:nvSpPr>
        <p:spPr>
          <a:xfrm>
            <a:off x="171399" y="6563929"/>
            <a:ext cx="247795" cy="138499"/>
          </a:xfrm>
        </p:spPr>
        <p:txBody>
          <a:bodyPr/>
          <a:lstStyle/>
          <a:p>
            <a:fld id="{210E7E83-B5FB-45C5-8414-0462D5C09B10}" type="slidenum">
              <a:rPr lang="en-US" sz="900" smtClean="0">
                <a:latin typeface="HelveticaNeueLT Std" panose="020B0604020202020204" pitchFamily="34" charset="0"/>
              </a:rPr>
              <a:t>5</a:t>
            </a:fld>
            <a:endParaRPr lang="en-US" sz="900" dirty="0">
              <a:latin typeface="HelveticaNeueLT Std" panose="020B0604020202020204" pitchFamily="34" charset="0"/>
            </a:endParaRPr>
          </a:p>
        </p:txBody>
      </p:sp>
      <p:sp>
        <p:nvSpPr>
          <p:cNvPr id="11" name="Footer Placeholder 4"/>
          <p:cNvSpPr>
            <a:spLocks noGrp="1"/>
          </p:cNvSpPr>
          <p:nvPr>
            <p:ph type="ftr" sz="quarter" idx="11"/>
          </p:nvPr>
        </p:nvSpPr>
        <p:spPr>
          <a:xfrm>
            <a:off x="546869" y="6570762"/>
            <a:ext cx="2895600" cy="138499"/>
          </a:xfrm>
        </p:spPr>
        <p:txBody>
          <a:bodyPr/>
          <a:lstStyle/>
          <a:p>
            <a:r>
              <a:rPr lang="en-US" dirty="0"/>
              <a:t>The Path to Secure Payments</a:t>
            </a:r>
          </a:p>
        </p:txBody>
      </p:sp>
      <p:pic>
        <p:nvPicPr>
          <p:cNvPr id="2" name="Picture 1"/>
          <p:cNvPicPr>
            <a:picLocks noChangeAspect="1"/>
          </p:cNvPicPr>
          <p:nvPr/>
        </p:nvPicPr>
        <p:blipFill>
          <a:blip r:embed="rId3"/>
          <a:stretch>
            <a:fillRect/>
          </a:stretch>
        </p:blipFill>
        <p:spPr>
          <a:xfrm>
            <a:off x="121187" y="1107584"/>
            <a:ext cx="8913755" cy="4713360"/>
          </a:xfrm>
          <a:prstGeom prst="rect">
            <a:avLst/>
          </a:prstGeom>
        </p:spPr>
      </p:pic>
    </p:spTree>
    <p:extLst>
      <p:ext uri="{BB962C8B-B14F-4D97-AF65-F5344CB8AC3E}">
        <p14:creationId xmlns:p14="http://schemas.microsoft.com/office/powerpoint/2010/main" val="299060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Pattern, Abstract, Cyber Security, Big Data,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51434"/>
            <a:ext cx="9144000" cy="62423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flipH="1">
            <a:off x="2855" y="31870"/>
            <a:ext cx="9149844" cy="6180221"/>
          </a:xfrm>
          <a:prstGeom prst="rect">
            <a:avLst/>
          </a:pr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3781" y="-48769"/>
            <a:ext cx="3825113" cy="624238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title"/>
          </p:nvPr>
        </p:nvSpPr>
        <p:spPr>
          <a:xfrm>
            <a:off x="319123" y="490843"/>
            <a:ext cx="3260483" cy="859536"/>
          </a:xfrm>
        </p:spPr>
        <p:txBody>
          <a:bodyPr anchor="t">
            <a:noAutofit/>
          </a:bodyPr>
          <a:lstStyle/>
          <a:p>
            <a:r>
              <a:rPr lang="en-US" sz="2800">
                <a:solidFill>
                  <a:srgbClr val="0C2074"/>
                </a:solidFill>
                <a:latin typeface="HelveticaNeueLT Std" panose="020B0604020202020204" pitchFamily="34" charset="0"/>
              </a:rPr>
              <a:t>Layered Security</a:t>
            </a:r>
            <a:endParaRPr lang="en-US" sz="2800" dirty="0">
              <a:solidFill>
                <a:srgbClr val="0C2074"/>
              </a:solidFill>
              <a:latin typeface="HelveticaNeueLT Std" panose="020B0604020202020204" pitchFamily="34" charset="0"/>
            </a:endParaRPr>
          </a:p>
        </p:txBody>
      </p:sp>
      <p:sp>
        <p:nvSpPr>
          <p:cNvPr id="22" name="TextBox 21"/>
          <p:cNvSpPr txBox="1"/>
          <p:nvPr/>
        </p:nvSpPr>
        <p:spPr>
          <a:xfrm>
            <a:off x="557321" y="1531367"/>
            <a:ext cx="3270968" cy="2585323"/>
          </a:xfrm>
          <a:prstGeom prst="rect">
            <a:avLst/>
          </a:prstGeom>
          <a:noFill/>
        </p:spPr>
        <p:txBody>
          <a:bodyPr wrap="square" rtlCol="0">
            <a:spAutoFit/>
          </a:bodyPr>
          <a:lstStyle/>
          <a:p>
            <a:endParaRPr lang="en-US" sz="1800" dirty="0">
              <a:solidFill>
                <a:srgbClr val="0C2074"/>
              </a:solidFill>
              <a:latin typeface="HelveticaNeueLT Std" panose="020B0604020202020204" pitchFamily="34" charset="0"/>
            </a:endParaRPr>
          </a:p>
          <a:p>
            <a:pPr indent="285750"/>
            <a:r>
              <a:rPr lang="en-US" sz="1800" b="1" dirty="0">
                <a:solidFill>
                  <a:srgbClr val="0C2074"/>
                </a:solidFill>
                <a:latin typeface="HelveticaNeueLT Std" panose="020B0604020202020204" pitchFamily="34" charset="0"/>
              </a:rPr>
              <a:t>EMV</a:t>
            </a:r>
          </a:p>
          <a:p>
            <a:pPr marL="285750" indent="-285750"/>
            <a:r>
              <a:rPr lang="en-US" sz="1800" dirty="0">
                <a:solidFill>
                  <a:srgbClr val="0C2074"/>
                </a:solidFill>
                <a:latin typeface="HelveticaNeueLT Std" panose="020B0604020202020204" pitchFamily="34" charset="0"/>
              </a:rPr>
              <a:t>      Point-of-Sale card authentication</a:t>
            </a:r>
          </a:p>
          <a:p>
            <a:endParaRPr lang="en-US" sz="1800" dirty="0">
              <a:solidFill>
                <a:srgbClr val="0C2074"/>
              </a:solidFill>
              <a:latin typeface="HelveticaNeueLT Std" panose="020B0604020202020204" pitchFamily="34" charset="0"/>
            </a:endParaRPr>
          </a:p>
          <a:p>
            <a:pPr marL="228600"/>
            <a:r>
              <a:rPr lang="en-US" sz="1800" b="1" dirty="0">
                <a:solidFill>
                  <a:srgbClr val="0C2074"/>
                </a:solidFill>
                <a:latin typeface="HelveticaNeueLT Std" panose="020B0604020202020204" pitchFamily="34" charset="0"/>
              </a:rPr>
              <a:t>ENCRYPTION</a:t>
            </a:r>
          </a:p>
          <a:p>
            <a:pPr marL="228600"/>
            <a:r>
              <a:rPr lang="en-US" sz="1800" dirty="0">
                <a:solidFill>
                  <a:srgbClr val="0C2074"/>
                </a:solidFill>
                <a:latin typeface="HelveticaNeueLT Std" panose="020B0604020202020204" pitchFamily="34" charset="0"/>
              </a:rPr>
              <a:t>In-transit protection</a:t>
            </a:r>
            <a:endParaRPr lang="en-US" sz="1800" b="1" dirty="0">
              <a:solidFill>
                <a:srgbClr val="0C2074"/>
              </a:solidFill>
              <a:latin typeface="HelveticaNeueLT Std" panose="020B0604020202020204" pitchFamily="34" charset="0"/>
            </a:endParaRPr>
          </a:p>
          <a:p>
            <a:pPr marL="285750" indent="-285750">
              <a:buFont typeface="Arial" panose="020B0604020202020204" pitchFamily="34" charset="0"/>
              <a:buChar char="•"/>
            </a:pPr>
            <a:endParaRPr lang="en-US" sz="1800" dirty="0">
              <a:solidFill>
                <a:srgbClr val="0C2074"/>
              </a:solidFill>
              <a:latin typeface="HelveticaNeueLT Std" panose="020B0604020202020204" pitchFamily="34" charset="0"/>
            </a:endParaRPr>
          </a:p>
          <a:p>
            <a:r>
              <a:rPr lang="en-US" sz="1800" b="1" dirty="0">
                <a:solidFill>
                  <a:srgbClr val="0C2074"/>
                </a:solidFill>
                <a:latin typeface="HelveticaNeueLT Std" panose="020B0604020202020204" pitchFamily="34" charset="0"/>
              </a:rPr>
              <a:t>    TOKENIZATION</a:t>
            </a:r>
          </a:p>
          <a:p>
            <a:pPr marL="285750"/>
            <a:r>
              <a:rPr lang="en-US" sz="1800" dirty="0">
                <a:solidFill>
                  <a:srgbClr val="0C2074"/>
                </a:solidFill>
                <a:latin typeface="HelveticaNeueLT Std" panose="020B0604020202020204" pitchFamily="34" charset="0"/>
              </a:rPr>
              <a:t>Protects during use and at rest</a:t>
            </a:r>
          </a:p>
        </p:txBody>
      </p:sp>
      <p:sp>
        <p:nvSpPr>
          <p:cNvPr id="21" name="Footer Placeholder 4"/>
          <p:cNvSpPr txBox="1">
            <a:spLocks/>
          </p:cNvSpPr>
          <p:nvPr/>
        </p:nvSpPr>
        <p:spPr>
          <a:xfrm>
            <a:off x="3614564" y="6556284"/>
            <a:ext cx="1922020" cy="184666"/>
          </a:xfrm>
          <a:prstGeom prst="rect">
            <a:avLst/>
          </a:prstGeom>
          <a:solidFill>
            <a:schemeClr val="bg1"/>
          </a:solidFill>
        </p:spPr>
        <p:txBody>
          <a:bodyPr wrap="square" lIns="0" tIns="0" rIns="0" bIns="0" anchor="b" anchorCtr="0">
            <a:spAutoFit/>
          </a:bodyPr>
          <a:lstStyle>
            <a:defPPr>
              <a:defRPr lang="en-US"/>
            </a:defPPr>
            <a:lvl1pPr marL="0" algn="l" defTabSz="1218987" rtl="0" eaLnBrk="1" latinLnBrk="0" hangingPunct="1">
              <a:defRPr lang="en-US" sz="1200" b="0" kern="1200" dirty="0">
                <a:solidFill>
                  <a:schemeClr val="accent1"/>
                </a:solidFill>
                <a:latin typeface="Arial"/>
                <a:ea typeface="+mn-ea"/>
                <a:cs typeface="Arial"/>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pic>
        <p:nvPicPr>
          <p:cNvPr id="15" name="Picture 13"/>
          <p:cNvPicPr>
            <a:picLocks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62104" y="1858047"/>
            <a:ext cx="683485" cy="70147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155246" y="2802811"/>
            <a:ext cx="683485" cy="701470"/>
          </a:xfrm>
          <a:prstGeom prst="ellips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167438" y="3825012"/>
            <a:ext cx="683485" cy="701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Slide Number Placeholder 3"/>
          <p:cNvSpPr>
            <a:spLocks noGrp="1"/>
          </p:cNvSpPr>
          <p:nvPr>
            <p:ph type="sldNum" sz="quarter" idx="12"/>
          </p:nvPr>
        </p:nvSpPr>
        <p:spPr>
          <a:xfrm>
            <a:off x="171399" y="6563929"/>
            <a:ext cx="247795" cy="138499"/>
          </a:xfrm>
        </p:spPr>
        <p:txBody>
          <a:bodyPr/>
          <a:lstStyle/>
          <a:p>
            <a:fld id="{1EF0B8F8-3F83-48A1-83B3-B3117ED540D2}" type="slidenum">
              <a:rPr lang="en-US" sz="900" smtClean="0">
                <a:latin typeface="HelveticaNeueLT Std" panose="020B0604020202020204" pitchFamily="34" charset="0"/>
              </a:rPr>
              <a:t>6</a:t>
            </a:fld>
            <a:endParaRPr lang="en-US" sz="900" dirty="0">
              <a:latin typeface="HelveticaNeueLT Std" panose="020B0604020202020204" pitchFamily="34" charset="0"/>
            </a:endParaRPr>
          </a:p>
        </p:txBody>
      </p:sp>
      <p:sp>
        <p:nvSpPr>
          <p:cNvPr id="19" name="Footer Placeholder 4"/>
          <p:cNvSpPr>
            <a:spLocks noGrp="1"/>
          </p:cNvSpPr>
          <p:nvPr>
            <p:ph type="ftr" sz="quarter" idx="11"/>
          </p:nvPr>
        </p:nvSpPr>
        <p:spPr>
          <a:xfrm>
            <a:off x="546869" y="6570762"/>
            <a:ext cx="2895600" cy="138499"/>
          </a:xfrm>
        </p:spPr>
        <p:txBody>
          <a:bodyPr/>
          <a:lstStyle/>
          <a:p>
            <a:r>
              <a:rPr lang="en-US"/>
              <a:t>The Path to Secure Payments</a:t>
            </a:r>
            <a:endParaRPr lang="en-US" dirty="0"/>
          </a:p>
        </p:txBody>
      </p:sp>
    </p:spTree>
    <p:extLst>
      <p:ext uri="{BB962C8B-B14F-4D97-AF65-F5344CB8AC3E}">
        <p14:creationId xmlns:p14="http://schemas.microsoft.com/office/powerpoint/2010/main" val="1260064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322" t="18780"/>
          <a:stretch/>
        </p:blipFill>
        <p:spPr>
          <a:xfrm>
            <a:off x="0" y="-15766"/>
            <a:ext cx="9138302" cy="6209434"/>
          </a:xfrm>
          <a:prstGeom prst="rect">
            <a:avLst/>
          </a:prstGeom>
        </p:spPr>
      </p:pic>
      <p:sp>
        <p:nvSpPr>
          <p:cNvPr id="9" name="Rectangle 8"/>
          <p:cNvSpPr/>
          <p:nvPr/>
        </p:nvSpPr>
        <p:spPr>
          <a:xfrm flipH="1">
            <a:off x="13739" y="1"/>
            <a:ext cx="9149844" cy="6196332"/>
          </a:xfrm>
          <a:prstGeom prst="rect">
            <a:avLst/>
          </a:pr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txBox="1">
            <a:spLocks/>
          </p:cNvSpPr>
          <p:nvPr/>
        </p:nvSpPr>
        <p:spPr>
          <a:xfrm>
            <a:off x="3614564" y="6556284"/>
            <a:ext cx="1922020" cy="184666"/>
          </a:xfrm>
          <a:prstGeom prst="rect">
            <a:avLst/>
          </a:prstGeom>
          <a:solidFill>
            <a:schemeClr val="bg1"/>
          </a:solidFill>
        </p:spPr>
        <p:txBody>
          <a:bodyPr wrap="square" lIns="0" tIns="0" rIns="0" bIns="0" anchor="b" anchorCtr="0">
            <a:spAutoFit/>
          </a:bodyPr>
          <a:lstStyle>
            <a:defPPr>
              <a:defRPr lang="en-US"/>
            </a:defPPr>
            <a:lvl1pPr marL="0" algn="l" defTabSz="1218987" rtl="0" eaLnBrk="1" latinLnBrk="0" hangingPunct="1">
              <a:defRPr lang="en-US" sz="1200" b="0" kern="1200" dirty="0">
                <a:solidFill>
                  <a:schemeClr val="accent1"/>
                </a:solidFill>
                <a:latin typeface="Arial"/>
                <a:ea typeface="+mn-ea"/>
                <a:cs typeface="Arial"/>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0" name="Rectangle 9"/>
          <p:cNvSpPr/>
          <p:nvPr/>
        </p:nvSpPr>
        <p:spPr>
          <a:xfrm>
            <a:off x="5294413" y="-60961"/>
            <a:ext cx="3848825" cy="624238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title"/>
          </p:nvPr>
        </p:nvSpPr>
        <p:spPr>
          <a:xfrm>
            <a:off x="5634073" y="490843"/>
            <a:ext cx="3260483" cy="859536"/>
          </a:xfrm>
        </p:spPr>
        <p:txBody>
          <a:bodyPr anchor="t">
            <a:noAutofit/>
          </a:bodyPr>
          <a:lstStyle/>
          <a:p>
            <a:r>
              <a:rPr lang="en-US" sz="2800">
                <a:solidFill>
                  <a:srgbClr val="0C2074"/>
                </a:solidFill>
                <a:latin typeface="HelveticaNeueLT Std" panose="020B0604020202020204" pitchFamily="34" charset="0"/>
              </a:rPr>
              <a:t>EMV</a:t>
            </a:r>
            <a:endParaRPr lang="en-US" sz="2800" dirty="0">
              <a:solidFill>
                <a:srgbClr val="0C2074"/>
              </a:solidFill>
              <a:latin typeface="HelveticaNeueLT Std" panose="020B0604020202020204" pitchFamily="34" charset="0"/>
            </a:endParaRPr>
          </a:p>
        </p:txBody>
      </p:sp>
      <p:sp>
        <p:nvSpPr>
          <p:cNvPr id="17" name="TextBox 16"/>
          <p:cNvSpPr txBox="1"/>
          <p:nvPr/>
        </p:nvSpPr>
        <p:spPr>
          <a:xfrm>
            <a:off x="5700821" y="1531367"/>
            <a:ext cx="3012688" cy="1477328"/>
          </a:xfrm>
          <a:prstGeom prst="rect">
            <a:avLst/>
          </a:prstGeom>
          <a:noFill/>
        </p:spPr>
        <p:txBody>
          <a:bodyPr wrap="square" rtlCol="0">
            <a:spAutoFit/>
          </a:bodyPr>
          <a:lstStyle/>
          <a:p>
            <a:endParaRPr lang="en-US" sz="1800" dirty="0">
              <a:solidFill>
                <a:srgbClr val="0C2074"/>
              </a:solidFill>
              <a:latin typeface="HelveticaNeueLT Std" panose="020B0604020202020204" pitchFamily="34" charset="0"/>
            </a:endParaRPr>
          </a:p>
          <a:p>
            <a:pPr marL="285750" indent="-285750">
              <a:buFont typeface="Arial" panose="020B0604020202020204" pitchFamily="34" charset="0"/>
              <a:buChar char="•"/>
            </a:pPr>
            <a:r>
              <a:rPr lang="en-US" sz="1800" dirty="0">
                <a:solidFill>
                  <a:srgbClr val="0C2074"/>
                </a:solidFill>
                <a:latin typeface="HelveticaNeueLT Std" panose="020B0604020202020204" pitchFamily="34" charset="0"/>
              </a:rPr>
              <a:t>EMV (Europay, Master-card and VISA) helps to verify that a card is not counterfeit.</a:t>
            </a:r>
          </a:p>
        </p:txBody>
      </p:sp>
      <p:sp>
        <p:nvSpPr>
          <p:cNvPr id="14" name="Slide Number Placeholder 3"/>
          <p:cNvSpPr>
            <a:spLocks noGrp="1"/>
          </p:cNvSpPr>
          <p:nvPr>
            <p:ph type="sldNum" sz="quarter" idx="12"/>
          </p:nvPr>
        </p:nvSpPr>
        <p:spPr>
          <a:xfrm>
            <a:off x="171399" y="6563929"/>
            <a:ext cx="247795" cy="138499"/>
          </a:xfrm>
        </p:spPr>
        <p:txBody>
          <a:bodyPr/>
          <a:lstStyle/>
          <a:p>
            <a:fld id="{5C6E3B9D-F550-49B1-887C-8F924D450FCD}" type="slidenum">
              <a:rPr lang="en-US" sz="900" smtClean="0">
                <a:latin typeface="HelveticaNeueLT Std" panose="020B0604020202020204" pitchFamily="34" charset="0"/>
              </a:rPr>
              <a:t>7</a:t>
            </a:fld>
            <a:endParaRPr lang="en-US" sz="900" dirty="0">
              <a:latin typeface="HelveticaNeueLT Std" panose="020B0604020202020204" pitchFamily="34" charset="0"/>
            </a:endParaRPr>
          </a:p>
        </p:txBody>
      </p:sp>
      <p:sp>
        <p:nvSpPr>
          <p:cNvPr id="15" name="Footer Placeholder 4"/>
          <p:cNvSpPr>
            <a:spLocks noGrp="1"/>
          </p:cNvSpPr>
          <p:nvPr>
            <p:ph type="ftr" sz="quarter" idx="11"/>
          </p:nvPr>
        </p:nvSpPr>
        <p:spPr>
          <a:xfrm>
            <a:off x="546869" y="6570762"/>
            <a:ext cx="2895600" cy="138499"/>
          </a:xfrm>
        </p:spPr>
        <p:txBody>
          <a:bodyPr/>
          <a:lstStyle/>
          <a:p>
            <a:r>
              <a:rPr lang="en-US" dirty="0"/>
              <a:t>The Path to Secure Payments</a:t>
            </a:r>
          </a:p>
        </p:txBody>
      </p:sp>
    </p:spTree>
    <p:extLst>
      <p:ext uri="{BB962C8B-B14F-4D97-AF65-F5344CB8AC3E}">
        <p14:creationId xmlns:p14="http://schemas.microsoft.com/office/powerpoint/2010/main" val="2757111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47473" y="360608"/>
            <a:ext cx="8202335" cy="450761"/>
          </a:xfrm>
          <a:prstGeom prst="rect">
            <a:avLst/>
          </a:prstGeom>
        </p:spPr>
        <p:txBody>
          <a:bodyPr vert="horz" lIns="0" tIns="0" rIns="0" bIns="0" rtlCol="0" anchor="b" anchorCtr="0">
            <a:normAutofit/>
          </a:bodyPr>
          <a:lstStyle/>
          <a:p>
            <a:pPr>
              <a:lnSpc>
                <a:spcPct val="100000"/>
              </a:lnSpc>
            </a:pPr>
            <a:r>
              <a:rPr lang="en-US" sz="2400" dirty="0"/>
              <a:t>EMV: TRUE vs FALSE</a:t>
            </a:r>
          </a:p>
        </p:txBody>
      </p:sp>
      <p:graphicFrame>
        <p:nvGraphicFramePr>
          <p:cNvPr id="12" name="Diagram 11"/>
          <p:cNvGraphicFramePr/>
          <p:nvPr>
            <p:extLst>
              <p:ext uri="{D42A27DB-BD31-4B8C-83A1-F6EECF244321}">
                <p14:modId xmlns:p14="http://schemas.microsoft.com/office/powerpoint/2010/main" val="4265165718"/>
              </p:ext>
            </p:extLst>
          </p:nvPr>
        </p:nvGraphicFramePr>
        <p:xfrm>
          <a:off x="811369" y="1545465"/>
          <a:ext cx="7037967" cy="3823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4"/>
          <p:cNvSpPr txBox="1">
            <a:spLocks/>
          </p:cNvSpPr>
          <p:nvPr/>
        </p:nvSpPr>
        <p:spPr>
          <a:xfrm>
            <a:off x="465916" y="6505338"/>
            <a:ext cx="2895600" cy="138499"/>
          </a:xfrm>
          <a:prstGeom prst="rect">
            <a:avLst/>
          </a:prstGeom>
        </p:spPr>
        <p:txBody>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900" dirty="0">
                <a:solidFill>
                  <a:srgbClr val="0C2074"/>
                </a:solidFill>
                <a:latin typeface="HelveticaNeueLT Std" panose="020B0604020202020204" pitchFamily="34" charset="0"/>
              </a:rPr>
              <a:t>The Path to Secure Payments</a:t>
            </a:r>
          </a:p>
        </p:txBody>
      </p:sp>
      <p:sp>
        <p:nvSpPr>
          <p:cNvPr id="4" name="Slide Number Placeholder 3"/>
          <p:cNvSpPr>
            <a:spLocks noGrp="1"/>
          </p:cNvSpPr>
          <p:nvPr>
            <p:ph type="sldNum" sz="quarter" idx="4"/>
          </p:nvPr>
        </p:nvSpPr>
        <p:spPr/>
        <p:txBody>
          <a:bodyPr/>
          <a:lstStyle/>
          <a:p>
            <a:pPr algn="r" defTabSz="457200"/>
            <a:fld id="{49A0BA29-0F9C-4678-821B-D56DBCDA060F}" type="slidenum">
              <a:rPr lang="en-US" smtClean="0"/>
              <a:pPr algn="r" defTabSz="457200"/>
              <a:t>8</a:t>
            </a:fld>
            <a:endParaRPr lang="en-US" dirty="0"/>
          </a:p>
        </p:txBody>
      </p:sp>
    </p:spTree>
    <p:extLst>
      <p:ext uri="{BB962C8B-B14F-4D97-AF65-F5344CB8AC3E}">
        <p14:creationId xmlns:p14="http://schemas.microsoft.com/office/powerpoint/2010/main" val="174413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irus, Binary, Null, One, Computer, Encryption, Troj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 y="-26212"/>
            <a:ext cx="9144000" cy="62200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flipH="1">
            <a:off x="2855" y="31870"/>
            <a:ext cx="9149844" cy="6180221"/>
          </a:xfrm>
          <a:prstGeom prst="rect">
            <a:avLst/>
          </a:prstGeom>
          <a:solidFill>
            <a:srgbClr val="F2F2F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732488" y="-14637"/>
            <a:ext cx="3416687" cy="620104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p:cNvSpPr>
            <a:spLocks noGrp="1"/>
          </p:cNvSpPr>
          <p:nvPr>
            <p:ph type="title"/>
          </p:nvPr>
        </p:nvSpPr>
        <p:spPr>
          <a:xfrm>
            <a:off x="6152356" y="1022363"/>
            <a:ext cx="2682404" cy="859536"/>
          </a:xfrm>
        </p:spPr>
        <p:txBody>
          <a:bodyPr anchor="t">
            <a:normAutofit/>
          </a:bodyPr>
          <a:lstStyle/>
          <a:p>
            <a:r>
              <a:rPr lang="en-US" sz="2800">
                <a:solidFill>
                  <a:srgbClr val="0C2074"/>
                </a:solidFill>
                <a:latin typeface="HelveticaNeueLT Std" panose="020B0604020202020204" pitchFamily="34" charset="0"/>
              </a:rPr>
              <a:t>Encryption</a:t>
            </a:r>
            <a:endParaRPr lang="en-US" sz="2800" dirty="0">
              <a:solidFill>
                <a:srgbClr val="0C2074"/>
              </a:solidFill>
              <a:latin typeface="HelveticaNeueLT Std" panose="020B0604020202020204" pitchFamily="34" charset="0"/>
            </a:endParaRPr>
          </a:p>
        </p:txBody>
      </p:sp>
      <p:sp>
        <p:nvSpPr>
          <p:cNvPr id="22" name="TextBox 21"/>
          <p:cNvSpPr txBox="1"/>
          <p:nvPr/>
        </p:nvSpPr>
        <p:spPr>
          <a:xfrm>
            <a:off x="6160131" y="2278944"/>
            <a:ext cx="2634757"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0C2074"/>
                </a:solidFill>
                <a:latin typeface="HelveticaNeueLT Std" panose="020B0604020202020204" pitchFamily="34" charset="0"/>
              </a:rPr>
              <a:t>An additional layer of encryption ensures that all activity is protected in transit. </a:t>
            </a:r>
          </a:p>
        </p:txBody>
      </p:sp>
      <p:sp>
        <p:nvSpPr>
          <p:cNvPr id="11" name="Footer Placeholder 4"/>
          <p:cNvSpPr txBox="1">
            <a:spLocks/>
          </p:cNvSpPr>
          <p:nvPr/>
        </p:nvSpPr>
        <p:spPr>
          <a:xfrm>
            <a:off x="3614564" y="6556284"/>
            <a:ext cx="1922020" cy="184666"/>
          </a:xfrm>
          <a:prstGeom prst="rect">
            <a:avLst/>
          </a:prstGeom>
          <a:solidFill>
            <a:schemeClr val="bg1"/>
          </a:solidFill>
        </p:spPr>
        <p:txBody>
          <a:bodyPr wrap="square" lIns="0" tIns="0" rIns="0" bIns="0" anchor="b" anchorCtr="0">
            <a:spAutoFit/>
          </a:bodyPr>
          <a:lstStyle>
            <a:defPPr>
              <a:defRPr lang="en-US"/>
            </a:defPPr>
            <a:lvl1pPr marL="0" algn="l" defTabSz="1218987" rtl="0" eaLnBrk="1" latinLnBrk="0" hangingPunct="1">
              <a:defRPr lang="en-US" sz="1200" b="0" kern="1200" dirty="0">
                <a:solidFill>
                  <a:schemeClr val="accent1"/>
                </a:solidFill>
                <a:latin typeface="Arial"/>
                <a:ea typeface="+mn-ea"/>
                <a:cs typeface="Arial"/>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dirty="0"/>
          </a:p>
        </p:txBody>
      </p:sp>
      <p:sp>
        <p:nvSpPr>
          <p:cNvPr id="12" name="Slide Number Placeholder 3"/>
          <p:cNvSpPr>
            <a:spLocks noGrp="1"/>
          </p:cNvSpPr>
          <p:nvPr>
            <p:ph type="sldNum" sz="quarter" idx="12"/>
          </p:nvPr>
        </p:nvSpPr>
        <p:spPr>
          <a:xfrm>
            <a:off x="171399" y="6563929"/>
            <a:ext cx="247795" cy="138499"/>
          </a:xfrm>
        </p:spPr>
        <p:txBody>
          <a:bodyPr/>
          <a:lstStyle/>
          <a:p>
            <a:fld id="{00DB1BA3-45E0-4F89-B0BE-3DD3468D5604}" type="slidenum">
              <a:rPr lang="en-US" sz="900" smtClean="0">
                <a:latin typeface="HelveticaNeueLT Std" panose="020B0604020202020204" pitchFamily="34" charset="0"/>
              </a:rPr>
              <a:t>9</a:t>
            </a:fld>
            <a:endParaRPr lang="en-US" sz="900" dirty="0">
              <a:latin typeface="HelveticaNeueLT Std" panose="020B0604020202020204" pitchFamily="34" charset="0"/>
            </a:endParaRPr>
          </a:p>
        </p:txBody>
      </p:sp>
      <p:sp>
        <p:nvSpPr>
          <p:cNvPr id="13" name="Footer Placeholder 4"/>
          <p:cNvSpPr>
            <a:spLocks noGrp="1"/>
          </p:cNvSpPr>
          <p:nvPr>
            <p:ph type="ftr" sz="quarter" idx="11"/>
          </p:nvPr>
        </p:nvSpPr>
        <p:spPr>
          <a:xfrm>
            <a:off x="546869" y="6570762"/>
            <a:ext cx="2895600" cy="138499"/>
          </a:xfrm>
        </p:spPr>
        <p:txBody>
          <a:bodyPr/>
          <a:lstStyle/>
          <a:p>
            <a:r>
              <a:rPr lang="en-US"/>
              <a:t>The Path to Secure Payments</a:t>
            </a:r>
            <a:endParaRPr lang="en-US" dirty="0"/>
          </a:p>
        </p:txBody>
      </p:sp>
    </p:spTree>
    <p:extLst>
      <p:ext uri="{BB962C8B-B14F-4D97-AF65-F5344CB8AC3E}">
        <p14:creationId xmlns:p14="http://schemas.microsoft.com/office/powerpoint/2010/main" val="4290539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Elavon 2016 avn2">
      <a:dk1>
        <a:srgbClr val="000000"/>
      </a:dk1>
      <a:lt1>
        <a:srgbClr val="FFFFFF"/>
      </a:lt1>
      <a:dk2>
        <a:srgbClr val="00657D"/>
      </a:dk2>
      <a:lt2>
        <a:srgbClr val="FFFFFF"/>
      </a:lt2>
      <a:accent1>
        <a:srgbClr val="0C2074"/>
      </a:accent1>
      <a:accent2>
        <a:srgbClr val="67B2E8"/>
      </a:accent2>
      <a:accent3>
        <a:srgbClr val="C33A32"/>
      </a:accent3>
      <a:accent4>
        <a:srgbClr val="EDAA00"/>
      </a:accent4>
      <a:accent5>
        <a:srgbClr val="6CA439"/>
      </a:accent5>
      <a:accent6>
        <a:srgbClr val="E0831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42093</TotalTime>
  <Words>2788</Words>
  <Application>Microsoft Office PowerPoint</Application>
  <PresentationFormat>On-screen Show (4:3)</PresentationFormat>
  <Paragraphs>357</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Helvetica</vt:lpstr>
      <vt:lpstr>HelveticaNeueLT Std</vt:lpstr>
      <vt:lpstr>Wingdings</vt:lpstr>
      <vt:lpstr>Office Theme</vt:lpstr>
      <vt:lpstr>Reducing PCI Scope  PSFOA, 09 October 2019    </vt:lpstr>
      <vt:lpstr>PowerPoint Presentation</vt:lpstr>
      <vt:lpstr>PowerPoint Presentation</vt:lpstr>
      <vt:lpstr>Customer Levels &amp; Compliance Validation</vt:lpstr>
      <vt:lpstr>PowerPoint Presentation</vt:lpstr>
      <vt:lpstr>Layered Security</vt:lpstr>
      <vt:lpstr>EMV</vt:lpstr>
      <vt:lpstr>EMV: TRUE vs FALSE</vt:lpstr>
      <vt:lpstr>Encryption</vt:lpstr>
      <vt:lpstr>Tokenization</vt:lpstr>
      <vt:lpstr>PowerPoint Presentation</vt:lpstr>
      <vt:lpstr>Solution Models</vt:lpstr>
      <vt:lpstr>Fully Integrated Solution</vt:lpstr>
      <vt:lpstr>Stand-Alone Terminal Solution</vt:lpstr>
      <vt:lpstr>Semi-Integrated Solution</vt:lpstr>
      <vt:lpstr>Which Solution Fits Your Environment?</vt:lpstr>
      <vt:lpstr>PowerPoint Presentation</vt:lpstr>
      <vt:lpstr>Maximize Your Effort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dc:creator>
  <cp:lastModifiedBy>Gabrielle Nicas</cp:lastModifiedBy>
  <cp:revision>406</cp:revision>
  <cp:lastPrinted>2019-02-21T14:37:59Z</cp:lastPrinted>
  <dcterms:created xsi:type="dcterms:W3CDTF">2016-07-21T15:09:41Z</dcterms:created>
  <dcterms:modified xsi:type="dcterms:W3CDTF">2019-10-09T21:05:45Z</dcterms:modified>
</cp:coreProperties>
</file>