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4"/>
  </p:sldMasterIdLst>
  <p:notesMasterIdLst>
    <p:notesMasterId r:id="rId24"/>
  </p:notesMasterIdLst>
  <p:handoutMasterIdLst>
    <p:handoutMasterId r:id="rId25"/>
  </p:handoutMasterIdLst>
  <p:sldIdLst>
    <p:sldId id="260" r:id="rId5"/>
    <p:sldId id="278" r:id="rId6"/>
    <p:sldId id="279" r:id="rId7"/>
    <p:sldId id="280" r:id="rId8"/>
    <p:sldId id="283" r:id="rId9"/>
    <p:sldId id="284" r:id="rId10"/>
    <p:sldId id="262" r:id="rId11"/>
    <p:sldId id="276" r:id="rId12"/>
    <p:sldId id="267" r:id="rId13"/>
    <p:sldId id="277" r:id="rId14"/>
    <p:sldId id="287" r:id="rId15"/>
    <p:sldId id="268" r:id="rId16"/>
    <p:sldId id="273" r:id="rId17"/>
    <p:sldId id="272" r:id="rId18"/>
    <p:sldId id="271" r:id="rId19"/>
    <p:sldId id="275" r:id="rId20"/>
    <p:sldId id="270" r:id="rId21"/>
    <p:sldId id="274" r:id="rId22"/>
    <p:sldId id="285" r:id="rId23"/>
  </p:sldIdLst>
  <p:sldSz cx="12192000" cy="6858000"/>
  <p:notesSz cx="7023100" cy="9309100"/>
  <p:custDataLst>
    <p:tags r:id="rId26"/>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BC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3D4ED8-02AF-4334-AD42-94FCD1358B39}" v="2" dt="2019-07-10T15:53:31.6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02" autoAdjust="0"/>
    <p:restoredTop sz="94660"/>
  </p:normalViewPr>
  <p:slideViewPr>
    <p:cSldViewPr snapToGrid="0">
      <p:cViewPr varScale="1">
        <p:scale>
          <a:sx n="83" d="100"/>
          <a:sy n="83" d="100"/>
        </p:scale>
        <p:origin x="120" y="186"/>
      </p:cViewPr>
      <p:guideLst>
        <p:guide orient="horz" pos="2160"/>
        <p:guide pos="3840"/>
      </p:guideLst>
    </p:cSldViewPr>
  </p:slideViewPr>
  <p:notesTextViewPr>
    <p:cViewPr>
      <p:scale>
        <a:sx n="1" d="1"/>
        <a:sy n="1" d="1"/>
      </p:scale>
      <p:origin x="0" y="0"/>
    </p:cViewPr>
  </p:notesTextViewPr>
  <p:notesViewPr>
    <p:cSldViewPr snapToGrid="0">
      <p:cViewPr varScale="1">
        <p:scale>
          <a:sx n="121" d="100"/>
          <a:sy n="121" d="100"/>
        </p:scale>
        <p:origin x="495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manualLayout>
          <c:layoutTarget val="inner"/>
          <c:xMode val="edge"/>
          <c:yMode val="edge"/>
          <c:x val="0.10258588612146639"/>
          <c:y val="1.1616161616161616E-2"/>
          <c:w val="0.87906474722789629"/>
          <c:h val="0.85527784108580884"/>
        </c:manualLayout>
      </c:layout>
      <c:barChart>
        <c:barDir val="bar"/>
        <c:grouping val="clustered"/>
        <c:varyColors val="0"/>
        <c:ser>
          <c:idx val="0"/>
          <c:order val="0"/>
          <c:tx>
            <c:strRef>
              <c:f>Sheet1!$A$2</c:f>
              <c:strCache>
                <c:ptCount val="1"/>
                <c:pt idx="0">
                  <c:v>Revenue</c:v>
                </c:pt>
              </c:strCache>
            </c:strRef>
          </c:tx>
          <c:spPr>
            <a:gradFill flip="none" rotWithShape="1">
              <a:gsLst>
                <a:gs pos="31000">
                  <a:srgbClr val="98B688"/>
                </a:gs>
                <a:gs pos="12000">
                  <a:srgbClr val="DAE5DA"/>
                </a:gs>
                <a:gs pos="0">
                  <a:schemeClr val="accent1">
                    <a:lumMod val="5000"/>
                    <a:lumOff val="95000"/>
                  </a:schemeClr>
                </a:gs>
                <a:gs pos="100000">
                  <a:srgbClr val="568636"/>
                </a:gs>
              </a:gsLst>
              <a:lin ang="0" scaled="1"/>
              <a:tileRect/>
            </a:gradFill>
            <a:ln w="0">
              <a:solidFill>
                <a:schemeClr val="bg1"/>
              </a:solidFill>
            </a:ln>
            <a:effectLst/>
          </c:spPr>
          <c:invertIfNegative val="0"/>
          <c:dPt>
            <c:idx val="0"/>
            <c:invertIfNegative val="0"/>
            <c:bubble3D val="0"/>
            <c:spPr>
              <a:gradFill flip="none" rotWithShape="1">
                <a:gsLst>
                  <a:gs pos="31000">
                    <a:srgbClr val="98B688"/>
                  </a:gs>
                  <a:gs pos="12000">
                    <a:srgbClr val="DAE5DA"/>
                  </a:gs>
                  <a:gs pos="0">
                    <a:schemeClr val="accent1">
                      <a:lumMod val="5000"/>
                      <a:lumOff val="95000"/>
                    </a:schemeClr>
                  </a:gs>
                  <a:gs pos="100000">
                    <a:srgbClr val="568636"/>
                  </a:gs>
                </a:gsLst>
                <a:lin ang="0" scaled="1"/>
                <a:tileRect/>
              </a:gradFill>
              <a:ln w="57150">
                <a:solidFill>
                  <a:schemeClr val="bg1"/>
                </a:solidFill>
              </a:ln>
              <a:effectLst/>
            </c:spPr>
            <c:extLst>
              <c:ext xmlns:c16="http://schemas.microsoft.com/office/drawing/2014/chart" uri="{C3380CC4-5D6E-409C-BE32-E72D297353CC}">
                <c16:uniqueId val="{00000001-6524-431A-B4C3-AE862D98C786}"/>
              </c:ext>
            </c:extLst>
          </c:dPt>
          <c:cat>
            <c:strRef>
              <c:f>Sheet1!$B$1:$B$1</c:f>
              <c:strCache>
                <c:ptCount val="1"/>
                <c:pt idx="0">
                  <c:v> Forecast
</c:v>
                </c:pt>
              </c:strCache>
            </c:strRef>
          </c:cat>
          <c:val>
            <c:numRef>
              <c:f>Sheet1!$B$2:$B$2</c:f>
              <c:numCache>
                <c:formatCode>0.000</c:formatCode>
                <c:ptCount val="1"/>
                <c:pt idx="0">
                  <c:v>50.228999999999999</c:v>
                </c:pt>
              </c:numCache>
            </c:numRef>
          </c:val>
          <c:extLst>
            <c:ext xmlns:c16="http://schemas.microsoft.com/office/drawing/2014/chart" uri="{C3380CC4-5D6E-409C-BE32-E72D297353CC}">
              <c16:uniqueId val="{00000002-6524-431A-B4C3-AE862D98C786}"/>
            </c:ext>
          </c:extLst>
        </c:ser>
        <c:dLbls>
          <c:showLegendKey val="0"/>
          <c:showVal val="0"/>
          <c:showCatName val="0"/>
          <c:showSerName val="0"/>
          <c:showPercent val="0"/>
          <c:showBubbleSize val="0"/>
        </c:dLbls>
        <c:gapWidth val="10"/>
        <c:overlap val="33"/>
        <c:axId val="600182848"/>
        <c:axId val="600183240"/>
      </c:barChart>
      <c:catAx>
        <c:axId val="6001828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1"/>
          <a:lstStyle/>
          <a:p>
            <a:pPr>
              <a:defRPr sz="700" b="0" i="0" u="none" strike="noStrike" kern="1200" baseline="0">
                <a:noFill/>
                <a:latin typeface="Century Gothic" panose="020B0502020202020204" pitchFamily="34" charset="0"/>
                <a:ea typeface="+mn-ea"/>
                <a:cs typeface="+mn-cs"/>
              </a:defRPr>
            </a:pPr>
            <a:endParaRPr lang="en-US"/>
          </a:p>
        </c:txPr>
        <c:crossAx val="600183240"/>
        <c:crosses val="autoZero"/>
        <c:auto val="1"/>
        <c:lblAlgn val="ctr"/>
        <c:lblOffset val="100"/>
        <c:noMultiLvlLbl val="0"/>
      </c:catAx>
      <c:valAx>
        <c:axId val="600183240"/>
        <c:scaling>
          <c:orientation val="minMax"/>
          <c:max val="56"/>
          <c:min val="42"/>
        </c:scaling>
        <c:delete val="1"/>
        <c:axPos val="b"/>
        <c:numFmt formatCode="0" sourceLinked="0"/>
        <c:majorTickMark val="out"/>
        <c:minorTickMark val="none"/>
        <c:tickLblPos val="nextTo"/>
        <c:crossAx val="600182848"/>
        <c:crosses val="autoZero"/>
        <c:crossBetween val="between"/>
        <c:majorUnit val="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536923354146147"/>
          <c:y val="9.1853557184932461E-2"/>
          <c:w val="0.85648535784451796"/>
          <c:h val="0.70581097876808352"/>
        </c:manualLayout>
      </c:layout>
      <c:barChart>
        <c:barDir val="bar"/>
        <c:grouping val="stacked"/>
        <c:varyColors val="0"/>
        <c:ser>
          <c:idx val="0"/>
          <c:order val="0"/>
          <c:tx>
            <c:strRef>
              <c:f>Sheet1!$B$1</c:f>
              <c:strCache>
                <c:ptCount val="1"/>
                <c:pt idx="0">
                  <c:v>17–19</c:v>
                </c:pt>
              </c:strCache>
            </c:strRef>
          </c:tx>
          <c:spPr>
            <a:gradFill>
              <a:gsLst>
                <a:gs pos="49000">
                  <a:srgbClr val="CC7473"/>
                </a:gs>
                <a:gs pos="0">
                  <a:srgbClr val="FEE8E6"/>
                </a:gs>
                <a:gs pos="98000">
                  <a:srgbClr val="9A0000"/>
                </a:gs>
              </a:gsLst>
              <a:lin ang="0" scaled="1"/>
            </a:gradFill>
            <a:ln>
              <a:noFill/>
            </a:ln>
            <a:effectLst/>
          </c:spPr>
          <c:invertIfNegative val="0"/>
          <c:dPt>
            <c:idx val="0"/>
            <c:invertIfNegative val="0"/>
            <c:bubble3D val="0"/>
            <c:spPr>
              <a:gradFill>
                <a:gsLst>
                  <a:gs pos="49000">
                    <a:srgbClr val="CC7473"/>
                  </a:gs>
                  <a:gs pos="0">
                    <a:srgbClr val="FEE8E6"/>
                  </a:gs>
                  <a:gs pos="98000">
                    <a:srgbClr val="9A0000"/>
                  </a:gs>
                </a:gsLst>
                <a:lin ang="0" scaled="1"/>
              </a:gradFill>
              <a:ln w="60325">
                <a:solidFill>
                  <a:schemeClr val="bg1"/>
                </a:solidFill>
              </a:ln>
              <a:effectLst/>
            </c:spPr>
            <c:extLst>
              <c:ext xmlns:c16="http://schemas.microsoft.com/office/drawing/2014/chart" uri="{C3380CC4-5D6E-409C-BE32-E72D297353CC}">
                <c16:uniqueId val="{00000001-DDD2-4413-B481-DED7CFB205A1}"/>
              </c:ext>
            </c:extLst>
          </c:dPt>
          <c:cat>
            <c:strRef>
              <c:f>Sheet1!$A$2</c:f>
              <c:strCache>
                <c:ptCount val="1"/>
                <c:pt idx="0">
                  <c:v>Projected
Spending
Needs</c:v>
                </c:pt>
              </c:strCache>
            </c:strRef>
          </c:cat>
          <c:val>
            <c:numRef>
              <c:f>Sheet1!$B$2</c:f>
              <c:numCache>
                <c:formatCode>General</c:formatCode>
                <c:ptCount val="1"/>
                <c:pt idx="0">
                  <c:v>44.6</c:v>
                </c:pt>
              </c:numCache>
            </c:numRef>
          </c:val>
          <c:extLst>
            <c:ext xmlns:c16="http://schemas.microsoft.com/office/drawing/2014/chart" uri="{C3380CC4-5D6E-409C-BE32-E72D297353CC}">
              <c16:uniqueId val="{00000002-DDD2-4413-B481-DED7CFB205A1}"/>
            </c:ext>
          </c:extLst>
        </c:ser>
        <c:ser>
          <c:idx val="9"/>
          <c:order val="1"/>
          <c:tx>
            <c:strRef>
              <c:f>Sheet1!$D$1</c:f>
              <c:strCache>
                <c:ptCount val="1"/>
                <c:pt idx="0">
                  <c:v>Compensation, caseload &amp; other</c:v>
                </c:pt>
              </c:strCache>
            </c:strRef>
          </c:tx>
          <c:spPr>
            <a:solidFill>
              <a:srgbClr val="9A0000"/>
            </a:solidFill>
            <a:ln w="60325">
              <a:solidFill>
                <a:schemeClr val="bg1"/>
              </a:solidFill>
            </a:ln>
            <a:effectLst/>
          </c:spPr>
          <c:invertIfNegative val="0"/>
          <c:val>
            <c:numRef>
              <c:f>Sheet1!$D$2</c:f>
              <c:numCache>
                <c:formatCode>General</c:formatCode>
                <c:ptCount val="1"/>
                <c:pt idx="0">
                  <c:v>2.375</c:v>
                </c:pt>
              </c:numCache>
            </c:numRef>
          </c:val>
          <c:extLst>
            <c:ext xmlns:c16="http://schemas.microsoft.com/office/drawing/2014/chart" uri="{C3380CC4-5D6E-409C-BE32-E72D297353CC}">
              <c16:uniqueId val="{00000003-DDD2-4413-B481-DED7CFB205A1}"/>
            </c:ext>
          </c:extLst>
        </c:ser>
        <c:ser>
          <c:idx val="8"/>
          <c:order val="2"/>
          <c:tx>
            <c:strRef>
              <c:f>Sheet1!$C$1</c:f>
              <c:strCache>
                <c:ptCount val="1"/>
                <c:pt idx="0">
                  <c:v>K-12 CFL &amp; ML costs</c:v>
                </c:pt>
              </c:strCache>
            </c:strRef>
          </c:tx>
          <c:spPr>
            <a:solidFill>
              <a:schemeClr val="accent3">
                <a:lumMod val="60000"/>
              </a:schemeClr>
            </a:solidFill>
            <a:ln w="60325">
              <a:solidFill>
                <a:schemeClr val="bg1"/>
              </a:solidFill>
            </a:ln>
            <a:effectLst/>
          </c:spPr>
          <c:invertIfNegative val="0"/>
          <c:dPt>
            <c:idx val="0"/>
            <c:invertIfNegative val="0"/>
            <c:bubble3D val="0"/>
            <c:spPr>
              <a:solidFill>
                <a:srgbClr val="9A0000"/>
              </a:solidFill>
              <a:ln w="60325">
                <a:solidFill>
                  <a:schemeClr val="bg1"/>
                </a:solidFill>
              </a:ln>
              <a:effectLst/>
            </c:spPr>
            <c:extLst>
              <c:ext xmlns:c16="http://schemas.microsoft.com/office/drawing/2014/chart" uri="{C3380CC4-5D6E-409C-BE32-E72D297353CC}">
                <c16:uniqueId val="{00000005-DDD2-4413-B481-DED7CFB205A1}"/>
              </c:ext>
            </c:extLst>
          </c:dPt>
          <c:val>
            <c:numRef>
              <c:f>Sheet1!$C$2</c:f>
              <c:numCache>
                <c:formatCode>General</c:formatCode>
                <c:ptCount val="1"/>
                <c:pt idx="0">
                  <c:v>4.125</c:v>
                </c:pt>
              </c:numCache>
            </c:numRef>
          </c:val>
          <c:extLst>
            <c:ext xmlns:c16="http://schemas.microsoft.com/office/drawing/2014/chart" uri="{C3380CC4-5D6E-409C-BE32-E72D297353CC}">
              <c16:uniqueId val="{00000006-DDD2-4413-B481-DED7CFB205A1}"/>
            </c:ext>
          </c:extLst>
        </c:ser>
        <c:ser>
          <c:idx val="3"/>
          <c:order val="4"/>
          <c:tx>
            <c:strRef>
              <c:f>Sheet1!$F$1</c:f>
              <c:strCache>
                <c:ptCount val="1"/>
                <c:pt idx="0">
                  <c:v>Fixes, courts/legal/mandatory, debt service</c:v>
                </c:pt>
              </c:strCache>
            </c:strRef>
          </c:tx>
          <c:spPr>
            <a:solidFill>
              <a:srgbClr val="CC0000"/>
            </a:solidFill>
            <a:ln w="60325">
              <a:solidFill>
                <a:schemeClr val="bg1"/>
              </a:solidFill>
            </a:ln>
            <a:effectLst/>
          </c:spPr>
          <c:invertIfNegative val="0"/>
          <c:dPt>
            <c:idx val="0"/>
            <c:invertIfNegative val="0"/>
            <c:bubble3D val="0"/>
            <c:spPr>
              <a:solidFill>
                <a:srgbClr val="CC0000"/>
              </a:solidFill>
              <a:ln w="60325">
                <a:solidFill>
                  <a:schemeClr val="bg1"/>
                </a:solidFill>
              </a:ln>
              <a:effectLst/>
            </c:spPr>
            <c:extLst>
              <c:ext xmlns:c16="http://schemas.microsoft.com/office/drawing/2014/chart" uri="{C3380CC4-5D6E-409C-BE32-E72D297353CC}">
                <c16:uniqueId val="{00000008-DDD2-4413-B481-DED7CFB205A1}"/>
              </c:ext>
            </c:extLst>
          </c:dPt>
          <c:cat>
            <c:strRef>
              <c:f>Sheet1!$A$2</c:f>
              <c:strCache>
                <c:ptCount val="1"/>
                <c:pt idx="0">
                  <c:v>Projected
Spending
Needs</c:v>
                </c:pt>
              </c:strCache>
            </c:strRef>
          </c:cat>
          <c:val>
            <c:numRef>
              <c:f>Sheet1!$F$2</c:f>
              <c:numCache>
                <c:formatCode>General</c:formatCode>
                <c:ptCount val="1"/>
                <c:pt idx="0">
                  <c:v>0.35</c:v>
                </c:pt>
              </c:numCache>
            </c:numRef>
          </c:val>
          <c:extLst>
            <c:ext xmlns:c16="http://schemas.microsoft.com/office/drawing/2014/chart" uri="{C3380CC4-5D6E-409C-BE32-E72D297353CC}">
              <c16:uniqueId val="{00000009-DDD2-4413-B481-DED7CFB205A1}"/>
            </c:ext>
          </c:extLst>
        </c:ser>
        <c:ser>
          <c:idx val="4"/>
          <c:order val="5"/>
          <c:tx>
            <c:strRef>
              <c:f>Sheet1!$G$1</c:f>
              <c:strCache>
                <c:ptCount val="1"/>
                <c:pt idx="0">
                  <c:v>Collective bargaining agreements</c:v>
                </c:pt>
              </c:strCache>
            </c:strRef>
          </c:tx>
          <c:spPr>
            <a:solidFill>
              <a:srgbClr val="FF0000"/>
            </a:solidFill>
            <a:ln w="60325">
              <a:solidFill>
                <a:schemeClr val="bg1"/>
              </a:solidFill>
            </a:ln>
            <a:effectLst/>
          </c:spPr>
          <c:invertIfNegative val="0"/>
          <c:cat>
            <c:strRef>
              <c:f>Sheet1!$A$2</c:f>
              <c:strCache>
                <c:ptCount val="1"/>
                <c:pt idx="0">
                  <c:v>Projected
Spending
Needs</c:v>
                </c:pt>
              </c:strCache>
            </c:strRef>
          </c:cat>
          <c:val>
            <c:numRef>
              <c:f>Sheet1!$G$2</c:f>
              <c:numCache>
                <c:formatCode>General</c:formatCode>
                <c:ptCount val="1"/>
                <c:pt idx="0">
                  <c:v>0.67500000000000004</c:v>
                </c:pt>
              </c:numCache>
            </c:numRef>
          </c:val>
          <c:extLst>
            <c:ext xmlns:c16="http://schemas.microsoft.com/office/drawing/2014/chart" uri="{C3380CC4-5D6E-409C-BE32-E72D297353CC}">
              <c16:uniqueId val="{0000000A-DDD2-4413-B481-DED7CFB205A1}"/>
            </c:ext>
          </c:extLst>
        </c:ser>
        <c:ser>
          <c:idx val="2"/>
          <c:order val="6"/>
          <c:tx>
            <c:strRef>
              <c:f>Sheet1!$H$1</c:f>
              <c:strCache>
                <c:ptCount val="1"/>
                <c:pt idx="0">
                  <c:v>SEBB agreement</c:v>
                </c:pt>
              </c:strCache>
            </c:strRef>
          </c:tx>
          <c:spPr>
            <a:solidFill>
              <a:srgbClr val="FF6600"/>
            </a:solidFill>
            <a:ln w="60325">
              <a:solidFill>
                <a:schemeClr val="bg1"/>
              </a:solidFill>
            </a:ln>
            <a:effectLst/>
          </c:spPr>
          <c:invertIfNegative val="0"/>
          <c:cat>
            <c:strRef>
              <c:f>Sheet1!$A$2</c:f>
              <c:strCache>
                <c:ptCount val="1"/>
                <c:pt idx="0">
                  <c:v>Projected
Spending
Needs</c:v>
                </c:pt>
              </c:strCache>
            </c:strRef>
          </c:cat>
          <c:val>
            <c:numRef>
              <c:f>Sheet1!$H$2</c:f>
              <c:numCache>
                <c:formatCode>General</c:formatCode>
                <c:ptCount val="1"/>
                <c:pt idx="0">
                  <c:v>0.9</c:v>
                </c:pt>
              </c:numCache>
            </c:numRef>
          </c:val>
          <c:extLst>
            <c:ext xmlns:c16="http://schemas.microsoft.com/office/drawing/2014/chart" uri="{C3380CC4-5D6E-409C-BE32-E72D297353CC}">
              <c16:uniqueId val="{0000000B-DDD2-4413-B481-DED7CFB205A1}"/>
            </c:ext>
          </c:extLst>
        </c:ser>
        <c:ser>
          <c:idx val="5"/>
          <c:order val="7"/>
          <c:tx>
            <c:strRef>
              <c:f>Sheet1!$I$1</c:f>
              <c:strCache>
                <c:ptCount val="1"/>
                <c:pt idx="0">
                  <c:v>Behavioral health</c:v>
                </c:pt>
              </c:strCache>
            </c:strRef>
          </c:tx>
          <c:spPr>
            <a:solidFill>
              <a:srgbClr val="FCA904"/>
            </a:solidFill>
            <a:ln w="60325">
              <a:solidFill>
                <a:schemeClr val="bg1"/>
              </a:solidFill>
            </a:ln>
            <a:effectLst/>
          </c:spPr>
          <c:invertIfNegative val="0"/>
          <c:cat>
            <c:strRef>
              <c:f>Sheet1!$A$2</c:f>
              <c:strCache>
                <c:ptCount val="1"/>
                <c:pt idx="0">
                  <c:v>Projected
Spending
Needs</c:v>
                </c:pt>
              </c:strCache>
            </c:strRef>
          </c:cat>
          <c:val>
            <c:numRef>
              <c:f>Sheet1!$I$2</c:f>
              <c:numCache>
                <c:formatCode>General</c:formatCode>
                <c:ptCount val="1"/>
                <c:pt idx="0">
                  <c:v>0.4</c:v>
                </c:pt>
              </c:numCache>
            </c:numRef>
          </c:val>
          <c:extLst>
            <c:ext xmlns:c16="http://schemas.microsoft.com/office/drawing/2014/chart" uri="{C3380CC4-5D6E-409C-BE32-E72D297353CC}">
              <c16:uniqueId val="{0000000C-DDD2-4413-B481-DED7CFB205A1}"/>
            </c:ext>
          </c:extLst>
        </c:ser>
        <c:ser>
          <c:idx val="6"/>
          <c:order val="8"/>
          <c:tx>
            <c:strRef>
              <c:f>Sheet1!$J$1</c:f>
              <c:strCache>
                <c:ptCount val="1"/>
                <c:pt idx="0">
                  <c:v>K-12</c:v>
                </c:pt>
              </c:strCache>
            </c:strRef>
          </c:tx>
          <c:spPr>
            <a:solidFill>
              <a:srgbClr val="FFC000"/>
            </a:solidFill>
            <a:ln w="60325">
              <a:solidFill>
                <a:schemeClr val="bg1"/>
              </a:solidFill>
            </a:ln>
            <a:effectLst/>
          </c:spPr>
          <c:invertIfNegative val="0"/>
          <c:cat>
            <c:strRef>
              <c:f>Sheet1!$A$2</c:f>
              <c:strCache>
                <c:ptCount val="1"/>
                <c:pt idx="0">
                  <c:v>Projected
Spending
Needs</c:v>
                </c:pt>
              </c:strCache>
            </c:strRef>
          </c:cat>
          <c:val>
            <c:numRef>
              <c:f>Sheet1!$J$2</c:f>
              <c:numCache>
                <c:formatCode>General</c:formatCode>
                <c:ptCount val="1"/>
                <c:pt idx="0">
                  <c:v>0.6</c:v>
                </c:pt>
              </c:numCache>
            </c:numRef>
          </c:val>
          <c:extLst>
            <c:ext xmlns:c16="http://schemas.microsoft.com/office/drawing/2014/chart" uri="{C3380CC4-5D6E-409C-BE32-E72D297353CC}">
              <c16:uniqueId val="{0000000D-DDD2-4413-B481-DED7CFB205A1}"/>
            </c:ext>
          </c:extLst>
        </c:ser>
        <c:ser>
          <c:idx val="10"/>
          <c:order val="9"/>
          <c:tx>
            <c:strRef>
              <c:f>Sheet1!$K$1</c:f>
              <c:strCache>
                <c:ptCount val="1"/>
                <c:pt idx="0">
                  <c:v>Higher ed &amp; early learning</c:v>
                </c:pt>
              </c:strCache>
            </c:strRef>
          </c:tx>
          <c:spPr>
            <a:solidFill>
              <a:srgbClr val="FFC000"/>
            </a:solidFill>
            <a:ln w="57150">
              <a:solidFill>
                <a:schemeClr val="bg1"/>
              </a:solidFill>
            </a:ln>
            <a:effectLst/>
          </c:spPr>
          <c:invertIfNegative val="0"/>
          <c:dPt>
            <c:idx val="0"/>
            <c:invertIfNegative val="0"/>
            <c:bubble3D val="0"/>
            <c:spPr>
              <a:solidFill>
                <a:srgbClr val="FFC000"/>
              </a:solidFill>
              <a:ln w="60325">
                <a:solidFill>
                  <a:schemeClr val="bg1"/>
                </a:solidFill>
              </a:ln>
              <a:effectLst/>
            </c:spPr>
            <c:extLst>
              <c:ext xmlns:c16="http://schemas.microsoft.com/office/drawing/2014/chart" uri="{C3380CC4-5D6E-409C-BE32-E72D297353CC}">
                <c16:uniqueId val="{0000000F-DDD2-4413-B481-DED7CFB205A1}"/>
              </c:ext>
            </c:extLst>
          </c:dPt>
          <c:val>
            <c:numRef>
              <c:f>Sheet1!$K$2</c:f>
              <c:numCache>
                <c:formatCode>General</c:formatCode>
                <c:ptCount val="1"/>
                <c:pt idx="0">
                  <c:v>0.5</c:v>
                </c:pt>
              </c:numCache>
            </c:numRef>
          </c:val>
          <c:extLst>
            <c:ext xmlns:c16="http://schemas.microsoft.com/office/drawing/2014/chart" uri="{C3380CC4-5D6E-409C-BE32-E72D297353CC}">
              <c16:uniqueId val="{00000010-DDD2-4413-B481-DED7CFB205A1}"/>
            </c:ext>
          </c:extLst>
        </c:ser>
        <c:ser>
          <c:idx val="11"/>
          <c:order val="10"/>
          <c:tx>
            <c:strRef>
              <c:f>Sheet1!$L$1</c:f>
              <c:strCache>
                <c:ptCount val="1"/>
                <c:pt idx="0">
                  <c:v>Other policy adds</c:v>
                </c:pt>
              </c:strCache>
            </c:strRef>
          </c:tx>
          <c:spPr>
            <a:solidFill>
              <a:srgbClr val="FFC000"/>
            </a:solidFill>
            <a:ln w="60325">
              <a:solidFill>
                <a:schemeClr val="bg1"/>
              </a:solidFill>
            </a:ln>
            <a:effectLst/>
          </c:spPr>
          <c:invertIfNegative val="0"/>
          <c:val>
            <c:numRef>
              <c:f>Sheet1!$L$2</c:f>
              <c:numCache>
                <c:formatCode>General</c:formatCode>
                <c:ptCount val="1"/>
                <c:pt idx="0">
                  <c:v>0.4</c:v>
                </c:pt>
              </c:numCache>
            </c:numRef>
          </c:val>
          <c:extLst>
            <c:ext xmlns:c16="http://schemas.microsoft.com/office/drawing/2014/chart" uri="{C3380CC4-5D6E-409C-BE32-E72D297353CC}">
              <c16:uniqueId val="{00000011-DDD2-4413-B481-DED7CFB205A1}"/>
            </c:ext>
          </c:extLst>
        </c:ser>
        <c:ser>
          <c:idx val="7"/>
          <c:order val="11"/>
          <c:tx>
            <c:strRef>
              <c:f>Sheet1!$M$1</c:f>
              <c:strCache>
                <c:ptCount val="1"/>
                <c:pt idx="0">
                  <c:v>Agency requests</c:v>
                </c:pt>
              </c:strCache>
            </c:strRef>
          </c:tx>
          <c:spPr>
            <a:gradFill>
              <a:gsLst>
                <a:gs pos="0">
                  <a:schemeClr val="accent4"/>
                </a:gs>
                <a:gs pos="0">
                  <a:srgbClr val="FFE080"/>
                </a:gs>
                <a:gs pos="9000">
                  <a:srgbClr val="FFF0C0"/>
                </a:gs>
                <a:gs pos="74000">
                  <a:schemeClr val="bg1"/>
                </a:gs>
              </a:gsLst>
              <a:lin ang="0" scaled="1"/>
            </a:gradFill>
            <a:ln w="60325">
              <a:solidFill>
                <a:schemeClr val="bg1"/>
              </a:solidFill>
            </a:ln>
            <a:effectLst/>
          </c:spPr>
          <c:invertIfNegative val="0"/>
          <c:cat>
            <c:strRef>
              <c:f>Sheet1!$A$2</c:f>
              <c:strCache>
                <c:ptCount val="1"/>
                <c:pt idx="0">
                  <c:v>Projected
Spending
Needs</c:v>
                </c:pt>
              </c:strCache>
            </c:strRef>
          </c:cat>
          <c:val>
            <c:numRef>
              <c:f>Sheet1!$M$2</c:f>
              <c:numCache>
                <c:formatCode>General</c:formatCode>
                <c:ptCount val="1"/>
                <c:pt idx="0">
                  <c:v>1.2</c:v>
                </c:pt>
              </c:numCache>
            </c:numRef>
          </c:val>
          <c:extLst>
            <c:ext xmlns:c16="http://schemas.microsoft.com/office/drawing/2014/chart" uri="{C3380CC4-5D6E-409C-BE32-E72D297353CC}">
              <c16:uniqueId val="{00000012-DDD2-4413-B481-DED7CFB205A1}"/>
            </c:ext>
          </c:extLst>
        </c:ser>
        <c:dLbls>
          <c:showLegendKey val="0"/>
          <c:showVal val="0"/>
          <c:showCatName val="0"/>
          <c:showSerName val="0"/>
          <c:showPercent val="0"/>
          <c:showBubbleSize val="0"/>
        </c:dLbls>
        <c:gapWidth val="20"/>
        <c:overlap val="100"/>
        <c:axId val="600184024"/>
        <c:axId val="600184416"/>
        <c:extLst>
          <c:ext xmlns:c15="http://schemas.microsoft.com/office/drawing/2012/chart" uri="{02D57815-91ED-43cb-92C2-25804820EDAC}">
            <c15:filteredBarSeries>
              <c15:ser>
                <c:idx val="1"/>
                <c:order val="3"/>
                <c:tx>
                  <c:strRef>
                    <c:extLst>
                      <c:ext uri="{02D57815-91ED-43cb-92C2-25804820EDAC}">
                        <c15:formulaRef>
                          <c15:sqref>Sheet1!$E$1</c15:sqref>
                        </c15:formulaRef>
                      </c:ext>
                    </c:extLst>
                    <c:strCache>
                      <c:ptCount val="1"/>
                      <c:pt idx="0">
                        <c:v>Caseload and other</c:v>
                      </c:pt>
                    </c:strCache>
                  </c:strRef>
                </c:tx>
                <c:spPr>
                  <a:solidFill>
                    <a:srgbClr val="9A0000"/>
                  </a:solidFill>
                  <a:ln w="60325">
                    <a:solidFill>
                      <a:schemeClr val="bg1"/>
                    </a:solidFill>
                  </a:ln>
                  <a:effectLst/>
                </c:spPr>
                <c:invertIfNegative val="0"/>
                <c:cat>
                  <c:strRef>
                    <c:extLst>
                      <c:ext uri="{02D57815-91ED-43cb-92C2-25804820EDAC}">
                        <c15:formulaRef>
                          <c15:sqref>Sheet1!$A$2</c15:sqref>
                        </c15:formulaRef>
                      </c:ext>
                    </c:extLst>
                    <c:strCache>
                      <c:ptCount val="1"/>
                      <c:pt idx="0">
                        <c:v>Projected
Spending
Needs</c:v>
                      </c:pt>
                    </c:strCache>
                  </c:strRef>
                </c:cat>
                <c:val>
                  <c:numRef>
                    <c:extLst>
                      <c:ext uri="{02D57815-91ED-43cb-92C2-25804820EDAC}">
                        <c15:formulaRef>
                          <c15:sqref>Sheet1!$E$2</c15:sqref>
                        </c15:formulaRef>
                      </c:ext>
                    </c:extLst>
                    <c:numCache>
                      <c:formatCode>General</c:formatCode>
                      <c:ptCount val="1"/>
                      <c:pt idx="0">
                        <c:v>1.875</c:v>
                      </c:pt>
                    </c:numCache>
                  </c:numRef>
                </c:val>
                <c:extLst>
                  <c:ext xmlns:c16="http://schemas.microsoft.com/office/drawing/2014/chart" uri="{C3380CC4-5D6E-409C-BE32-E72D297353CC}">
                    <c16:uniqueId val="{00000013-DDD2-4413-B481-DED7CFB205A1}"/>
                  </c:ext>
                </c:extLst>
              </c15:ser>
            </c15:filteredBarSeries>
          </c:ext>
        </c:extLst>
      </c:barChart>
      <c:catAx>
        <c:axId val="6001840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Roboto Thin" panose="02000000000000000000" pitchFamily="2" charset="0"/>
                <a:cs typeface="Roboto Thin" panose="02000000000000000000" pitchFamily="2" charset="0"/>
              </a:defRPr>
            </a:pPr>
            <a:endParaRPr lang="en-US"/>
          </a:p>
        </c:txPr>
        <c:crossAx val="600184416"/>
        <c:crosses val="autoZero"/>
        <c:auto val="1"/>
        <c:lblAlgn val="ctr"/>
        <c:lblOffset val="100"/>
        <c:noMultiLvlLbl val="0"/>
      </c:catAx>
      <c:valAx>
        <c:axId val="600184416"/>
        <c:scaling>
          <c:orientation val="minMax"/>
          <c:max val="56"/>
          <c:min val="42"/>
        </c:scaling>
        <c:delete val="1"/>
        <c:axPos val="b"/>
        <c:numFmt formatCode="General" sourceLinked="1"/>
        <c:majorTickMark val="out"/>
        <c:minorTickMark val="none"/>
        <c:tickLblPos val="nextTo"/>
        <c:crossAx val="600184024"/>
        <c:crosses val="autoZero"/>
        <c:crossBetween val="between"/>
        <c:majorUnit val="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6">
  <a:schemeClr val="accent6"/>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75D38F-74D4-4CE7-BE7F-A9BC40B1A02B}"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01C0F6FB-5E1A-42EB-A8BF-30E794F1C656}">
      <dgm:prSet/>
      <dgm:spPr/>
      <dgm:t>
        <a:bodyPr/>
        <a:lstStyle/>
        <a:p>
          <a:r>
            <a:rPr lang="en-US" b="1" dirty="0"/>
            <a:t>$52.8 Billion Operating Budget</a:t>
          </a:r>
          <a:endParaRPr lang="en-US" dirty="0"/>
        </a:p>
      </dgm:t>
    </dgm:pt>
    <dgm:pt modelId="{E2798853-7CF1-45BC-B9F3-459339EF1E82}" type="parTrans" cxnId="{A2BD89C0-BFB1-49F8-9398-6223CF5DE572}">
      <dgm:prSet/>
      <dgm:spPr/>
      <dgm:t>
        <a:bodyPr/>
        <a:lstStyle/>
        <a:p>
          <a:endParaRPr lang="en-US"/>
        </a:p>
      </dgm:t>
    </dgm:pt>
    <dgm:pt modelId="{52C9CC5F-C95A-48B0-BF09-71FD99CDB335}" type="sibTrans" cxnId="{A2BD89C0-BFB1-49F8-9398-6223CF5DE572}">
      <dgm:prSet/>
      <dgm:spPr/>
      <dgm:t>
        <a:bodyPr/>
        <a:lstStyle/>
        <a:p>
          <a:endParaRPr lang="en-US"/>
        </a:p>
      </dgm:t>
    </dgm:pt>
    <dgm:pt modelId="{5D779AA2-530A-4000-9E63-EA010E25A096}">
      <dgm:prSet/>
      <dgm:spPr/>
      <dgm:t>
        <a:bodyPr/>
        <a:lstStyle/>
        <a:p>
          <a:r>
            <a:rPr lang="en-US" b="1" dirty="0"/>
            <a:t>$5.07 Billion Capital Budget</a:t>
          </a:r>
          <a:endParaRPr lang="en-US" dirty="0"/>
        </a:p>
      </dgm:t>
    </dgm:pt>
    <dgm:pt modelId="{9AD7200F-754B-4C14-BECD-A13A2BF4FC11}" type="parTrans" cxnId="{5F605D40-AC98-4601-9DCF-525112714E4B}">
      <dgm:prSet/>
      <dgm:spPr/>
      <dgm:t>
        <a:bodyPr/>
        <a:lstStyle/>
        <a:p>
          <a:endParaRPr lang="en-US"/>
        </a:p>
      </dgm:t>
    </dgm:pt>
    <dgm:pt modelId="{33373DB2-F5B9-4020-8F66-0F1C7949556F}" type="sibTrans" cxnId="{5F605D40-AC98-4601-9DCF-525112714E4B}">
      <dgm:prSet/>
      <dgm:spPr/>
      <dgm:t>
        <a:bodyPr/>
        <a:lstStyle/>
        <a:p>
          <a:endParaRPr lang="en-US"/>
        </a:p>
      </dgm:t>
    </dgm:pt>
    <dgm:pt modelId="{4CB79B50-8D93-4C1A-AA9B-D2BF69652B4B}">
      <dgm:prSet/>
      <dgm:spPr/>
      <dgm:t>
        <a:bodyPr/>
        <a:lstStyle/>
        <a:p>
          <a:r>
            <a:rPr lang="en-US" b="1" dirty="0"/>
            <a:t>$9.98 Billion Transportation Budget</a:t>
          </a:r>
          <a:endParaRPr lang="en-US" dirty="0"/>
        </a:p>
      </dgm:t>
    </dgm:pt>
    <dgm:pt modelId="{9CF03F1F-26FD-4550-9972-7194ED1890B2}" type="parTrans" cxnId="{6CDD85DA-4305-4E00-AE2D-FA384A39E5E1}">
      <dgm:prSet/>
      <dgm:spPr/>
      <dgm:t>
        <a:bodyPr/>
        <a:lstStyle/>
        <a:p>
          <a:endParaRPr lang="en-US"/>
        </a:p>
      </dgm:t>
    </dgm:pt>
    <dgm:pt modelId="{72C740C0-07B3-4EE4-960E-1089569A2F2A}" type="sibTrans" cxnId="{6CDD85DA-4305-4E00-AE2D-FA384A39E5E1}">
      <dgm:prSet/>
      <dgm:spPr/>
      <dgm:t>
        <a:bodyPr/>
        <a:lstStyle/>
        <a:p>
          <a:endParaRPr lang="en-US"/>
        </a:p>
      </dgm:t>
    </dgm:pt>
    <dgm:pt modelId="{14692E3E-892F-4CA4-B485-5610CAF1EB90}">
      <dgm:prSet/>
      <dgm:spPr/>
      <dgm:t>
        <a:bodyPr/>
        <a:lstStyle/>
        <a:p>
          <a:r>
            <a:rPr lang="en-US" b="1" dirty="0"/>
            <a:t>Positive revenue forecast</a:t>
          </a:r>
        </a:p>
        <a:p>
          <a:r>
            <a:rPr lang="en-US" b="1" dirty="0"/>
            <a:t> $554 million</a:t>
          </a:r>
          <a:endParaRPr lang="en-US" dirty="0"/>
        </a:p>
      </dgm:t>
    </dgm:pt>
    <dgm:pt modelId="{BA893355-65A7-4475-AF6F-C07979ACEB3A}" type="parTrans" cxnId="{385E6A78-30D8-4DC0-9BC4-E8477095BC81}">
      <dgm:prSet/>
      <dgm:spPr/>
      <dgm:t>
        <a:bodyPr/>
        <a:lstStyle/>
        <a:p>
          <a:endParaRPr lang="en-US"/>
        </a:p>
      </dgm:t>
    </dgm:pt>
    <dgm:pt modelId="{34459D83-3657-4722-8034-6D61EA4B48ED}" type="sibTrans" cxnId="{385E6A78-30D8-4DC0-9BC4-E8477095BC81}">
      <dgm:prSet/>
      <dgm:spPr/>
      <dgm:t>
        <a:bodyPr/>
        <a:lstStyle/>
        <a:p>
          <a:endParaRPr lang="en-US"/>
        </a:p>
      </dgm:t>
    </dgm:pt>
    <dgm:pt modelId="{7FA50B03-F10A-440E-95DC-6430857C894C}">
      <dgm:prSet/>
      <dgm:spPr/>
      <dgm:t>
        <a:bodyPr/>
        <a:lstStyle/>
        <a:p>
          <a:r>
            <a:rPr lang="en-US" b="1" dirty="0"/>
            <a:t>Graduated REET</a:t>
          </a:r>
        </a:p>
        <a:p>
          <a:r>
            <a:rPr lang="en-US" b="1" dirty="0"/>
            <a:t> (SB 5998) </a:t>
          </a:r>
        </a:p>
        <a:p>
          <a:r>
            <a:rPr lang="en-US" b="1" dirty="0"/>
            <a:t>$244 million</a:t>
          </a:r>
          <a:endParaRPr lang="en-US" dirty="0"/>
        </a:p>
      </dgm:t>
    </dgm:pt>
    <dgm:pt modelId="{143C36A4-3396-4A3D-A085-7B24FB77022C}" type="parTrans" cxnId="{729FE495-8F40-4AD8-8422-855393C0D494}">
      <dgm:prSet/>
      <dgm:spPr/>
      <dgm:t>
        <a:bodyPr/>
        <a:lstStyle/>
        <a:p>
          <a:endParaRPr lang="en-US"/>
        </a:p>
      </dgm:t>
    </dgm:pt>
    <dgm:pt modelId="{A3E5D6F0-D66F-4F15-BA00-4E9D9195CC8C}" type="sibTrans" cxnId="{729FE495-8F40-4AD8-8422-855393C0D494}">
      <dgm:prSet/>
      <dgm:spPr/>
      <dgm:t>
        <a:bodyPr/>
        <a:lstStyle/>
        <a:p>
          <a:endParaRPr lang="en-US"/>
        </a:p>
      </dgm:t>
    </dgm:pt>
    <dgm:pt modelId="{1E2FA330-AE6B-4E34-A238-4D065786D6DA}">
      <dgm:prSet/>
      <dgm:spPr/>
      <dgm:t>
        <a:bodyPr/>
        <a:lstStyle/>
        <a:p>
          <a:r>
            <a:rPr lang="en-US" b="1" dirty="0"/>
            <a:t>B&amp;O tax increase on financial institutions </a:t>
          </a:r>
        </a:p>
        <a:p>
          <a:r>
            <a:rPr lang="en-US" b="1" dirty="0"/>
            <a:t>$133 million</a:t>
          </a:r>
          <a:endParaRPr lang="en-US" dirty="0"/>
        </a:p>
      </dgm:t>
    </dgm:pt>
    <dgm:pt modelId="{B5BA9E5A-6225-4264-B46F-6AF528080F16}" type="parTrans" cxnId="{263CD60D-197F-40A2-99A5-B6B889ABA3C9}">
      <dgm:prSet/>
      <dgm:spPr/>
      <dgm:t>
        <a:bodyPr/>
        <a:lstStyle/>
        <a:p>
          <a:endParaRPr lang="en-US"/>
        </a:p>
      </dgm:t>
    </dgm:pt>
    <dgm:pt modelId="{3569F43F-0491-49F1-AE53-07CBEBDC8A44}" type="sibTrans" cxnId="{263CD60D-197F-40A2-99A5-B6B889ABA3C9}">
      <dgm:prSet/>
      <dgm:spPr/>
      <dgm:t>
        <a:bodyPr/>
        <a:lstStyle/>
        <a:p>
          <a:endParaRPr lang="en-US"/>
        </a:p>
      </dgm:t>
    </dgm:pt>
    <dgm:pt modelId="{69004C6E-C5B9-4B95-A38A-2F488BB19123}">
      <dgm:prSet/>
      <dgm:spPr/>
      <dgm:t>
        <a:bodyPr/>
        <a:lstStyle/>
        <a:p>
          <a:r>
            <a:rPr lang="en-US" b="1" dirty="0"/>
            <a:t>Closing tax preferences </a:t>
          </a:r>
        </a:p>
        <a:p>
          <a:r>
            <a:rPr lang="en-US" b="1" dirty="0"/>
            <a:t>$59 million</a:t>
          </a:r>
          <a:endParaRPr lang="en-US" dirty="0"/>
        </a:p>
      </dgm:t>
    </dgm:pt>
    <dgm:pt modelId="{52E579C8-85AD-4392-9A76-1E0BD8889C8F}" type="parTrans" cxnId="{83B0FD67-EFC3-4C9E-9FC2-C2F124789DFF}">
      <dgm:prSet/>
      <dgm:spPr/>
      <dgm:t>
        <a:bodyPr/>
        <a:lstStyle/>
        <a:p>
          <a:endParaRPr lang="en-US"/>
        </a:p>
      </dgm:t>
    </dgm:pt>
    <dgm:pt modelId="{FF9F4718-436E-48B5-AAE9-4DE2C95BE91A}" type="sibTrans" cxnId="{83B0FD67-EFC3-4C9E-9FC2-C2F124789DFF}">
      <dgm:prSet/>
      <dgm:spPr/>
      <dgm:t>
        <a:bodyPr/>
        <a:lstStyle/>
        <a:p>
          <a:endParaRPr lang="en-US"/>
        </a:p>
      </dgm:t>
    </dgm:pt>
    <dgm:pt modelId="{E26D76C3-4BA4-43AA-A876-94942A0B3C12}">
      <dgm:prSet/>
      <dgm:spPr/>
      <dgm:t>
        <a:bodyPr/>
        <a:lstStyle/>
        <a:p>
          <a:r>
            <a:rPr lang="en-US" b="1" dirty="0"/>
            <a:t>Hazardous Substance Tax (MTCA) increase</a:t>
          </a:r>
        </a:p>
        <a:p>
          <a:r>
            <a:rPr lang="en-US" b="1" dirty="0"/>
            <a:t>$165 million</a:t>
          </a:r>
          <a:endParaRPr lang="en-US" dirty="0"/>
        </a:p>
      </dgm:t>
    </dgm:pt>
    <dgm:pt modelId="{6C76C866-B4E8-4844-8D40-5075932DE457}" type="parTrans" cxnId="{2A545341-3F7A-4C79-A582-95C6D807B82C}">
      <dgm:prSet/>
      <dgm:spPr/>
      <dgm:t>
        <a:bodyPr/>
        <a:lstStyle/>
        <a:p>
          <a:endParaRPr lang="en-US"/>
        </a:p>
      </dgm:t>
    </dgm:pt>
    <dgm:pt modelId="{23C53037-870D-48D5-96B2-D7FD6F28A2D2}" type="sibTrans" cxnId="{2A545341-3F7A-4C79-A582-95C6D807B82C}">
      <dgm:prSet/>
      <dgm:spPr/>
      <dgm:t>
        <a:bodyPr/>
        <a:lstStyle/>
        <a:p>
          <a:endParaRPr lang="en-US"/>
        </a:p>
      </dgm:t>
    </dgm:pt>
    <dgm:pt modelId="{3AC39435-2B68-446B-A7EF-F49D133C3C05}">
      <dgm:prSet/>
      <dgm:spPr/>
      <dgm:t>
        <a:bodyPr/>
        <a:lstStyle/>
        <a:p>
          <a:r>
            <a:rPr lang="en-US" b="1" dirty="0"/>
            <a:t>B&amp;O tax surcharge for higher education &amp;  workforce training</a:t>
          </a:r>
          <a:endParaRPr lang="en-US" dirty="0"/>
        </a:p>
      </dgm:t>
    </dgm:pt>
    <dgm:pt modelId="{534936B3-5889-41A3-84AE-4D7BC3F99D58}" type="parTrans" cxnId="{0635B81D-594E-4DF3-B9A1-0065C78EE6A9}">
      <dgm:prSet/>
      <dgm:spPr/>
      <dgm:t>
        <a:bodyPr/>
        <a:lstStyle/>
        <a:p>
          <a:endParaRPr lang="en-US"/>
        </a:p>
      </dgm:t>
    </dgm:pt>
    <dgm:pt modelId="{03AD0EC0-E37D-44B8-9F9E-272FD0AEF72A}" type="sibTrans" cxnId="{0635B81D-594E-4DF3-B9A1-0065C78EE6A9}">
      <dgm:prSet/>
      <dgm:spPr/>
      <dgm:t>
        <a:bodyPr/>
        <a:lstStyle/>
        <a:p>
          <a:endParaRPr lang="en-US"/>
        </a:p>
      </dgm:t>
    </dgm:pt>
    <dgm:pt modelId="{14039FF7-BA7C-4D37-A25B-AAB57707FDB0}" type="pres">
      <dgm:prSet presAssocID="{F275D38F-74D4-4CE7-BE7F-A9BC40B1A02B}" presName="diagram" presStyleCnt="0">
        <dgm:presLayoutVars>
          <dgm:dir/>
          <dgm:resizeHandles val="exact"/>
        </dgm:presLayoutVars>
      </dgm:prSet>
      <dgm:spPr/>
    </dgm:pt>
    <dgm:pt modelId="{A92B527A-686B-438A-A557-FEA73369EABF}" type="pres">
      <dgm:prSet presAssocID="{01C0F6FB-5E1A-42EB-A8BF-30E794F1C656}" presName="node" presStyleLbl="node1" presStyleIdx="0" presStyleCnt="9">
        <dgm:presLayoutVars>
          <dgm:bulletEnabled val="1"/>
        </dgm:presLayoutVars>
      </dgm:prSet>
      <dgm:spPr/>
    </dgm:pt>
    <dgm:pt modelId="{0AC65B8B-58D9-4C06-B32D-6881E54E4A81}" type="pres">
      <dgm:prSet presAssocID="{52C9CC5F-C95A-48B0-BF09-71FD99CDB335}" presName="sibTrans" presStyleCnt="0"/>
      <dgm:spPr/>
    </dgm:pt>
    <dgm:pt modelId="{17FB2C93-D6D1-4074-9F08-269DEC3F65AB}" type="pres">
      <dgm:prSet presAssocID="{5D779AA2-530A-4000-9E63-EA010E25A096}" presName="node" presStyleLbl="node1" presStyleIdx="1" presStyleCnt="9">
        <dgm:presLayoutVars>
          <dgm:bulletEnabled val="1"/>
        </dgm:presLayoutVars>
      </dgm:prSet>
      <dgm:spPr/>
    </dgm:pt>
    <dgm:pt modelId="{7A74B60B-1EE0-4142-8EE1-C4E7CC0B5648}" type="pres">
      <dgm:prSet presAssocID="{33373DB2-F5B9-4020-8F66-0F1C7949556F}" presName="sibTrans" presStyleCnt="0"/>
      <dgm:spPr/>
    </dgm:pt>
    <dgm:pt modelId="{4654CA70-59CD-470A-B509-25D5CD82BBBF}" type="pres">
      <dgm:prSet presAssocID="{4CB79B50-8D93-4C1A-AA9B-D2BF69652B4B}" presName="node" presStyleLbl="node1" presStyleIdx="2" presStyleCnt="9">
        <dgm:presLayoutVars>
          <dgm:bulletEnabled val="1"/>
        </dgm:presLayoutVars>
      </dgm:prSet>
      <dgm:spPr/>
    </dgm:pt>
    <dgm:pt modelId="{A80D70B8-08EA-42E9-A2AF-4D26FA9CAD2D}" type="pres">
      <dgm:prSet presAssocID="{72C740C0-07B3-4EE4-960E-1089569A2F2A}" presName="sibTrans" presStyleCnt="0"/>
      <dgm:spPr/>
    </dgm:pt>
    <dgm:pt modelId="{FAB24851-D73A-473C-992A-EC630B828B0B}" type="pres">
      <dgm:prSet presAssocID="{14692E3E-892F-4CA4-B485-5610CAF1EB90}" presName="node" presStyleLbl="node1" presStyleIdx="3" presStyleCnt="9" custLinFactX="-130355" custLinFactY="16140" custLinFactNeighborX="-200000" custLinFactNeighborY="100000">
        <dgm:presLayoutVars>
          <dgm:bulletEnabled val="1"/>
        </dgm:presLayoutVars>
      </dgm:prSet>
      <dgm:spPr/>
    </dgm:pt>
    <dgm:pt modelId="{AEE65ED1-4DF5-489C-B546-CF80294812E4}" type="pres">
      <dgm:prSet presAssocID="{34459D83-3657-4722-8034-6D61EA4B48ED}" presName="sibTrans" presStyleCnt="0"/>
      <dgm:spPr/>
    </dgm:pt>
    <dgm:pt modelId="{7864361C-BCBA-4D04-BFCC-73CD0F3434C6}" type="pres">
      <dgm:prSet presAssocID="{7FA50B03-F10A-440E-95DC-6430857C894C}" presName="node" presStyleLbl="node1" presStyleIdx="4" presStyleCnt="9" custLinFactY="14216" custLinFactNeighborX="-369" custLinFactNeighborY="100000">
        <dgm:presLayoutVars>
          <dgm:bulletEnabled val="1"/>
        </dgm:presLayoutVars>
      </dgm:prSet>
      <dgm:spPr/>
    </dgm:pt>
    <dgm:pt modelId="{7F0A809C-28EF-415C-9C26-E532AB2A8C34}" type="pres">
      <dgm:prSet presAssocID="{A3E5D6F0-D66F-4F15-BA00-4E9D9195CC8C}" presName="sibTrans" presStyleCnt="0"/>
      <dgm:spPr/>
    </dgm:pt>
    <dgm:pt modelId="{E96FC3E7-D74A-4220-88BD-AF93381970E7}" type="pres">
      <dgm:prSet presAssocID="{1E2FA330-AE6B-4E34-A238-4D065786D6DA}" presName="node" presStyleLbl="node1" presStyleIdx="5" presStyleCnt="9">
        <dgm:presLayoutVars>
          <dgm:bulletEnabled val="1"/>
        </dgm:presLayoutVars>
      </dgm:prSet>
      <dgm:spPr/>
    </dgm:pt>
    <dgm:pt modelId="{6D3E365B-D191-46BC-B8C0-885042F546BB}" type="pres">
      <dgm:prSet presAssocID="{3569F43F-0491-49F1-AE53-07CBEBDC8A44}" presName="sibTrans" presStyleCnt="0"/>
      <dgm:spPr/>
    </dgm:pt>
    <dgm:pt modelId="{E39B3171-0D36-49CE-A236-6B1F54975C96}" type="pres">
      <dgm:prSet presAssocID="{69004C6E-C5B9-4B95-A38A-2F488BB19123}" presName="node" presStyleLbl="node1" presStyleIdx="6" presStyleCnt="9">
        <dgm:presLayoutVars>
          <dgm:bulletEnabled val="1"/>
        </dgm:presLayoutVars>
      </dgm:prSet>
      <dgm:spPr/>
    </dgm:pt>
    <dgm:pt modelId="{E963DF4A-B569-4E64-ABCF-90043699BAB9}" type="pres">
      <dgm:prSet presAssocID="{FF9F4718-436E-48B5-AAE9-4DE2C95BE91A}" presName="sibTrans" presStyleCnt="0"/>
      <dgm:spPr/>
    </dgm:pt>
    <dgm:pt modelId="{DD4CF3C2-0E26-41FD-977E-011035E917F5}" type="pres">
      <dgm:prSet presAssocID="{E26D76C3-4BA4-43AA-A876-94942A0B3C12}" presName="node" presStyleLbl="node1" presStyleIdx="7" presStyleCnt="9" custLinFactX="-100000" custLinFactY="14297" custLinFactNeighborX="-120114" custLinFactNeighborY="100000">
        <dgm:presLayoutVars>
          <dgm:bulletEnabled val="1"/>
        </dgm:presLayoutVars>
      </dgm:prSet>
      <dgm:spPr/>
    </dgm:pt>
    <dgm:pt modelId="{708B8E21-0AAF-4CB9-98EF-E9751DC5E878}" type="pres">
      <dgm:prSet presAssocID="{23C53037-870D-48D5-96B2-D7FD6F28A2D2}" presName="sibTrans" presStyleCnt="0"/>
      <dgm:spPr/>
    </dgm:pt>
    <dgm:pt modelId="{A174DB0D-1E34-470F-AD60-00A5F9AA5882}" type="pres">
      <dgm:prSet presAssocID="{3AC39435-2B68-446B-A7EF-F49D133C3C05}" presName="node" presStyleLbl="node1" presStyleIdx="8" presStyleCnt="9" custLinFactNeighborX="55674" custLinFactNeighborY="-1844">
        <dgm:presLayoutVars>
          <dgm:bulletEnabled val="1"/>
        </dgm:presLayoutVars>
      </dgm:prSet>
      <dgm:spPr/>
    </dgm:pt>
  </dgm:ptLst>
  <dgm:cxnLst>
    <dgm:cxn modelId="{263CD60D-197F-40A2-99A5-B6B889ABA3C9}" srcId="{F275D38F-74D4-4CE7-BE7F-A9BC40B1A02B}" destId="{1E2FA330-AE6B-4E34-A238-4D065786D6DA}" srcOrd="5" destOrd="0" parTransId="{B5BA9E5A-6225-4264-B46F-6AF528080F16}" sibTransId="{3569F43F-0491-49F1-AE53-07CBEBDC8A44}"/>
    <dgm:cxn modelId="{0635B81D-594E-4DF3-B9A1-0065C78EE6A9}" srcId="{F275D38F-74D4-4CE7-BE7F-A9BC40B1A02B}" destId="{3AC39435-2B68-446B-A7EF-F49D133C3C05}" srcOrd="8" destOrd="0" parTransId="{534936B3-5889-41A3-84AE-4D7BC3F99D58}" sibTransId="{03AD0EC0-E37D-44B8-9F9E-272FD0AEF72A}"/>
    <dgm:cxn modelId="{8E6DAA24-7D43-40EA-9C2A-1E17B18A1075}" type="presOf" srcId="{5D779AA2-530A-4000-9E63-EA010E25A096}" destId="{17FB2C93-D6D1-4074-9F08-269DEC3F65AB}" srcOrd="0" destOrd="0" presId="urn:microsoft.com/office/officeart/2005/8/layout/default"/>
    <dgm:cxn modelId="{E1C4A52C-24CA-4865-8533-836BC962DEBC}" type="presOf" srcId="{E26D76C3-4BA4-43AA-A876-94942A0B3C12}" destId="{DD4CF3C2-0E26-41FD-977E-011035E917F5}" srcOrd="0" destOrd="0" presId="urn:microsoft.com/office/officeart/2005/8/layout/default"/>
    <dgm:cxn modelId="{F3A6903E-8F5D-4072-9493-39B48B462DD9}" type="presOf" srcId="{7FA50B03-F10A-440E-95DC-6430857C894C}" destId="{7864361C-BCBA-4D04-BFCC-73CD0F3434C6}" srcOrd="0" destOrd="0" presId="urn:microsoft.com/office/officeart/2005/8/layout/default"/>
    <dgm:cxn modelId="{5F605D40-AC98-4601-9DCF-525112714E4B}" srcId="{F275D38F-74D4-4CE7-BE7F-A9BC40B1A02B}" destId="{5D779AA2-530A-4000-9E63-EA010E25A096}" srcOrd="1" destOrd="0" parTransId="{9AD7200F-754B-4C14-BECD-A13A2BF4FC11}" sibTransId="{33373DB2-F5B9-4020-8F66-0F1C7949556F}"/>
    <dgm:cxn modelId="{4EF00C5C-325F-4691-9697-D4CE4378F012}" type="presOf" srcId="{69004C6E-C5B9-4B95-A38A-2F488BB19123}" destId="{E39B3171-0D36-49CE-A236-6B1F54975C96}" srcOrd="0" destOrd="0" presId="urn:microsoft.com/office/officeart/2005/8/layout/default"/>
    <dgm:cxn modelId="{2A545341-3F7A-4C79-A582-95C6D807B82C}" srcId="{F275D38F-74D4-4CE7-BE7F-A9BC40B1A02B}" destId="{E26D76C3-4BA4-43AA-A876-94942A0B3C12}" srcOrd="7" destOrd="0" parTransId="{6C76C866-B4E8-4844-8D40-5075932DE457}" sibTransId="{23C53037-870D-48D5-96B2-D7FD6F28A2D2}"/>
    <dgm:cxn modelId="{83B0FD67-EFC3-4C9E-9FC2-C2F124789DFF}" srcId="{F275D38F-74D4-4CE7-BE7F-A9BC40B1A02B}" destId="{69004C6E-C5B9-4B95-A38A-2F488BB19123}" srcOrd="6" destOrd="0" parTransId="{52E579C8-85AD-4392-9A76-1E0BD8889C8F}" sibTransId="{FF9F4718-436E-48B5-AAE9-4DE2C95BE91A}"/>
    <dgm:cxn modelId="{1C730274-E185-435F-B8F1-F0C2C3EC2C04}" type="presOf" srcId="{01C0F6FB-5E1A-42EB-A8BF-30E794F1C656}" destId="{A92B527A-686B-438A-A557-FEA73369EABF}" srcOrd="0" destOrd="0" presId="urn:microsoft.com/office/officeart/2005/8/layout/default"/>
    <dgm:cxn modelId="{385E6A78-30D8-4DC0-9BC4-E8477095BC81}" srcId="{F275D38F-74D4-4CE7-BE7F-A9BC40B1A02B}" destId="{14692E3E-892F-4CA4-B485-5610CAF1EB90}" srcOrd="3" destOrd="0" parTransId="{BA893355-65A7-4475-AF6F-C07979ACEB3A}" sibTransId="{34459D83-3657-4722-8034-6D61EA4B48ED}"/>
    <dgm:cxn modelId="{6CBC9178-8145-492C-B588-959E5BAB31C0}" type="presOf" srcId="{14692E3E-892F-4CA4-B485-5610CAF1EB90}" destId="{FAB24851-D73A-473C-992A-EC630B828B0B}" srcOrd="0" destOrd="0" presId="urn:microsoft.com/office/officeart/2005/8/layout/default"/>
    <dgm:cxn modelId="{680FDB7F-4342-40F6-8668-50E134476714}" type="presOf" srcId="{1E2FA330-AE6B-4E34-A238-4D065786D6DA}" destId="{E96FC3E7-D74A-4220-88BD-AF93381970E7}" srcOrd="0" destOrd="0" presId="urn:microsoft.com/office/officeart/2005/8/layout/default"/>
    <dgm:cxn modelId="{B73E4A91-167C-4409-82AF-99183692B5EB}" type="presOf" srcId="{4CB79B50-8D93-4C1A-AA9B-D2BF69652B4B}" destId="{4654CA70-59CD-470A-B509-25D5CD82BBBF}" srcOrd="0" destOrd="0" presId="urn:microsoft.com/office/officeart/2005/8/layout/default"/>
    <dgm:cxn modelId="{729FE495-8F40-4AD8-8422-855393C0D494}" srcId="{F275D38F-74D4-4CE7-BE7F-A9BC40B1A02B}" destId="{7FA50B03-F10A-440E-95DC-6430857C894C}" srcOrd="4" destOrd="0" parTransId="{143C36A4-3396-4A3D-A085-7B24FB77022C}" sibTransId="{A3E5D6F0-D66F-4F15-BA00-4E9D9195CC8C}"/>
    <dgm:cxn modelId="{7E89EE9D-238A-4C1A-A2AF-AF874062A68B}" type="presOf" srcId="{F275D38F-74D4-4CE7-BE7F-A9BC40B1A02B}" destId="{14039FF7-BA7C-4D37-A25B-AAB57707FDB0}" srcOrd="0" destOrd="0" presId="urn:microsoft.com/office/officeart/2005/8/layout/default"/>
    <dgm:cxn modelId="{A2BD89C0-BFB1-49F8-9398-6223CF5DE572}" srcId="{F275D38F-74D4-4CE7-BE7F-A9BC40B1A02B}" destId="{01C0F6FB-5E1A-42EB-A8BF-30E794F1C656}" srcOrd="0" destOrd="0" parTransId="{E2798853-7CF1-45BC-B9F3-459339EF1E82}" sibTransId="{52C9CC5F-C95A-48B0-BF09-71FD99CDB335}"/>
    <dgm:cxn modelId="{F19CDCD6-F365-4703-9374-609628F33C75}" type="presOf" srcId="{3AC39435-2B68-446B-A7EF-F49D133C3C05}" destId="{A174DB0D-1E34-470F-AD60-00A5F9AA5882}" srcOrd="0" destOrd="0" presId="urn:microsoft.com/office/officeart/2005/8/layout/default"/>
    <dgm:cxn modelId="{6CDD85DA-4305-4E00-AE2D-FA384A39E5E1}" srcId="{F275D38F-74D4-4CE7-BE7F-A9BC40B1A02B}" destId="{4CB79B50-8D93-4C1A-AA9B-D2BF69652B4B}" srcOrd="2" destOrd="0" parTransId="{9CF03F1F-26FD-4550-9972-7194ED1890B2}" sibTransId="{72C740C0-07B3-4EE4-960E-1089569A2F2A}"/>
    <dgm:cxn modelId="{3690472B-C7F3-48D4-B3F2-5F435C42F49E}" type="presParOf" srcId="{14039FF7-BA7C-4D37-A25B-AAB57707FDB0}" destId="{A92B527A-686B-438A-A557-FEA73369EABF}" srcOrd="0" destOrd="0" presId="urn:microsoft.com/office/officeart/2005/8/layout/default"/>
    <dgm:cxn modelId="{948D2B55-ABF6-4BD5-A603-63506258F4DA}" type="presParOf" srcId="{14039FF7-BA7C-4D37-A25B-AAB57707FDB0}" destId="{0AC65B8B-58D9-4C06-B32D-6881E54E4A81}" srcOrd="1" destOrd="0" presId="urn:microsoft.com/office/officeart/2005/8/layout/default"/>
    <dgm:cxn modelId="{4BD23200-9F92-4D1D-B169-76B45B12BB7A}" type="presParOf" srcId="{14039FF7-BA7C-4D37-A25B-AAB57707FDB0}" destId="{17FB2C93-D6D1-4074-9F08-269DEC3F65AB}" srcOrd="2" destOrd="0" presId="urn:microsoft.com/office/officeart/2005/8/layout/default"/>
    <dgm:cxn modelId="{3C720349-FEF0-4B57-90D7-A6130B65C264}" type="presParOf" srcId="{14039FF7-BA7C-4D37-A25B-AAB57707FDB0}" destId="{7A74B60B-1EE0-4142-8EE1-C4E7CC0B5648}" srcOrd="3" destOrd="0" presId="urn:microsoft.com/office/officeart/2005/8/layout/default"/>
    <dgm:cxn modelId="{03B2E95A-6DCC-4479-BD5F-A95C2E5C346C}" type="presParOf" srcId="{14039FF7-BA7C-4D37-A25B-AAB57707FDB0}" destId="{4654CA70-59CD-470A-B509-25D5CD82BBBF}" srcOrd="4" destOrd="0" presId="urn:microsoft.com/office/officeart/2005/8/layout/default"/>
    <dgm:cxn modelId="{670B4515-3BDB-470D-BD1C-95438F4DC772}" type="presParOf" srcId="{14039FF7-BA7C-4D37-A25B-AAB57707FDB0}" destId="{A80D70B8-08EA-42E9-A2AF-4D26FA9CAD2D}" srcOrd="5" destOrd="0" presId="urn:microsoft.com/office/officeart/2005/8/layout/default"/>
    <dgm:cxn modelId="{3716E9CB-50CC-4BBE-ADA8-3C641A69359C}" type="presParOf" srcId="{14039FF7-BA7C-4D37-A25B-AAB57707FDB0}" destId="{FAB24851-D73A-473C-992A-EC630B828B0B}" srcOrd="6" destOrd="0" presId="urn:microsoft.com/office/officeart/2005/8/layout/default"/>
    <dgm:cxn modelId="{9C46338F-FF93-48A1-8F89-CAD6189DA734}" type="presParOf" srcId="{14039FF7-BA7C-4D37-A25B-AAB57707FDB0}" destId="{AEE65ED1-4DF5-489C-B546-CF80294812E4}" srcOrd="7" destOrd="0" presId="urn:microsoft.com/office/officeart/2005/8/layout/default"/>
    <dgm:cxn modelId="{8FC5F874-9149-4C6C-B069-C10644EA2CB3}" type="presParOf" srcId="{14039FF7-BA7C-4D37-A25B-AAB57707FDB0}" destId="{7864361C-BCBA-4D04-BFCC-73CD0F3434C6}" srcOrd="8" destOrd="0" presId="urn:microsoft.com/office/officeart/2005/8/layout/default"/>
    <dgm:cxn modelId="{A4DCE1B8-49F3-4CB4-820B-E5721631C4D7}" type="presParOf" srcId="{14039FF7-BA7C-4D37-A25B-AAB57707FDB0}" destId="{7F0A809C-28EF-415C-9C26-E532AB2A8C34}" srcOrd="9" destOrd="0" presId="urn:microsoft.com/office/officeart/2005/8/layout/default"/>
    <dgm:cxn modelId="{3A54EA9E-7EF0-4B4F-9954-DCFB5D39FDA1}" type="presParOf" srcId="{14039FF7-BA7C-4D37-A25B-AAB57707FDB0}" destId="{E96FC3E7-D74A-4220-88BD-AF93381970E7}" srcOrd="10" destOrd="0" presId="urn:microsoft.com/office/officeart/2005/8/layout/default"/>
    <dgm:cxn modelId="{8628138B-FD18-4FAB-AC42-5BADC16EBA45}" type="presParOf" srcId="{14039FF7-BA7C-4D37-A25B-AAB57707FDB0}" destId="{6D3E365B-D191-46BC-B8C0-885042F546BB}" srcOrd="11" destOrd="0" presId="urn:microsoft.com/office/officeart/2005/8/layout/default"/>
    <dgm:cxn modelId="{A7167C82-ED0D-4681-B14C-8F874E2D241D}" type="presParOf" srcId="{14039FF7-BA7C-4D37-A25B-AAB57707FDB0}" destId="{E39B3171-0D36-49CE-A236-6B1F54975C96}" srcOrd="12" destOrd="0" presId="urn:microsoft.com/office/officeart/2005/8/layout/default"/>
    <dgm:cxn modelId="{F7F45151-9EEC-4F47-A435-102E73D8E84A}" type="presParOf" srcId="{14039FF7-BA7C-4D37-A25B-AAB57707FDB0}" destId="{E963DF4A-B569-4E64-ABCF-90043699BAB9}" srcOrd="13" destOrd="0" presId="urn:microsoft.com/office/officeart/2005/8/layout/default"/>
    <dgm:cxn modelId="{D33ADE38-DDB6-443B-BBF8-E558B9D198E9}" type="presParOf" srcId="{14039FF7-BA7C-4D37-A25B-AAB57707FDB0}" destId="{DD4CF3C2-0E26-41FD-977E-011035E917F5}" srcOrd="14" destOrd="0" presId="urn:microsoft.com/office/officeart/2005/8/layout/default"/>
    <dgm:cxn modelId="{834E2185-FE04-4E4A-8829-609E734B3EDB}" type="presParOf" srcId="{14039FF7-BA7C-4D37-A25B-AAB57707FDB0}" destId="{708B8E21-0AAF-4CB9-98EF-E9751DC5E878}" srcOrd="15" destOrd="0" presId="urn:microsoft.com/office/officeart/2005/8/layout/default"/>
    <dgm:cxn modelId="{9820C16A-5817-4743-99D1-3F70A65C32A1}" type="presParOf" srcId="{14039FF7-BA7C-4D37-A25B-AAB57707FDB0}" destId="{A174DB0D-1E34-470F-AD60-00A5F9AA5882}"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2B527A-686B-438A-A557-FEA73369EABF}">
      <dsp:nvSpPr>
        <dsp:cNvPr id="0" name=""/>
        <dsp:cNvSpPr/>
      </dsp:nvSpPr>
      <dsp:spPr>
        <a:xfrm>
          <a:off x="595411" y="95"/>
          <a:ext cx="2066719" cy="124003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$52.8 Billion Operating Budget</a:t>
          </a:r>
          <a:endParaRPr lang="en-US" sz="1700" kern="1200" dirty="0"/>
        </a:p>
      </dsp:txBody>
      <dsp:txXfrm>
        <a:off x="595411" y="95"/>
        <a:ext cx="2066719" cy="1240031"/>
      </dsp:txXfrm>
    </dsp:sp>
    <dsp:sp modelId="{17FB2C93-D6D1-4074-9F08-269DEC3F65AB}">
      <dsp:nvSpPr>
        <dsp:cNvPr id="0" name=""/>
        <dsp:cNvSpPr/>
      </dsp:nvSpPr>
      <dsp:spPr>
        <a:xfrm>
          <a:off x="2868802" y="95"/>
          <a:ext cx="2066719" cy="124003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$5.07 Billion Capital Budget</a:t>
          </a:r>
          <a:endParaRPr lang="en-US" sz="1700" kern="1200" dirty="0"/>
        </a:p>
      </dsp:txBody>
      <dsp:txXfrm>
        <a:off x="2868802" y="95"/>
        <a:ext cx="2066719" cy="1240031"/>
      </dsp:txXfrm>
    </dsp:sp>
    <dsp:sp modelId="{4654CA70-59CD-470A-B509-25D5CD82BBBF}">
      <dsp:nvSpPr>
        <dsp:cNvPr id="0" name=""/>
        <dsp:cNvSpPr/>
      </dsp:nvSpPr>
      <dsp:spPr>
        <a:xfrm>
          <a:off x="5142193" y="95"/>
          <a:ext cx="2066719" cy="124003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$9.98 Billion Transportation Budget</a:t>
          </a:r>
          <a:endParaRPr lang="en-US" sz="1700" kern="1200" dirty="0"/>
        </a:p>
      </dsp:txBody>
      <dsp:txXfrm>
        <a:off x="5142193" y="95"/>
        <a:ext cx="2066719" cy="1240031"/>
      </dsp:txXfrm>
    </dsp:sp>
    <dsp:sp modelId="{FAB24851-D73A-473C-992A-EC630B828B0B}">
      <dsp:nvSpPr>
        <dsp:cNvPr id="0" name=""/>
        <dsp:cNvSpPr/>
      </dsp:nvSpPr>
      <dsp:spPr>
        <a:xfrm>
          <a:off x="588075" y="1440268"/>
          <a:ext cx="2066719" cy="124003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Positive revenue forecast</a:t>
          </a:r>
        </a:p>
        <a:p>
          <a:pPr marL="0" lvl="0" indent="0" algn="ctr" defTabSz="755650">
            <a:lnSpc>
              <a:spcPct val="90000"/>
            </a:lnSpc>
            <a:spcBef>
              <a:spcPct val="0"/>
            </a:spcBef>
            <a:spcAft>
              <a:spcPct val="35000"/>
            </a:spcAft>
            <a:buNone/>
          </a:pPr>
          <a:r>
            <a:rPr lang="en-US" sz="1700" b="1" kern="1200" dirty="0"/>
            <a:t> $554 million</a:t>
          </a:r>
          <a:endParaRPr lang="en-US" sz="1700" kern="1200" dirty="0"/>
        </a:p>
      </dsp:txBody>
      <dsp:txXfrm>
        <a:off x="588075" y="1440268"/>
        <a:ext cx="2066719" cy="1240031"/>
      </dsp:txXfrm>
    </dsp:sp>
    <dsp:sp modelId="{7864361C-BCBA-4D04-BFCC-73CD0F3434C6}">
      <dsp:nvSpPr>
        <dsp:cNvPr id="0" name=""/>
        <dsp:cNvSpPr/>
      </dsp:nvSpPr>
      <dsp:spPr>
        <a:xfrm>
          <a:off x="587785" y="2863113"/>
          <a:ext cx="2066719" cy="124003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Graduated REET</a:t>
          </a:r>
        </a:p>
        <a:p>
          <a:pPr marL="0" lvl="0" indent="0" algn="ctr" defTabSz="755650">
            <a:lnSpc>
              <a:spcPct val="90000"/>
            </a:lnSpc>
            <a:spcBef>
              <a:spcPct val="0"/>
            </a:spcBef>
            <a:spcAft>
              <a:spcPct val="35000"/>
            </a:spcAft>
            <a:buNone/>
          </a:pPr>
          <a:r>
            <a:rPr lang="en-US" sz="1700" b="1" kern="1200" dirty="0"/>
            <a:t> (SB 5998) </a:t>
          </a:r>
        </a:p>
        <a:p>
          <a:pPr marL="0" lvl="0" indent="0" algn="ctr" defTabSz="755650">
            <a:lnSpc>
              <a:spcPct val="90000"/>
            </a:lnSpc>
            <a:spcBef>
              <a:spcPct val="0"/>
            </a:spcBef>
            <a:spcAft>
              <a:spcPct val="35000"/>
            </a:spcAft>
            <a:buNone/>
          </a:pPr>
          <a:r>
            <a:rPr lang="en-US" sz="1700" b="1" kern="1200" dirty="0"/>
            <a:t>$244 million</a:t>
          </a:r>
          <a:endParaRPr lang="en-US" sz="1700" kern="1200" dirty="0"/>
        </a:p>
      </dsp:txBody>
      <dsp:txXfrm>
        <a:off x="587785" y="2863113"/>
        <a:ext cx="2066719" cy="1240031"/>
      </dsp:txXfrm>
    </dsp:sp>
    <dsp:sp modelId="{E96FC3E7-D74A-4220-88BD-AF93381970E7}">
      <dsp:nvSpPr>
        <dsp:cNvPr id="0" name=""/>
        <dsp:cNvSpPr/>
      </dsp:nvSpPr>
      <dsp:spPr>
        <a:xfrm>
          <a:off x="2868802" y="1446799"/>
          <a:ext cx="2066719" cy="124003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B&amp;O tax increase on financial institutions </a:t>
          </a:r>
        </a:p>
        <a:p>
          <a:pPr marL="0" lvl="0" indent="0" algn="ctr" defTabSz="755650">
            <a:lnSpc>
              <a:spcPct val="90000"/>
            </a:lnSpc>
            <a:spcBef>
              <a:spcPct val="0"/>
            </a:spcBef>
            <a:spcAft>
              <a:spcPct val="35000"/>
            </a:spcAft>
            <a:buNone/>
          </a:pPr>
          <a:r>
            <a:rPr lang="en-US" sz="1700" b="1" kern="1200" dirty="0"/>
            <a:t>$133 million</a:t>
          </a:r>
          <a:endParaRPr lang="en-US" sz="1700" kern="1200" dirty="0"/>
        </a:p>
      </dsp:txBody>
      <dsp:txXfrm>
        <a:off x="2868802" y="1446799"/>
        <a:ext cx="2066719" cy="1240031"/>
      </dsp:txXfrm>
    </dsp:sp>
    <dsp:sp modelId="{E39B3171-0D36-49CE-A236-6B1F54975C96}">
      <dsp:nvSpPr>
        <dsp:cNvPr id="0" name=""/>
        <dsp:cNvSpPr/>
      </dsp:nvSpPr>
      <dsp:spPr>
        <a:xfrm>
          <a:off x="5142193" y="1446799"/>
          <a:ext cx="2066719" cy="124003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Closing tax preferences </a:t>
          </a:r>
        </a:p>
        <a:p>
          <a:pPr marL="0" lvl="0" indent="0" algn="ctr" defTabSz="755650">
            <a:lnSpc>
              <a:spcPct val="90000"/>
            </a:lnSpc>
            <a:spcBef>
              <a:spcPct val="0"/>
            </a:spcBef>
            <a:spcAft>
              <a:spcPct val="35000"/>
            </a:spcAft>
            <a:buNone/>
          </a:pPr>
          <a:r>
            <a:rPr lang="en-US" sz="1700" b="1" kern="1200" dirty="0"/>
            <a:t>$59 million</a:t>
          </a:r>
          <a:endParaRPr lang="en-US" sz="1700" kern="1200" dirty="0"/>
        </a:p>
      </dsp:txBody>
      <dsp:txXfrm>
        <a:off x="5142193" y="1446799"/>
        <a:ext cx="2066719" cy="1240031"/>
      </dsp:txXfrm>
    </dsp:sp>
    <dsp:sp modelId="{DD4CF3C2-0E26-41FD-977E-011035E917F5}">
      <dsp:nvSpPr>
        <dsp:cNvPr id="0" name=""/>
        <dsp:cNvSpPr/>
      </dsp:nvSpPr>
      <dsp:spPr>
        <a:xfrm>
          <a:off x="2866446" y="2864118"/>
          <a:ext cx="2066719" cy="124003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Hazardous Substance Tax (MTCA) increase</a:t>
          </a:r>
        </a:p>
        <a:p>
          <a:pPr marL="0" lvl="0" indent="0" algn="ctr" defTabSz="755650">
            <a:lnSpc>
              <a:spcPct val="90000"/>
            </a:lnSpc>
            <a:spcBef>
              <a:spcPct val="0"/>
            </a:spcBef>
            <a:spcAft>
              <a:spcPct val="35000"/>
            </a:spcAft>
            <a:buNone/>
          </a:pPr>
          <a:r>
            <a:rPr lang="en-US" sz="1700" b="1" kern="1200" dirty="0"/>
            <a:t>$165 million</a:t>
          </a:r>
          <a:endParaRPr lang="en-US" sz="1700" kern="1200" dirty="0"/>
        </a:p>
      </dsp:txBody>
      <dsp:txXfrm>
        <a:off x="2866446" y="2864118"/>
        <a:ext cx="2066719" cy="1240031"/>
      </dsp:txXfrm>
    </dsp:sp>
    <dsp:sp modelId="{A174DB0D-1E34-470F-AD60-00A5F9AA5882}">
      <dsp:nvSpPr>
        <dsp:cNvPr id="0" name=""/>
        <dsp:cNvSpPr/>
      </dsp:nvSpPr>
      <dsp:spPr>
        <a:xfrm>
          <a:off x="5156123" y="2870636"/>
          <a:ext cx="2066719" cy="124003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B&amp;O tax surcharge for higher education &amp;  workforce training</a:t>
          </a:r>
          <a:endParaRPr lang="en-US" sz="1700" kern="1200" dirty="0"/>
        </a:p>
      </dsp:txBody>
      <dsp:txXfrm>
        <a:off x="5156123" y="2870636"/>
        <a:ext cx="2066719" cy="124003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15651C3-1637-431F-A35F-DAF09A7AD047}"/>
              </a:ext>
            </a:extLst>
          </p:cNvPr>
          <p:cNvSpPr>
            <a:spLocks noGrp="1"/>
          </p:cNvSpPr>
          <p:nvPr>
            <p:ph type="hdr" sz="quarter"/>
          </p:nvPr>
        </p:nvSpPr>
        <p:spPr>
          <a:xfrm>
            <a:off x="0" y="0"/>
            <a:ext cx="3043238" cy="466725"/>
          </a:xfrm>
          <a:prstGeom prst="rect">
            <a:avLst/>
          </a:prstGeom>
        </p:spPr>
        <p:txBody>
          <a:bodyPr vert="horz" lIns="91427" tIns="45714" rIns="91427" bIns="45714" rtlCol="0"/>
          <a:lstStyle>
            <a:lvl1pPr algn="l">
              <a:defRPr sz="1200"/>
            </a:lvl1pPr>
          </a:lstStyle>
          <a:p>
            <a:endParaRPr lang="en-US" dirty="0"/>
          </a:p>
        </p:txBody>
      </p:sp>
      <p:sp>
        <p:nvSpPr>
          <p:cNvPr id="4" name="Footer Placeholder 3">
            <a:extLst>
              <a:ext uri="{FF2B5EF4-FFF2-40B4-BE49-F238E27FC236}">
                <a16:creationId xmlns:a16="http://schemas.microsoft.com/office/drawing/2014/main" id="{C83E4C48-22BA-4E79-8269-5863CC72B597}"/>
              </a:ext>
            </a:extLst>
          </p:cNvPr>
          <p:cNvSpPr>
            <a:spLocks noGrp="1"/>
          </p:cNvSpPr>
          <p:nvPr>
            <p:ph type="ftr" sz="quarter" idx="2"/>
          </p:nvPr>
        </p:nvSpPr>
        <p:spPr>
          <a:xfrm>
            <a:off x="0" y="8842376"/>
            <a:ext cx="3043238" cy="466725"/>
          </a:xfrm>
          <a:prstGeom prst="rect">
            <a:avLst/>
          </a:prstGeom>
        </p:spPr>
        <p:txBody>
          <a:bodyPr vert="horz" lIns="91427" tIns="45714" rIns="91427" bIns="45714"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227B80B6-81B7-4B56-A312-D5E426253D5F}"/>
              </a:ext>
            </a:extLst>
          </p:cNvPr>
          <p:cNvSpPr>
            <a:spLocks noGrp="1"/>
          </p:cNvSpPr>
          <p:nvPr>
            <p:ph type="sldNum" sz="quarter" idx="3"/>
          </p:nvPr>
        </p:nvSpPr>
        <p:spPr>
          <a:xfrm>
            <a:off x="3978275" y="8842376"/>
            <a:ext cx="3043238" cy="466725"/>
          </a:xfrm>
          <a:prstGeom prst="rect">
            <a:avLst/>
          </a:prstGeom>
        </p:spPr>
        <p:txBody>
          <a:bodyPr vert="horz" lIns="91427" tIns="45714" rIns="91427" bIns="45714" rtlCol="0" anchor="b"/>
          <a:lstStyle>
            <a:lvl1pPr algn="r">
              <a:defRPr sz="1200"/>
            </a:lvl1pPr>
          </a:lstStyle>
          <a:p>
            <a:fld id="{ED741800-5FCB-44F7-8C39-3E333AE3A7B5}" type="slidenum">
              <a:rPr lang="en-US" smtClean="0"/>
              <a:t>‹#›</a:t>
            </a:fld>
            <a:endParaRPr lang="en-US" dirty="0"/>
          </a:p>
        </p:txBody>
      </p:sp>
    </p:spTree>
    <p:extLst>
      <p:ext uri="{BB962C8B-B14F-4D97-AF65-F5344CB8AC3E}">
        <p14:creationId xmlns:p14="http://schemas.microsoft.com/office/powerpoint/2010/main" val="14494846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649" cy="466379"/>
          </a:xfrm>
          <a:prstGeom prst="rect">
            <a:avLst/>
          </a:prstGeom>
        </p:spPr>
        <p:txBody>
          <a:bodyPr vert="horz" lIns="88276" tIns="44138" rIns="88276" bIns="44138" rtlCol="0"/>
          <a:lstStyle>
            <a:lvl1pPr algn="l">
              <a:defRPr sz="1200"/>
            </a:lvl1pPr>
          </a:lstStyle>
          <a:p>
            <a:endParaRPr lang="en-US"/>
          </a:p>
        </p:txBody>
      </p:sp>
      <p:sp>
        <p:nvSpPr>
          <p:cNvPr id="3" name="Date Placeholder 2"/>
          <p:cNvSpPr>
            <a:spLocks noGrp="1"/>
          </p:cNvSpPr>
          <p:nvPr>
            <p:ph type="dt" idx="1"/>
          </p:nvPr>
        </p:nvSpPr>
        <p:spPr>
          <a:xfrm>
            <a:off x="3977928" y="0"/>
            <a:ext cx="3043649" cy="466379"/>
          </a:xfrm>
          <a:prstGeom prst="rect">
            <a:avLst/>
          </a:prstGeom>
        </p:spPr>
        <p:txBody>
          <a:bodyPr vert="horz" lIns="88276" tIns="44138" rIns="88276" bIns="44138" rtlCol="0"/>
          <a:lstStyle>
            <a:lvl1pPr algn="r">
              <a:defRPr sz="1200"/>
            </a:lvl1pPr>
          </a:lstStyle>
          <a:p>
            <a:fld id="{65CBBF5D-786B-4237-BD75-098B30C9BF2F}" type="datetimeFigureOut">
              <a:rPr lang="en-US" smtClean="0"/>
              <a:t>7/10/2019</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88276" tIns="44138" rIns="88276" bIns="44138" rtlCol="0" anchor="ctr"/>
          <a:lstStyle/>
          <a:p>
            <a:endParaRPr lang="en-US"/>
          </a:p>
        </p:txBody>
      </p:sp>
      <p:sp>
        <p:nvSpPr>
          <p:cNvPr id="5" name="Notes Placeholder 4"/>
          <p:cNvSpPr>
            <a:spLocks noGrp="1"/>
          </p:cNvSpPr>
          <p:nvPr>
            <p:ph type="body" sz="quarter" idx="3"/>
          </p:nvPr>
        </p:nvSpPr>
        <p:spPr>
          <a:xfrm>
            <a:off x="702616" y="4480621"/>
            <a:ext cx="5617870" cy="3664842"/>
          </a:xfrm>
          <a:prstGeom prst="rect">
            <a:avLst/>
          </a:prstGeom>
        </p:spPr>
        <p:txBody>
          <a:bodyPr vert="horz" lIns="88276" tIns="44138" rIns="88276" bIns="4413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722"/>
            <a:ext cx="3043649" cy="466378"/>
          </a:xfrm>
          <a:prstGeom prst="rect">
            <a:avLst/>
          </a:prstGeom>
        </p:spPr>
        <p:txBody>
          <a:bodyPr vert="horz" lIns="88276" tIns="44138" rIns="88276" bIns="44138" rtlCol="0" anchor="b"/>
          <a:lstStyle>
            <a:lvl1pPr algn="l">
              <a:defRPr sz="1200"/>
            </a:lvl1pPr>
          </a:lstStyle>
          <a:p>
            <a:endParaRPr lang="en-US"/>
          </a:p>
        </p:txBody>
      </p:sp>
      <p:sp>
        <p:nvSpPr>
          <p:cNvPr id="7" name="Slide Number Placeholder 6"/>
          <p:cNvSpPr>
            <a:spLocks noGrp="1"/>
          </p:cNvSpPr>
          <p:nvPr>
            <p:ph type="sldNum" sz="quarter" idx="5"/>
          </p:nvPr>
        </p:nvSpPr>
        <p:spPr>
          <a:xfrm>
            <a:off x="3977928" y="8842722"/>
            <a:ext cx="3043649" cy="466378"/>
          </a:xfrm>
          <a:prstGeom prst="rect">
            <a:avLst/>
          </a:prstGeom>
        </p:spPr>
        <p:txBody>
          <a:bodyPr vert="horz" lIns="88276" tIns="44138" rIns="88276" bIns="44138" rtlCol="0" anchor="b"/>
          <a:lstStyle>
            <a:lvl1pPr algn="r">
              <a:defRPr sz="1200"/>
            </a:lvl1pPr>
          </a:lstStyle>
          <a:p>
            <a:fld id="{1D8E0F88-EDCD-4D77-AFF3-B4D2FCB67966}" type="slidenum">
              <a:rPr lang="en-US" smtClean="0"/>
              <a:t>‹#›</a:t>
            </a:fld>
            <a:endParaRPr lang="en-US"/>
          </a:p>
        </p:txBody>
      </p:sp>
    </p:spTree>
    <p:extLst>
      <p:ext uri="{BB962C8B-B14F-4D97-AF65-F5344CB8AC3E}">
        <p14:creationId xmlns:p14="http://schemas.microsoft.com/office/powerpoint/2010/main" val="385516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D8E0F88-EDCD-4D77-AFF3-B4D2FCB67966}" type="slidenum">
              <a:rPr lang="en-US" smtClean="0"/>
              <a:t>1</a:t>
            </a:fld>
            <a:endParaRPr lang="en-US"/>
          </a:p>
        </p:txBody>
      </p:sp>
    </p:spTree>
    <p:extLst>
      <p:ext uri="{BB962C8B-B14F-4D97-AF65-F5344CB8AC3E}">
        <p14:creationId xmlns:p14="http://schemas.microsoft.com/office/powerpoint/2010/main" val="6240615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D8E0F88-EDCD-4D77-AFF3-B4D2FCB67966}" type="slidenum">
              <a:rPr lang="en-US" smtClean="0"/>
              <a:t>13</a:t>
            </a:fld>
            <a:endParaRPr lang="en-US"/>
          </a:p>
        </p:txBody>
      </p:sp>
    </p:spTree>
    <p:extLst>
      <p:ext uri="{BB962C8B-B14F-4D97-AF65-F5344CB8AC3E}">
        <p14:creationId xmlns:p14="http://schemas.microsoft.com/office/powerpoint/2010/main" val="11880650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D8E0F88-EDCD-4D77-AFF3-B4D2FCB67966}" type="slidenum">
              <a:rPr lang="en-US" smtClean="0"/>
              <a:t>14</a:t>
            </a:fld>
            <a:endParaRPr lang="en-US"/>
          </a:p>
        </p:txBody>
      </p:sp>
    </p:spTree>
    <p:extLst>
      <p:ext uri="{BB962C8B-B14F-4D97-AF65-F5344CB8AC3E}">
        <p14:creationId xmlns:p14="http://schemas.microsoft.com/office/powerpoint/2010/main" val="390417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D8E0F88-EDCD-4D77-AFF3-B4D2FCB67966}" type="slidenum">
              <a:rPr lang="en-US" smtClean="0"/>
              <a:t>15</a:t>
            </a:fld>
            <a:endParaRPr lang="en-US"/>
          </a:p>
        </p:txBody>
      </p:sp>
    </p:spTree>
    <p:extLst>
      <p:ext uri="{BB962C8B-B14F-4D97-AF65-F5344CB8AC3E}">
        <p14:creationId xmlns:p14="http://schemas.microsoft.com/office/powerpoint/2010/main" val="7951900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D8E0F88-EDCD-4D77-AFF3-B4D2FCB67966}" type="slidenum">
              <a:rPr lang="en-US" smtClean="0"/>
              <a:t>16</a:t>
            </a:fld>
            <a:endParaRPr lang="en-US"/>
          </a:p>
        </p:txBody>
      </p:sp>
    </p:spTree>
    <p:extLst>
      <p:ext uri="{BB962C8B-B14F-4D97-AF65-F5344CB8AC3E}">
        <p14:creationId xmlns:p14="http://schemas.microsoft.com/office/powerpoint/2010/main" val="10050590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D8E0F88-EDCD-4D77-AFF3-B4D2FCB67966}" type="slidenum">
              <a:rPr lang="en-US" smtClean="0"/>
              <a:t>17</a:t>
            </a:fld>
            <a:endParaRPr lang="en-US"/>
          </a:p>
        </p:txBody>
      </p:sp>
    </p:spTree>
    <p:extLst>
      <p:ext uri="{BB962C8B-B14F-4D97-AF65-F5344CB8AC3E}">
        <p14:creationId xmlns:p14="http://schemas.microsoft.com/office/powerpoint/2010/main" val="15411193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D8E0F88-EDCD-4D77-AFF3-B4D2FCB67966}" type="slidenum">
              <a:rPr lang="en-US" smtClean="0"/>
              <a:t>18</a:t>
            </a:fld>
            <a:endParaRPr lang="en-US"/>
          </a:p>
        </p:txBody>
      </p:sp>
    </p:spTree>
    <p:extLst>
      <p:ext uri="{BB962C8B-B14F-4D97-AF65-F5344CB8AC3E}">
        <p14:creationId xmlns:p14="http://schemas.microsoft.com/office/powerpoint/2010/main" val="2138177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D8E0F88-EDCD-4D77-AFF3-B4D2FCB67966}" type="slidenum">
              <a:rPr lang="en-US" smtClean="0"/>
              <a:t>2</a:t>
            </a:fld>
            <a:endParaRPr lang="en-US"/>
          </a:p>
        </p:txBody>
      </p:sp>
    </p:spTree>
    <p:extLst>
      <p:ext uri="{BB962C8B-B14F-4D97-AF65-F5344CB8AC3E}">
        <p14:creationId xmlns:p14="http://schemas.microsoft.com/office/powerpoint/2010/main" val="355674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D8E0F88-EDCD-4D77-AFF3-B4D2FCB67966}" type="slidenum">
              <a:rPr lang="en-US" smtClean="0"/>
              <a:t>3</a:t>
            </a:fld>
            <a:endParaRPr lang="en-US"/>
          </a:p>
        </p:txBody>
      </p:sp>
    </p:spTree>
    <p:extLst>
      <p:ext uri="{BB962C8B-B14F-4D97-AF65-F5344CB8AC3E}">
        <p14:creationId xmlns:p14="http://schemas.microsoft.com/office/powerpoint/2010/main" val="593479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D8E0F88-EDCD-4D77-AFF3-B4D2FCB67966}" type="slidenum">
              <a:rPr lang="en-US" smtClean="0"/>
              <a:t>4</a:t>
            </a:fld>
            <a:endParaRPr lang="en-US"/>
          </a:p>
        </p:txBody>
      </p:sp>
    </p:spTree>
    <p:extLst>
      <p:ext uri="{BB962C8B-B14F-4D97-AF65-F5344CB8AC3E}">
        <p14:creationId xmlns:p14="http://schemas.microsoft.com/office/powerpoint/2010/main" val="2547989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D8E0F88-EDCD-4D77-AFF3-B4D2FCB67966}" type="slidenum">
              <a:rPr lang="en-US" smtClean="0"/>
              <a:t>5</a:t>
            </a:fld>
            <a:endParaRPr lang="en-US"/>
          </a:p>
        </p:txBody>
      </p:sp>
    </p:spTree>
    <p:extLst>
      <p:ext uri="{BB962C8B-B14F-4D97-AF65-F5344CB8AC3E}">
        <p14:creationId xmlns:p14="http://schemas.microsoft.com/office/powerpoint/2010/main" val="10493705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D8E0F88-EDCD-4D77-AFF3-B4D2FCB67966}" type="slidenum">
              <a:rPr lang="en-US" smtClean="0"/>
              <a:t>6</a:t>
            </a:fld>
            <a:endParaRPr lang="en-US"/>
          </a:p>
        </p:txBody>
      </p:sp>
    </p:spTree>
    <p:extLst>
      <p:ext uri="{BB962C8B-B14F-4D97-AF65-F5344CB8AC3E}">
        <p14:creationId xmlns:p14="http://schemas.microsoft.com/office/powerpoint/2010/main" val="1958097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D8E0F88-EDCD-4D77-AFF3-B4D2FCB67966}" type="slidenum">
              <a:rPr lang="en-US" smtClean="0"/>
              <a:t>9</a:t>
            </a:fld>
            <a:endParaRPr lang="en-US"/>
          </a:p>
        </p:txBody>
      </p:sp>
    </p:spTree>
    <p:extLst>
      <p:ext uri="{BB962C8B-B14F-4D97-AF65-F5344CB8AC3E}">
        <p14:creationId xmlns:p14="http://schemas.microsoft.com/office/powerpoint/2010/main" val="6661377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D8E0F88-EDCD-4D77-AFF3-B4D2FCB67966}" type="slidenum">
              <a:rPr lang="en-US" smtClean="0"/>
              <a:t>10</a:t>
            </a:fld>
            <a:endParaRPr lang="en-US"/>
          </a:p>
        </p:txBody>
      </p:sp>
    </p:spTree>
    <p:extLst>
      <p:ext uri="{BB962C8B-B14F-4D97-AF65-F5344CB8AC3E}">
        <p14:creationId xmlns:p14="http://schemas.microsoft.com/office/powerpoint/2010/main" val="18974238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D8E0F88-EDCD-4D77-AFF3-B4D2FCB67966}" type="slidenum">
              <a:rPr lang="en-US" smtClean="0"/>
              <a:t>12</a:t>
            </a:fld>
            <a:endParaRPr lang="en-US"/>
          </a:p>
        </p:txBody>
      </p:sp>
    </p:spTree>
    <p:extLst>
      <p:ext uri="{BB962C8B-B14F-4D97-AF65-F5344CB8AC3E}">
        <p14:creationId xmlns:p14="http://schemas.microsoft.com/office/powerpoint/2010/main" val="17426436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3" descr="AWC ppt page background 052615-1.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11" y="0"/>
            <a:ext cx="12190589" cy="6857206"/>
          </a:xfrm>
          <a:prstGeom prst="rect">
            <a:avLst/>
          </a:prstGeom>
        </p:spPr>
      </p:pic>
      <p:sp>
        <p:nvSpPr>
          <p:cNvPr id="2" name="Title 1"/>
          <p:cNvSpPr>
            <a:spLocks noGrp="1"/>
          </p:cNvSpPr>
          <p:nvPr>
            <p:ph type="ctrTitle" hasCustomPrompt="1"/>
          </p:nvPr>
        </p:nvSpPr>
        <p:spPr>
          <a:xfrm>
            <a:off x="1089483" y="1154449"/>
            <a:ext cx="10037696" cy="1204306"/>
          </a:xfrm>
        </p:spPr>
        <p:txBody>
          <a:bodyPr bIns="9144" anchor="b"/>
          <a:lstStyle>
            <a:lvl1pPr algn="ctr">
              <a:defRPr sz="4000" b="1" cap="none">
                <a:solidFill>
                  <a:schemeClr val="tx1"/>
                </a:solidFill>
              </a:defRPr>
            </a:lvl1pPr>
          </a:lstStyle>
          <a:p>
            <a:r>
              <a:rPr lang="en-US" dirty="0"/>
              <a:t>Click To Edit Master Title Style</a:t>
            </a:r>
          </a:p>
        </p:txBody>
      </p:sp>
      <p:sp>
        <p:nvSpPr>
          <p:cNvPr id="7" name="Text Placeholder 6"/>
          <p:cNvSpPr>
            <a:spLocks noGrp="1"/>
          </p:cNvSpPr>
          <p:nvPr>
            <p:ph type="body" sz="quarter" idx="10" hasCustomPrompt="1"/>
          </p:nvPr>
        </p:nvSpPr>
        <p:spPr>
          <a:xfrm>
            <a:off x="1089025" y="2493963"/>
            <a:ext cx="10037763" cy="487362"/>
          </a:xfrm>
        </p:spPr>
        <p:txBody>
          <a:bodyPr/>
          <a:lstStyle>
            <a:lvl1pPr algn="ctr">
              <a:defRPr b="1" spc="600">
                <a:solidFill>
                  <a:schemeClr val="bg1"/>
                </a:solidFill>
              </a:defRPr>
            </a:lvl1pPr>
          </a:lstStyle>
          <a:p>
            <a:pPr lvl="0"/>
            <a:r>
              <a:rPr lang="en-US" dirty="0"/>
              <a:t>CLICK TO EDIT MASTER TEXT STYLE</a:t>
            </a:r>
          </a:p>
        </p:txBody>
      </p:sp>
    </p:spTree>
    <p:extLst>
      <p:ext uri="{BB962C8B-B14F-4D97-AF65-F5344CB8AC3E}">
        <p14:creationId xmlns:p14="http://schemas.microsoft.com/office/powerpoint/2010/main" val="2482277798"/>
      </p:ext>
    </p:extLst>
  </p:cSld>
  <p:clrMapOvr>
    <a:masterClrMapping/>
  </p:clrMapOvr>
  <mc:AlternateContent xmlns:mc="http://schemas.openxmlformats.org/markup-compatibility/2006" xmlns:p14="http://schemas.microsoft.com/office/powerpoint/2010/main">
    <mc:Choice Requires="p14">
      <p:transition p14:dur="10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WC Theme 103012">
    <p:spTree>
      <p:nvGrpSpPr>
        <p:cNvPr id="1" name=""/>
        <p:cNvGrpSpPr/>
        <p:nvPr/>
      </p:nvGrpSpPr>
      <p:grpSpPr>
        <a:xfrm>
          <a:off x="0" y="0"/>
          <a:ext cx="0" cy="0"/>
          <a:chOff x="0" y="0"/>
          <a:chExt cx="0" cy="0"/>
        </a:xfrm>
      </p:grpSpPr>
      <p:pic>
        <p:nvPicPr>
          <p:cNvPr id="5" name="Picture 4" descr="AWC ppt page background 052615-2.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794"/>
            <a:ext cx="12192000" cy="6858000"/>
          </a:xfrm>
          <a:prstGeom prst="rect">
            <a:avLst/>
          </a:prstGeom>
        </p:spPr>
      </p:pic>
      <p:sp>
        <p:nvSpPr>
          <p:cNvPr id="2" name="Title 1"/>
          <p:cNvSpPr>
            <a:spLocks noGrp="1"/>
          </p:cNvSpPr>
          <p:nvPr>
            <p:ph type="title" hasCustomPrompt="1"/>
          </p:nvPr>
        </p:nvSpPr>
        <p:spPr>
          <a:xfrm>
            <a:off x="1007849" y="746266"/>
            <a:ext cx="10027920" cy="548640"/>
          </a:xfrm>
        </p:spPr>
        <p:txBody>
          <a:bodyPr/>
          <a:lstStyle>
            <a:lvl1pPr>
              <a:defRPr cap="none">
                <a:solidFill>
                  <a:srgbClr val="000000"/>
                </a:solidFill>
              </a:defRPr>
            </a:lvl1pPr>
          </a:lstStyle>
          <a:p>
            <a:r>
              <a:rPr lang="en-US" dirty="0"/>
              <a:t>Click To Edit Master Title Style</a:t>
            </a:r>
          </a:p>
        </p:txBody>
      </p:sp>
      <p:sp>
        <p:nvSpPr>
          <p:cNvPr id="3" name="Content Placeholder 2"/>
          <p:cNvSpPr>
            <a:spLocks noGrp="1"/>
          </p:cNvSpPr>
          <p:nvPr>
            <p:ph idx="1"/>
          </p:nvPr>
        </p:nvSpPr>
        <p:spPr>
          <a:xfrm>
            <a:off x="1010024" y="1512761"/>
            <a:ext cx="10077716" cy="413363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42494180"/>
      </p:ext>
    </p:extLst>
  </p:cSld>
  <p:clrMapOvr>
    <a:masterClrMapping/>
  </p:clrMapOvr>
  <mc:AlternateContent xmlns:mc="http://schemas.openxmlformats.org/markup-compatibility/2006" xmlns:p14="http://schemas.microsoft.com/office/powerpoint/2010/main">
    <mc:Choice Requires="p14">
      <p:transition p14:dur="10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descr="AWC ppt page background 052615-2.jp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794"/>
            <a:ext cx="12192000" cy="6858000"/>
          </a:xfrm>
          <a:prstGeom prst="rect">
            <a:avLst/>
          </a:prstGeom>
        </p:spPr>
      </p:pic>
      <p:sp>
        <p:nvSpPr>
          <p:cNvPr id="2" name="Title Placeholder 1"/>
          <p:cNvSpPr>
            <a:spLocks noGrp="1"/>
          </p:cNvSpPr>
          <p:nvPr>
            <p:ph type="title"/>
          </p:nvPr>
        </p:nvSpPr>
        <p:spPr>
          <a:xfrm>
            <a:off x="604911" y="770206"/>
            <a:ext cx="1002792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04911" y="1505075"/>
            <a:ext cx="1002792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09195623"/>
      </p:ext>
    </p:extLst>
  </p:cSld>
  <p:clrMap bg1="lt1" tx1="dk1" bg2="lt2" tx2="dk2" accent1="accent1" accent2="accent2" accent3="accent3" accent4="accent4" accent5="accent5" accent6="accent6" hlink="hlink" folHlink="folHlink"/>
  <p:sldLayoutIdLst>
    <p:sldLayoutId id="2147483781" r:id="rId1"/>
    <p:sldLayoutId id="2147483782" r:id="rId2"/>
  </p:sldLayoutIdLst>
  <mc:AlternateContent xmlns:mc="http://schemas.openxmlformats.org/markup-compatibility/2006" xmlns:p14="http://schemas.microsoft.com/office/powerpoint/2010/main">
    <mc:Choice Requires="p14">
      <p:transition p14:dur="100">
        <p:fade/>
      </p:transition>
    </mc:Choice>
    <mc:Fallback xmlns="">
      <p:transition>
        <p:fade/>
      </p:transition>
    </mc:Fallback>
  </mc:AlternateConten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acities.org/advocacy/news/advocacy-news/2019/05/10/initiative-976-headed-to-voters-potential-impacts-to-state-and-local-transportation-fundin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acities.org/advocacy/News" TargetMode="External"/><Relationship Id="rId2" Type="http://schemas.openxmlformats.org/officeDocument/2006/relationships/hyperlink" Target="https://wacities.org/docs/default-source/Legislative/pocketguide.pdf?sfvrsn=2" TargetMode="External"/><Relationship Id="rId1" Type="http://schemas.openxmlformats.org/officeDocument/2006/relationships/slideLayout" Target="../slideLayouts/slideLayout2.xml"/><Relationship Id="rId6" Type="http://schemas.openxmlformats.org/officeDocument/2006/relationships/image" Target="../media/image21.jpeg"/><Relationship Id="rId5" Type="http://schemas.openxmlformats.org/officeDocument/2006/relationships/hyperlink" Target="mailto:candiceb@awcnet.org" TargetMode="External"/><Relationship Id="rId4" Type="http://schemas.openxmlformats.org/officeDocument/2006/relationships/hyperlink" Target="https://www.governor.wa.gov/office-governor/official-actions/bill-action"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jpeg"/><Relationship Id="rId7"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9483" y="1154449"/>
            <a:ext cx="10037696" cy="813499"/>
          </a:xfrm>
        </p:spPr>
        <p:txBody>
          <a:bodyPr/>
          <a:lstStyle/>
          <a:p>
            <a:r>
              <a:rPr lang="en-US" sz="4400" dirty="0"/>
              <a:t>2019 </a:t>
            </a:r>
            <a:r>
              <a:rPr lang="en-US" sz="4400"/>
              <a:t>Legislative Update </a:t>
            </a:r>
            <a:endParaRPr lang="en-US" sz="4400" dirty="0"/>
          </a:p>
        </p:txBody>
      </p:sp>
      <p:sp>
        <p:nvSpPr>
          <p:cNvPr id="3" name="Text Placeholder 2"/>
          <p:cNvSpPr>
            <a:spLocks noGrp="1"/>
          </p:cNvSpPr>
          <p:nvPr>
            <p:ph type="body" sz="quarter" idx="10"/>
          </p:nvPr>
        </p:nvSpPr>
        <p:spPr>
          <a:xfrm>
            <a:off x="1089483" y="2305876"/>
            <a:ext cx="10037763" cy="1769165"/>
          </a:xfrm>
        </p:spPr>
        <p:txBody>
          <a:bodyPr>
            <a:normAutofit fontScale="92500" lnSpcReduction="20000"/>
          </a:bodyPr>
          <a:lstStyle/>
          <a:p>
            <a:r>
              <a:rPr lang="en-US" sz="2000" kern="0" spc="0" dirty="0">
                <a:latin typeface="Calibri" panose="020F0502020204030204" pitchFamily="34" charset="0"/>
                <a:cs typeface="Calibri" panose="020F0502020204030204" pitchFamily="34" charset="0"/>
              </a:rPr>
              <a:t>Puget Sound Finance Officers</a:t>
            </a:r>
          </a:p>
          <a:p>
            <a:r>
              <a:rPr lang="en-US" sz="2000" kern="0" spc="0" dirty="0">
                <a:latin typeface="Calibri" panose="020F0502020204030204" pitchFamily="34" charset="0"/>
                <a:cs typeface="Calibri" panose="020F0502020204030204" pitchFamily="34" charset="0"/>
              </a:rPr>
              <a:t>July 10, 2019</a:t>
            </a:r>
          </a:p>
          <a:p>
            <a:endParaRPr lang="en-US" sz="2000" kern="0" spc="0" dirty="0">
              <a:latin typeface="Calibri" panose="020F0502020204030204" pitchFamily="34" charset="0"/>
              <a:cs typeface="Calibri" panose="020F0502020204030204" pitchFamily="34" charset="0"/>
            </a:endParaRPr>
          </a:p>
          <a:p>
            <a:r>
              <a:rPr lang="en-US" sz="2000" kern="0" spc="0" dirty="0">
                <a:latin typeface="Calibri" panose="020F0502020204030204" pitchFamily="34" charset="0"/>
                <a:cs typeface="Calibri" panose="020F0502020204030204" pitchFamily="34" charset="0"/>
              </a:rPr>
              <a:t>Candice Bock</a:t>
            </a:r>
          </a:p>
          <a:p>
            <a:r>
              <a:rPr lang="en-US" sz="2000" kern="0" spc="0" dirty="0">
                <a:latin typeface="Calibri" panose="020F0502020204030204" pitchFamily="34" charset="0"/>
                <a:cs typeface="Calibri" panose="020F0502020204030204" pitchFamily="34" charset="0"/>
              </a:rPr>
              <a:t>AWC Government Relations Director</a:t>
            </a:r>
          </a:p>
        </p:txBody>
      </p:sp>
    </p:spTree>
    <p:extLst>
      <p:ext uri="{BB962C8B-B14F-4D97-AF65-F5344CB8AC3E}">
        <p14:creationId xmlns:p14="http://schemas.microsoft.com/office/powerpoint/2010/main" val="2033816338"/>
      </p:ext>
    </p:extLst>
  </p:cSld>
  <p:clrMapOvr>
    <a:masterClrMapping/>
  </p:clrMapOvr>
  <mc:AlternateContent xmlns:mc="http://schemas.openxmlformats.org/markup-compatibility/2006" xmlns:p14="http://schemas.microsoft.com/office/powerpoint/2010/main">
    <mc:Choice Requires="p14">
      <p:transition p14:dur="100">
        <p:fade/>
      </p:transition>
    </mc:Choice>
    <mc:Fallback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86054-ED49-49EA-B562-DBCED911F508}"/>
              </a:ext>
            </a:extLst>
          </p:cNvPr>
          <p:cNvSpPr>
            <a:spLocks noGrp="1"/>
          </p:cNvSpPr>
          <p:nvPr>
            <p:ph type="title"/>
          </p:nvPr>
        </p:nvSpPr>
        <p:spPr/>
        <p:txBody>
          <a:bodyPr/>
          <a:lstStyle/>
          <a:p>
            <a:r>
              <a:rPr lang="en-US" dirty="0"/>
              <a:t>Finance Bills (</a:t>
            </a:r>
            <a:r>
              <a:rPr lang="en-US" dirty="0" err="1"/>
              <a:t>cont</a:t>
            </a:r>
            <a:r>
              <a:rPr lang="en-US" dirty="0"/>
              <a:t>)</a:t>
            </a:r>
          </a:p>
        </p:txBody>
      </p:sp>
      <p:sp>
        <p:nvSpPr>
          <p:cNvPr id="3" name="Content Placeholder 2">
            <a:extLst>
              <a:ext uri="{FF2B5EF4-FFF2-40B4-BE49-F238E27FC236}">
                <a16:creationId xmlns:a16="http://schemas.microsoft.com/office/drawing/2014/main" id="{E5EAF72D-4B70-4E72-AE92-86BF4493C2BE}"/>
              </a:ext>
            </a:extLst>
          </p:cNvPr>
          <p:cNvSpPr>
            <a:spLocks noGrp="1"/>
          </p:cNvSpPr>
          <p:nvPr>
            <p:ph idx="1"/>
          </p:nvPr>
        </p:nvSpPr>
        <p:spPr>
          <a:xfrm>
            <a:off x="1057142" y="1294906"/>
            <a:ext cx="10077716" cy="5270511"/>
          </a:xfrm>
        </p:spPr>
        <p:txBody>
          <a:bodyPr vert="horz" lIns="91440" tIns="45720" rIns="91440" bIns="45720" rtlCol="0" anchor="t">
            <a:normAutofit/>
          </a:bodyPr>
          <a:lstStyle/>
          <a:p>
            <a:pPr marL="0" indent="0"/>
            <a:r>
              <a:rPr lang="en-US" sz="1800" dirty="0"/>
              <a:t>HB 1798 – Short term rentals - Passed</a:t>
            </a:r>
          </a:p>
          <a:p>
            <a:pPr marL="0" indent="0"/>
            <a:r>
              <a:rPr lang="en-US" sz="1800" b="0" dirty="0"/>
              <a:t>Requires reporting of taxes by short term rentals if not collected by a marketplace facilitator</a:t>
            </a:r>
          </a:p>
          <a:p>
            <a:pPr marL="0" indent="0"/>
            <a:r>
              <a:rPr lang="en-US" sz="1800" dirty="0"/>
              <a:t>SB 5272 – E911 tax - Passed</a:t>
            </a:r>
          </a:p>
          <a:p>
            <a:pPr marL="0" indent="0"/>
            <a:r>
              <a:rPr lang="en-US" sz="1800" b="0" dirty="0"/>
              <a:t>Increases maximum tax rate for voter-approved local sales and use tax for emergency communications </a:t>
            </a:r>
          </a:p>
          <a:p>
            <a:pPr marL="0" indent="0"/>
            <a:r>
              <a:rPr lang="en-US" sz="1800" dirty="0"/>
              <a:t>HB 2145 – Property tax limit – Did not pass</a:t>
            </a:r>
          </a:p>
          <a:p>
            <a:pPr marL="0" indent="0"/>
            <a:r>
              <a:rPr lang="en-US" sz="1800" b="0" dirty="0"/>
              <a:t>Would have increased property tax limit from one percent to a limit of three percent or inflation</a:t>
            </a:r>
          </a:p>
          <a:p>
            <a:pPr marL="0" indent="0"/>
            <a:endParaRPr lang="en-US" sz="1800" dirty="0"/>
          </a:p>
        </p:txBody>
      </p:sp>
    </p:spTree>
    <p:extLst>
      <p:ext uri="{BB962C8B-B14F-4D97-AF65-F5344CB8AC3E}">
        <p14:creationId xmlns:p14="http://schemas.microsoft.com/office/powerpoint/2010/main" val="3393411043"/>
      </p:ext>
    </p:extLst>
  </p:cSld>
  <p:clrMapOvr>
    <a:masterClrMapping/>
  </p:clrMapOvr>
  <mc:AlternateContent xmlns:mc="http://schemas.openxmlformats.org/markup-compatibility/2006" xmlns:p14="http://schemas.microsoft.com/office/powerpoint/2010/main">
    <mc:Choice Requires="p14">
      <p:transition p14:dur="100">
        <p:fade/>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3B02B-B7A7-432E-A5F7-777A4004A173}"/>
              </a:ext>
            </a:extLst>
          </p:cNvPr>
          <p:cNvSpPr>
            <a:spLocks noGrp="1"/>
          </p:cNvSpPr>
          <p:nvPr>
            <p:ph type="title"/>
          </p:nvPr>
        </p:nvSpPr>
        <p:spPr>
          <a:xfrm>
            <a:off x="1007849" y="861838"/>
            <a:ext cx="10027920" cy="548640"/>
          </a:xfrm>
        </p:spPr>
        <p:txBody>
          <a:bodyPr/>
          <a:lstStyle/>
          <a:p>
            <a:r>
              <a:rPr lang="en-US" sz="3200"/>
              <a:t>Human Resources, Labor Relations &amp; Pension Bills</a:t>
            </a:r>
            <a:br>
              <a:rPr lang="en-US" sz="3200"/>
            </a:br>
            <a:endParaRPr lang="en-US" sz="3200"/>
          </a:p>
        </p:txBody>
      </p:sp>
      <p:sp>
        <p:nvSpPr>
          <p:cNvPr id="3" name="Content Placeholder 2">
            <a:extLst>
              <a:ext uri="{FF2B5EF4-FFF2-40B4-BE49-F238E27FC236}">
                <a16:creationId xmlns:a16="http://schemas.microsoft.com/office/drawing/2014/main" id="{FC08206F-28BC-4928-8394-75E0D48DE53F}"/>
              </a:ext>
            </a:extLst>
          </p:cNvPr>
          <p:cNvSpPr>
            <a:spLocks noGrp="1"/>
          </p:cNvSpPr>
          <p:nvPr>
            <p:ph idx="1"/>
          </p:nvPr>
        </p:nvSpPr>
        <p:spPr>
          <a:xfrm>
            <a:off x="1007849" y="1427104"/>
            <a:ext cx="10077716" cy="4569058"/>
          </a:xfrm>
        </p:spPr>
        <p:txBody>
          <a:bodyPr vert="horz" lIns="91440" tIns="45720" rIns="91440" bIns="45720" rtlCol="0" anchor="t">
            <a:noAutofit/>
          </a:bodyPr>
          <a:lstStyle/>
          <a:p>
            <a:r>
              <a:rPr lang="en-US" sz="2000"/>
              <a:t>Initiative 1000 - </a:t>
            </a:r>
            <a:r>
              <a:rPr lang="en-US" sz="2000">
                <a:ea typeface="+mn-lt"/>
                <a:cs typeface="+mn-lt"/>
              </a:rPr>
              <a:t>Affirmative action initiative</a:t>
            </a:r>
            <a:r>
              <a:rPr lang="en-US" sz="2000"/>
              <a:t> - Passed </a:t>
            </a:r>
          </a:p>
          <a:p>
            <a:pPr marL="282575" lvl="1" indent="0">
              <a:buNone/>
            </a:pPr>
            <a:r>
              <a:rPr lang="en-US" sz="1800"/>
              <a:t>The initiative does not contain mandates but instead amends current law to allow state and local governments to create programs to remedy discrimination against disadvantaged groups.</a:t>
            </a:r>
          </a:p>
          <a:p>
            <a:pPr marL="282575" lvl="1" indent="0">
              <a:buNone/>
            </a:pPr>
            <a:endParaRPr lang="en-US" sz="1800"/>
          </a:p>
          <a:p>
            <a:pPr marL="0" lvl="1" indent="0">
              <a:buNone/>
            </a:pPr>
            <a:r>
              <a:rPr lang="en-US" sz="2000" b="1"/>
              <a:t>HB 1087 – Public long-term care insurance - Passed</a:t>
            </a:r>
          </a:p>
          <a:p>
            <a:pPr marL="282575" lvl="1" indent="0">
              <a:buNone/>
            </a:pPr>
            <a:r>
              <a:rPr lang="en-US" sz="1800"/>
              <a:t>Creates the </a:t>
            </a:r>
            <a:r>
              <a:rPr lang="en-US" sz="1800">
                <a:ea typeface="+mn-lt"/>
                <a:cs typeface="+mn-lt"/>
              </a:rPr>
              <a:t>Long-Term Services and Supports Trust Program which will provide long-term care insurance to Washington employees. Beginning Jan. 1, 2022, employees in Washington will be assessed a premium of 0.58 percent of their wages. Beginning Jan. 1, 2025, eligible recipients will receive benefits up to $36,500, and the benefit is adjusted for inflation.</a:t>
            </a:r>
          </a:p>
          <a:p>
            <a:pPr marL="282575" lvl="1" indent="0">
              <a:buNone/>
            </a:pPr>
            <a:endParaRPr lang="en-US" sz="1800"/>
          </a:p>
          <a:p>
            <a:pPr marL="0" indent="0"/>
            <a:r>
              <a:rPr lang="en-US" sz="2000"/>
              <a:t>HB 1575 – Legislature's response to </a:t>
            </a:r>
            <a:r>
              <a:rPr lang="en-US" sz="2000" i="1"/>
              <a:t>Janus -</a:t>
            </a:r>
            <a:r>
              <a:rPr lang="en-US" sz="2000"/>
              <a:t> Passed </a:t>
            </a:r>
          </a:p>
          <a:p>
            <a:pPr marL="282575" lvl="2" indent="0">
              <a:buNone/>
            </a:pPr>
            <a:r>
              <a:rPr lang="en-US" sz="1800" b="0">
                <a:ea typeface="+mn-lt"/>
                <a:cs typeface="+mn-lt"/>
              </a:rPr>
              <a:t>Requires that an employee's request to revoke authorization for dues deductions must be in writing and submitted by the employee to the union in accordance with the terms and conditions of the dues </a:t>
            </a:r>
            <a:r>
              <a:rPr lang="en-US" sz="1800">
                <a:ea typeface="+mn-lt"/>
                <a:cs typeface="+mn-lt"/>
              </a:rPr>
              <a:t>authorization</a:t>
            </a:r>
            <a:r>
              <a:rPr lang="en-US" sz="1800" b="0">
                <a:ea typeface="+mn-lt"/>
                <a:cs typeface="+mn-lt"/>
              </a:rPr>
              <a:t>.</a:t>
            </a:r>
            <a:endParaRPr lang="en-US" sz="1800">
              <a:ea typeface="+mn-lt"/>
              <a:cs typeface="+mn-lt"/>
            </a:endParaRPr>
          </a:p>
        </p:txBody>
      </p:sp>
    </p:spTree>
    <p:extLst>
      <p:ext uri="{BB962C8B-B14F-4D97-AF65-F5344CB8AC3E}">
        <p14:creationId xmlns:p14="http://schemas.microsoft.com/office/powerpoint/2010/main" val="3696063414"/>
      </p:ext>
    </p:extLst>
  </p:cSld>
  <p:clrMapOvr>
    <a:masterClrMapping/>
  </p:clrMapOvr>
  <mc:AlternateContent xmlns:mc="http://schemas.openxmlformats.org/markup-compatibility/2006" xmlns:p14="http://schemas.microsoft.com/office/powerpoint/2010/main">
    <mc:Choice Requires="p14">
      <p:transition p14:dur="100">
        <p:fade/>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86054-ED49-49EA-B562-DBCED911F508}"/>
              </a:ext>
            </a:extLst>
          </p:cNvPr>
          <p:cNvSpPr>
            <a:spLocks noGrp="1"/>
          </p:cNvSpPr>
          <p:nvPr>
            <p:ph type="title"/>
          </p:nvPr>
        </p:nvSpPr>
        <p:spPr/>
        <p:txBody>
          <a:bodyPr/>
          <a:lstStyle/>
          <a:p>
            <a:r>
              <a:rPr lang="en-US" dirty="0"/>
              <a:t>Affordable Housing</a:t>
            </a:r>
          </a:p>
        </p:txBody>
      </p:sp>
      <p:sp>
        <p:nvSpPr>
          <p:cNvPr id="3" name="Content Placeholder 2">
            <a:extLst>
              <a:ext uri="{FF2B5EF4-FFF2-40B4-BE49-F238E27FC236}">
                <a16:creationId xmlns:a16="http://schemas.microsoft.com/office/drawing/2014/main" id="{E5EAF72D-4B70-4E72-AE92-86BF4493C2BE}"/>
              </a:ext>
            </a:extLst>
          </p:cNvPr>
          <p:cNvSpPr>
            <a:spLocks noGrp="1"/>
          </p:cNvSpPr>
          <p:nvPr>
            <p:ph idx="1"/>
          </p:nvPr>
        </p:nvSpPr>
        <p:spPr>
          <a:xfrm>
            <a:off x="1007849" y="1230922"/>
            <a:ext cx="10077716" cy="5257800"/>
          </a:xfrm>
        </p:spPr>
        <p:txBody>
          <a:bodyPr>
            <a:normAutofit fontScale="77500" lnSpcReduction="20000"/>
          </a:bodyPr>
          <a:lstStyle/>
          <a:p>
            <a:pPr marL="0" indent="0"/>
            <a:r>
              <a:rPr lang="en-US" sz="2100" dirty="0"/>
              <a:t>HB 1406 – Local sales tax option for affordable housing - Passed</a:t>
            </a:r>
          </a:p>
          <a:p>
            <a:pPr marL="0" indent="0"/>
            <a:r>
              <a:rPr lang="en-US" sz="2100" b="0" dirty="0"/>
              <a:t>Creates a new local option sales tax credited against state sales tax that creates a new sales tax revenue sharing between the state and local governments to invest in locally prioritized housing efforts</a:t>
            </a:r>
          </a:p>
          <a:p>
            <a:r>
              <a:rPr lang="en-US" sz="2100" dirty="0"/>
              <a:t>SB 5383 - Tiny house communities - Passed</a:t>
            </a:r>
          </a:p>
          <a:p>
            <a:pPr lvl="2">
              <a:buFont typeface="Arial" panose="020B0604020202020204" pitchFamily="34" charset="0"/>
              <a:buChar char="•"/>
            </a:pPr>
            <a:r>
              <a:rPr lang="en-US" sz="2100" b="0" dirty="0"/>
              <a:t>Authorizes cities to adopt ordinances regulating tiny house communities, including through use of the binding site plan method</a:t>
            </a:r>
          </a:p>
          <a:p>
            <a:pPr lvl="2">
              <a:buFont typeface="Arial" panose="020B0604020202020204" pitchFamily="34" charset="0"/>
              <a:buChar char="•"/>
            </a:pPr>
            <a:r>
              <a:rPr lang="en-US" sz="2100" b="0" dirty="0"/>
              <a:t>Prohibits ordinances that prevent entry or require removal of a tiny house with wheels used as a primary residence in a manufactured/mobile home community</a:t>
            </a:r>
          </a:p>
          <a:p>
            <a:pPr marL="0" indent="0"/>
            <a:r>
              <a:rPr lang="en-US" sz="2100" dirty="0"/>
              <a:t>HB 1923 – Density - Passed</a:t>
            </a:r>
          </a:p>
          <a:p>
            <a:pPr marL="0" indent="0"/>
            <a:r>
              <a:rPr lang="en-US" sz="2100" b="0" dirty="0"/>
              <a:t>Intent to increase urban residential capacity, density, and affordable housing by incentivizing city decisions related to density. Original bill included density mandates and preemption of local decision-making. Final bill creates incentives for density near transit and grant program for cities that undertake additional planning.</a:t>
            </a:r>
          </a:p>
          <a:p>
            <a:pPr marL="0" indent="0"/>
            <a:r>
              <a:rPr lang="en-US" sz="2100" dirty="0"/>
              <a:t>SB 5334 – Condo liability reform - Passed</a:t>
            </a:r>
            <a:endParaRPr lang="en-US" sz="2100" b="0" dirty="0"/>
          </a:p>
          <a:p>
            <a:pPr marL="0" indent="0"/>
            <a:r>
              <a:rPr lang="en-US" sz="2100" b="0" dirty="0"/>
              <a:t>Changes the implied warranties for the construction of a condominium and provides liability protections for homeowner association members</a:t>
            </a:r>
          </a:p>
          <a:p>
            <a:pPr marL="0" indent="0"/>
            <a:r>
              <a:rPr lang="en-US" sz="2100" dirty="0"/>
              <a:t>SB 5812 - Accessory dwelling units – Did not pass</a:t>
            </a:r>
          </a:p>
          <a:p>
            <a:pPr marL="0" indent="0"/>
            <a:r>
              <a:rPr lang="en-US" sz="2100" b="0" dirty="0"/>
              <a:t>Would have created guidelines for city policies around permitting accessory dwelling units (ADU)</a:t>
            </a:r>
          </a:p>
          <a:p>
            <a:pPr marL="0" indent="0"/>
            <a:endParaRPr lang="en-US" sz="2100" b="0" dirty="0"/>
          </a:p>
          <a:p>
            <a:pPr marL="0" indent="0"/>
            <a:endParaRPr lang="en-US" sz="2100" dirty="0"/>
          </a:p>
          <a:p>
            <a:endParaRPr lang="en-US" dirty="0"/>
          </a:p>
        </p:txBody>
      </p:sp>
    </p:spTree>
    <p:extLst>
      <p:ext uri="{BB962C8B-B14F-4D97-AF65-F5344CB8AC3E}">
        <p14:creationId xmlns:p14="http://schemas.microsoft.com/office/powerpoint/2010/main" val="1241037101"/>
      </p:ext>
    </p:extLst>
  </p:cSld>
  <p:clrMapOvr>
    <a:masterClrMapping/>
  </p:clrMapOvr>
  <mc:AlternateContent xmlns:mc="http://schemas.openxmlformats.org/markup-compatibility/2006" xmlns:p14="http://schemas.microsoft.com/office/powerpoint/2010/main">
    <mc:Choice Requires="p14">
      <p:transition p14:dur="100">
        <p:fade/>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57A3-4F44-41AC-A615-C22C2E54E430}"/>
              </a:ext>
            </a:extLst>
          </p:cNvPr>
          <p:cNvSpPr>
            <a:spLocks noGrp="1"/>
          </p:cNvSpPr>
          <p:nvPr>
            <p:ph type="title"/>
          </p:nvPr>
        </p:nvSpPr>
        <p:spPr>
          <a:xfrm>
            <a:off x="1057142" y="601486"/>
            <a:ext cx="10027920" cy="548640"/>
          </a:xfrm>
        </p:spPr>
        <p:txBody>
          <a:bodyPr/>
          <a:lstStyle/>
          <a:p>
            <a:r>
              <a:rPr lang="en-US" dirty="0"/>
              <a:t>Public Works and Contracting Bills</a:t>
            </a:r>
          </a:p>
        </p:txBody>
      </p:sp>
      <p:sp>
        <p:nvSpPr>
          <p:cNvPr id="3" name="Content Placeholder 2">
            <a:extLst>
              <a:ext uri="{FF2B5EF4-FFF2-40B4-BE49-F238E27FC236}">
                <a16:creationId xmlns:a16="http://schemas.microsoft.com/office/drawing/2014/main" id="{EE3C7D7A-C9F7-43A3-9C9F-872683E31133}"/>
              </a:ext>
            </a:extLst>
          </p:cNvPr>
          <p:cNvSpPr>
            <a:spLocks noGrp="1"/>
          </p:cNvSpPr>
          <p:nvPr>
            <p:ph idx="1"/>
          </p:nvPr>
        </p:nvSpPr>
        <p:spPr>
          <a:xfrm>
            <a:off x="1057142" y="1082040"/>
            <a:ext cx="10077716" cy="5490269"/>
          </a:xfrm>
        </p:spPr>
        <p:txBody>
          <a:bodyPr vert="horz" lIns="91440" tIns="45720" rIns="91440" bIns="45720" rtlCol="0" anchor="t">
            <a:noAutofit/>
          </a:bodyPr>
          <a:lstStyle/>
          <a:p>
            <a:r>
              <a:rPr lang="en-US" dirty="0"/>
              <a:t>SB 5418 – Public works bid limits - Passed</a:t>
            </a:r>
          </a:p>
          <a:p>
            <a:pPr marL="173355" lvl="1" indent="-173355">
              <a:buFont typeface="Arial" panose="020B0604020202020204" pitchFamily="34" charset="0"/>
              <a:buChar char="•"/>
            </a:pPr>
            <a:r>
              <a:rPr lang="en-US" b="0" dirty="0"/>
              <a:t>Raises bid limits for cities and towns: </a:t>
            </a:r>
          </a:p>
          <a:p>
            <a:pPr marL="630555" lvl="3" indent="-164465">
              <a:buFont typeface="Arial" panose="020B0604020202020204" pitchFamily="34" charset="0"/>
              <a:buChar char="•"/>
            </a:pPr>
            <a:r>
              <a:rPr lang="en-US" b="0" dirty="0"/>
              <a:t>$116,155 or more and involve more than one craft or </a:t>
            </a:r>
            <a:r>
              <a:rPr lang="en-US" dirty="0"/>
              <a:t>trade for code cities, second class cities, and towns and $150,000 for first class cities; </a:t>
            </a:r>
            <a:r>
              <a:rPr lang="en-US" b="0" dirty="0"/>
              <a:t>or</a:t>
            </a:r>
          </a:p>
          <a:p>
            <a:pPr marL="630555" lvl="3" indent="-164465">
              <a:buFont typeface="Arial" panose="020B0604020202020204" pitchFamily="34" charset="0"/>
              <a:buChar char="•"/>
            </a:pPr>
            <a:r>
              <a:rPr lang="en-US" b="0" dirty="0"/>
              <a:t>$75,500 or more and involve a single craft or trade</a:t>
            </a:r>
          </a:p>
          <a:p>
            <a:pPr marL="173355" lvl="1" indent="-173355">
              <a:buFont typeface="Arial" panose="020B0604020202020204" pitchFamily="34" charset="0"/>
              <a:buChar char="•"/>
            </a:pPr>
            <a:r>
              <a:rPr lang="en-US" b="0" dirty="0"/>
              <a:t>Second-class cities may award competitive public works contracts to the lowest responsible bidder or to bid that meets responsible bidder criteria and within five percent of lowest bid </a:t>
            </a:r>
          </a:p>
          <a:p>
            <a:pPr marL="173355" lvl="1" indent="-173355">
              <a:buFont typeface="Arial" panose="020B0604020202020204" pitchFamily="34" charset="0"/>
              <a:buChar char="•"/>
            </a:pPr>
            <a:r>
              <a:rPr lang="en-US" b="0" dirty="0"/>
              <a:t>Increases small works roster alternative bid process limit from $300,000 to $350,000</a:t>
            </a:r>
          </a:p>
          <a:p>
            <a:pPr marL="0" indent="0"/>
            <a:r>
              <a:rPr lang="en-US" dirty="0"/>
              <a:t>SB 5958 - Cooperative purchase “piggybacking” - Passed</a:t>
            </a:r>
          </a:p>
          <a:p>
            <a:pPr marL="0" indent="0"/>
            <a:r>
              <a:rPr lang="en-US" b="0" dirty="0"/>
              <a:t>Clarifies existing law allowing all public agencies to utilize cooperative purchasing procurement contracts to make purchases from any publicly noticed and competitively awarded cooperative purchasing contract</a:t>
            </a:r>
          </a:p>
          <a:p>
            <a:r>
              <a:rPr lang="en-US" dirty="0"/>
              <a:t>HB 1295 – Design-build bidding process - Passed</a:t>
            </a:r>
          </a:p>
          <a:p>
            <a:r>
              <a:rPr lang="en-US" b="0" dirty="0"/>
              <a:t>Changes the public works design-build bidding process, including:</a:t>
            </a:r>
          </a:p>
          <a:p>
            <a:pPr marL="401955" lvl="2" indent="-164465">
              <a:buFont typeface="Arial" panose="020B0604020202020204" pitchFamily="34" charset="0"/>
              <a:buChar char="•"/>
            </a:pPr>
            <a:r>
              <a:rPr lang="en-US" b="0" dirty="0"/>
              <a:t>The limits for projects to be eligible for design-build are decreased from $10 million to $2 million</a:t>
            </a:r>
          </a:p>
          <a:p>
            <a:pPr marL="401955" lvl="2" indent="-164465">
              <a:buFont typeface="Arial" panose="020B0604020202020204" pitchFamily="34" charset="0"/>
              <a:buChar char="•"/>
            </a:pPr>
            <a:r>
              <a:rPr lang="en-US" b="0" dirty="0"/>
              <a:t>Work order amounts are increased from $350,000 to $500,000</a:t>
            </a:r>
          </a:p>
          <a:p>
            <a:pPr marL="401955" lvl="2" indent="-164465">
              <a:buFont typeface="Arial" panose="020B0604020202020204" pitchFamily="34" charset="0"/>
              <a:buChar char="•"/>
            </a:pPr>
            <a:r>
              <a:rPr lang="en-US" dirty="0"/>
              <a:t>N</a:t>
            </a:r>
            <a:r>
              <a:rPr lang="en-US" b="0" dirty="0"/>
              <a:t>umber of job orders that may be awarded increased from two to three</a:t>
            </a:r>
          </a:p>
          <a:p>
            <a:pPr marL="401955" lvl="2" indent="-164465">
              <a:buFont typeface="Arial" panose="020B0604020202020204" pitchFamily="34" charset="0"/>
              <a:buChar char="•"/>
            </a:pPr>
            <a:r>
              <a:rPr lang="en-US" b="0" dirty="0"/>
              <a:t>Job orders may be used by any public entity</a:t>
            </a:r>
          </a:p>
        </p:txBody>
      </p:sp>
    </p:spTree>
    <p:extLst>
      <p:ext uri="{BB962C8B-B14F-4D97-AF65-F5344CB8AC3E}">
        <p14:creationId xmlns:p14="http://schemas.microsoft.com/office/powerpoint/2010/main" val="1536174605"/>
      </p:ext>
    </p:extLst>
  </p:cSld>
  <p:clrMapOvr>
    <a:masterClrMapping/>
  </p:clrMapOvr>
  <mc:AlternateContent xmlns:mc="http://schemas.openxmlformats.org/markup-compatibility/2006" xmlns:p14="http://schemas.microsoft.com/office/powerpoint/2010/main">
    <mc:Choice Requires="p14">
      <p:transition p14:dur="100">
        <p:fade/>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86054-ED49-49EA-B562-DBCED911F508}"/>
              </a:ext>
            </a:extLst>
          </p:cNvPr>
          <p:cNvSpPr>
            <a:spLocks noGrp="1"/>
          </p:cNvSpPr>
          <p:nvPr>
            <p:ph type="title"/>
          </p:nvPr>
        </p:nvSpPr>
        <p:spPr/>
        <p:txBody>
          <a:bodyPr/>
          <a:lstStyle/>
          <a:p>
            <a:r>
              <a:rPr lang="en-US" dirty="0"/>
              <a:t>Behavioral Health &amp; Homelessness Bills</a:t>
            </a:r>
          </a:p>
        </p:txBody>
      </p:sp>
      <p:sp>
        <p:nvSpPr>
          <p:cNvPr id="3" name="Content Placeholder 2">
            <a:extLst>
              <a:ext uri="{FF2B5EF4-FFF2-40B4-BE49-F238E27FC236}">
                <a16:creationId xmlns:a16="http://schemas.microsoft.com/office/drawing/2014/main" id="{E5EAF72D-4B70-4E72-AE92-86BF4493C2BE}"/>
              </a:ext>
            </a:extLst>
          </p:cNvPr>
          <p:cNvSpPr>
            <a:spLocks noGrp="1"/>
          </p:cNvSpPr>
          <p:nvPr>
            <p:ph idx="1"/>
          </p:nvPr>
        </p:nvSpPr>
        <p:spPr>
          <a:xfrm>
            <a:off x="1010024" y="1512760"/>
            <a:ext cx="10077716" cy="4703401"/>
          </a:xfrm>
        </p:spPr>
        <p:txBody>
          <a:bodyPr vert="horz" lIns="91440" tIns="45720" rIns="91440" bIns="45720" rtlCol="0" anchor="t">
            <a:normAutofit fontScale="77500" lnSpcReduction="20000"/>
          </a:bodyPr>
          <a:lstStyle/>
          <a:p>
            <a:pPr marL="0" indent="0"/>
            <a:r>
              <a:rPr lang="en-US" sz="2300" dirty="0"/>
              <a:t>SB 5444 – </a:t>
            </a:r>
            <a:r>
              <a:rPr lang="en-US" sz="2300" i="1" dirty="0"/>
              <a:t>Trueblood</a:t>
            </a:r>
            <a:r>
              <a:rPr lang="en-US" sz="2300" dirty="0"/>
              <a:t> settlement - Passed</a:t>
            </a:r>
          </a:p>
          <a:p>
            <a:pPr marL="401955" lvl="2" indent="-164465">
              <a:buFont typeface="Arial" panose="020B0604020202020204" pitchFamily="34" charset="0"/>
              <a:buChar char="•"/>
            </a:pPr>
            <a:r>
              <a:rPr lang="en-US" sz="2300" b="0" dirty="0"/>
              <a:t>Provides for competency evaluations and process for competency restoration to provide for timely evaluations of in-custody individuals</a:t>
            </a:r>
          </a:p>
          <a:p>
            <a:pPr marL="401955" lvl="2" indent="-164465">
              <a:buFont typeface="Arial" panose="020B0604020202020204" pitchFamily="34" charset="0"/>
              <a:buChar char="•"/>
            </a:pPr>
            <a:r>
              <a:rPr lang="en-US" sz="2300" b="0" dirty="0"/>
              <a:t>Establishes forensic navigators to </a:t>
            </a:r>
            <a:r>
              <a:rPr lang="en-US" sz="2300" dirty="0"/>
              <a:t>aid</a:t>
            </a:r>
            <a:r>
              <a:rPr lang="en-US" sz="2300" b="0" dirty="0"/>
              <a:t> with treatment and competency restoration</a:t>
            </a:r>
          </a:p>
          <a:p>
            <a:pPr marL="401955" lvl="2" indent="-164465">
              <a:buFont typeface="Arial" panose="020B0604020202020204" pitchFamily="34" charset="0"/>
              <a:buChar char="•"/>
            </a:pPr>
            <a:r>
              <a:rPr lang="en-US" sz="2300" b="0" dirty="0"/>
              <a:t>Expands police authority to divert an individual to treatment instead of criminal prosecution</a:t>
            </a:r>
          </a:p>
          <a:p>
            <a:pPr marL="0" indent="0"/>
            <a:r>
              <a:rPr lang="en-US" sz="2300" dirty="0"/>
              <a:t>HB 1767 – Law enforcement grant program - Passed</a:t>
            </a:r>
            <a:endParaRPr lang="en-US" sz="2300" b="0" dirty="0"/>
          </a:p>
          <a:p>
            <a:pPr marL="0" indent="0"/>
            <a:r>
              <a:rPr lang="en-US" sz="2300" b="0" dirty="0"/>
              <a:t>Establishes law enforcement grant program to expand alternatives to arrest and jail</a:t>
            </a:r>
          </a:p>
          <a:p>
            <a:pPr marL="0" indent="0"/>
            <a:r>
              <a:rPr lang="en-US" sz="2300" dirty="0"/>
              <a:t>Mental health field response grant program – included in budget</a:t>
            </a:r>
          </a:p>
          <a:p>
            <a:pPr marL="0" indent="0"/>
            <a:r>
              <a:rPr lang="en-US" sz="2300" b="0" dirty="0"/>
              <a:t>Budget funds $4 million to expand program to place social workers with police to divert individuals from criminal justice system </a:t>
            </a:r>
          </a:p>
          <a:p>
            <a:pPr marL="0" indent="0"/>
            <a:r>
              <a:rPr lang="en-US" sz="2300" dirty="0"/>
              <a:t>HB 1591 - Rights of persons experiencing homelessness – Did not pass</a:t>
            </a:r>
          </a:p>
          <a:p>
            <a:pPr marL="0" indent="0"/>
            <a:r>
              <a:rPr lang="en-US" sz="2300" b="0" dirty="0"/>
              <a:t>Would have established rights related to subsisting or eating in public spaces for those experiencing homelessness and would have provided they could not be prosecuted criminally for exercising these rights when the person has no reasonable alternative, with intent to codify </a:t>
            </a:r>
            <a:r>
              <a:rPr lang="en-US" sz="2300" b="0" i="1" dirty="0"/>
              <a:t>Martin v. Boise </a:t>
            </a:r>
            <a:endParaRPr lang="en-US" sz="2300" b="0" dirty="0"/>
          </a:p>
          <a:p>
            <a:endParaRPr lang="en-US" b="0" dirty="0"/>
          </a:p>
        </p:txBody>
      </p:sp>
    </p:spTree>
    <p:extLst>
      <p:ext uri="{BB962C8B-B14F-4D97-AF65-F5344CB8AC3E}">
        <p14:creationId xmlns:p14="http://schemas.microsoft.com/office/powerpoint/2010/main" val="3830753491"/>
      </p:ext>
    </p:extLst>
  </p:cSld>
  <p:clrMapOvr>
    <a:masterClrMapping/>
  </p:clrMapOvr>
  <mc:AlternateContent xmlns:mc="http://schemas.openxmlformats.org/markup-compatibility/2006" xmlns:p14="http://schemas.microsoft.com/office/powerpoint/2010/main">
    <mc:Choice Requires="p14">
      <p:transition p14:dur="100">
        <p:fade/>
      </p:transition>
    </mc:Choice>
    <mc:Fallback xmlns="">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86054-ED49-49EA-B562-DBCED911F508}"/>
              </a:ext>
            </a:extLst>
          </p:cNvPr>
          <p:cNvSpPr>
            <a:spLocks noGrp="1"/>
          </p:cNvSpPr>
          <p:nvPr>
            <p:ph type="title"/>
          </p:nvPr>
        </p:nvSpPr>
        <p:spPr/>
        <p:txBody>
          <a:bodyPr/>
          <a:lstStyle/>
          <a:p>
            <a:r>
              <a:rPr lang="en-US" dirty="0"/>
              <a:t>Transportation, Micro-mobility &amp; Technology</a:t>
            </a:r>
          </a:p>
        </p:txBody>
      </p:sp>
      <p:sp>
        <p:nvSpPr>
          <p:cNvPr id="3" name="Content Placeholder 2">
            <a:extLst>
              <a:ext uri="{FF2B5EF4-FFF2-40B4-BE49-F238E27FC236}">
                <a16:creationId xmlns:a16="http://schemas.microsoft.com/office/drawing/2014/main" id="{E5EAF72D-4B70-4E72-AE92-86BF4493C2BE}"/>
              </a:ext>
            </a:extLst>
          </p:cNvPr>
          <p:cNvSpPr>
            <a:spLocks noGrp="1"/>
          </p:cNvSpPr>
          <p:nvPr>
            <p:ph idx="1"/>
          </p:nvPr>
        </p:nvSpPr>
        <p:spPr>
          <a:xfrm>
            <a:off x="1007849" y="1482283"/>
            <a:ext cx="10077716" cy="4903671"/>
          </a:xfrm>
        </p:spPr>
        <p:txBody>
          <a:bodyPr>
            <a:normAutofit fontScale="92500" lnSpcReduction="20000"/>
          </a:bodyPr>
          <a:lstStyle/>
          <a:p>
            <a:pPr marL="0" indent="0"/>
            <a:r>
              <a:rPr lang="en-US" sz="2000" dirty="0">
                <a:hlinkClick r:id="rId3"/>
              </a:rPr>
              <a:t>I-976</a:t>
            </a:r>
            <a:r>
              <a:rPr lang="en-US" sz="2000" dirty="0"/>
              <a:t> - $30 license fees – No legislative action, on November 2019 ballot</a:t>
            </a:r>
          </a:p>
          <a:p>
            <a:pPr lvl="1">
              <a:buFont typeface="Arial" panose="020B0604020202020204" pitchFamily="34" charset="0"/>
              <a:buChar char="•"/>
            </a:pPr>
            <a:r>
              <a:rPr lang="en-US" sz="2000" b="0" dirty="0"/>
              <a:t>Initiative to legislature considered during session</a:t>
            </a:r>
          </a:p>
          <a:p>
            <a:pPr lvl="1">
              <a:buFont typeface="Arial" panose="020B0604020202020204" pitchFamily="34" charset="0"/>
              <a:buChar char="•"/>
            </a:pPr>
            <a:r>
              <a:rPr lang="en-US" sz="2000" b="0" dirty="0"/>
              <a:t>Repeals transportation benefit district license fee authority</a:t>
            </a:r>
          </a:p>
          <a:p>
            <a:pPr lvl="1">
              <a:buFont typeface="Arial" panose="020B0604020202020204" pitchFamily="34" charset="0"/>
              <a:buChar char="•"/>
            </a:pPr>
            <a:r>
              <a:rPr lang="en-US" sz="2000" b="0" dirty="0"/>
              <a:t>Impacts Sound </a:t>
            </a:r>
            <a:r>
              <a:rPr lang="en-US" sz="2000" dirty="0"/>
              <a:t>T</a:t>
            </a:r>
            <a:r>
              <a:rPr lang="en-US" sz="2000" b="0" dirty="0"/>
              <a:t>ransit funding and directs retirement of debt</a:t>
            </a:r>
          </a:p>
          <a:p>
            <a:pPr marL="0" indent="0"/>
            <a:r>
              <a:rPr lang="en-US" sz="2000" dirty="0"/>
              <a:t>HB 1772 – Scooters - Passed</a:t>
            </a:r>
          </a:p>
          <a:p>
            <a:pPr marL="0" indent="0"/>
            <a:r>
              <a:rPr lang="en-US" sz="2000" b="0" dirty="0"/>
              <a:t>Establishes a regulatory framework for motorized foot scooters and motorized scooter share companies</a:t>
            </a:r>
          </a:p>
          <a:p>
            <a:pPr marL="0" indent="0"/>
            <a:r>
              <a:rPr lang="en-US" sz="2000" dirty="0"/>
              <a:t>HB 1325 – Personal delivery robots - Passed</a:t>
            </a:r>
          </a:p>
          <a:p>
            <a:pPr lvl="2">
              <a:buFont typeface="Arial" panose="020B0604020202020204" pitchFamily="34" charset="0"/>
              <a:buChar char="•"/>
            </a:pPr>
            <a:r>
              <a:rPr lang="en-US" sz="2000" b="0" dirty="0"/>
              <a:t>Establishes a regulatory framework for the operation of personal delivery devices on sidewalks and in crosswalks </a:t>
            </a:r>
          </a:p>
          <a:p>
            <a:pPr lvl="2">
              <a:buFont typeface="Arial" panose="020B0604020202020204" pitchFamily="34" charset="0"/>
              <a:buChar char="•"/>
            </a:pPr>
            <a:r>
              <a:rPr lang="en-US" sz="2000" b="0" dirty="0"/>
              <a:t>Maintains local government authority to regulate</a:t>
            </a:r>
          </a:p>
          <a:p>
            <a:pPr marL="0" indent="0"/>
            <a:r>
              <a:rPr lang="en-US" sz="2000" dirty="0"/>
              <a:t>SB 5376 - Washington Privacy Act – Did not pass</a:t>
            </a:r>
          </a:p>
          <a:p>
            <a:pPr lvl="2">
              <a:buFont typeface="Arial" panose="020B0604020202020204" pitchFamily="34" charset="0"/>
              <a:buChar char="•"/>
            </a:pPr>
            <a:r>
              <a:rPr lang="en-US" sz="2000" b="0" dirty="0"/>
              <a:t>Establishes notice and opt-out requirements for use of personal data similar to EU’s privacy rules</a:t>
            </a:r>
          </a:p>
          <a:p>
            <a:pPr lvl="2">
              <a:buFont typeface="Arial" panose="020B0604020202020204" pitchFamily="34" charset="0"/>
              <a:buChar char="•"/>
            </a:pPr>
            <a:r>
              <a:rPr lang="en-US" sz="2000" b="0" dirty="0"/>
              <a:t>Restricts use of facial recognition technology to engage in surveillance of individuals in public spaces, unless it is in support of law enforcement activities and under a warrant or emergency</a:t>
            </a:r>
          </a:p>
          <a:p>
            <a:pPr marL="0" indent="0"/>
            <a:endParaRPr lang="en-US" sz="2000" dirty="0"/>
          </a:p>
          <a:p>
            <a:pPr marL="0" indent="0"/>
            <a:endParaRPr lang="en-US" sz="2000" dirty="0"/>
          </a:p>
          <a:p>
            <a:endParaRPr lang="en-US" dirty="0"/>
          </a:p>
        </p:txBody>
      </p:sp>
    </p:spTree>
    <p:extLst>
      <p:ext uri="{BB962C8B-B14F-4D97-AF65-F5344CB8AC3E}">
        <p14:creationId xmlns:p14="http://schemas.microsoft.com/office/powerpoint/2010/main" val="3618033808"/>
      </p:ext>
    </p:extLst>
  </p:cSld>
  <p:clrMapOvr>
    <a:masterClrMapping/>
  </p:clrMapOvr>
  <mc:AlternateContent xmlns:mc="http://schemas.openxmlformats.org/markup-compatibility/2006" xmlns:p14="http://schemas.microsoft.com/office/powerpoint/2010/main">
    <mc:Choice Requires="p14">
      <p:transition p14:dur="100">
        <p:fade/>
      </p:transition>
    </mc:Choice>
    <mc:Fallback xmlns="">
      <p:transitio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86054-ED49-49EA-B562-DBCED911F508}"/>
              </a:ext>
            </a:extLst>
          </p:cNvPr>
          <p:cNvSpPr>
            <a:spLocks noGrp="1"/>
          </p:cNvSpPr>
          <p:nvPr>
            <p:ph type="title"/>
          </p:nvPr>
        </p:nvSpPr>
        <p:spPr/>
        <p:txBody>
          <a:bodyPr/>
          <a:lstStyle/>
          <a:p>
            <a:r>
              <a:rPr lang="en-US" dirty="0"/>
              <a:t>Criminal Justice Bills</a:t>
            </a:r>
          </a:p>
        </p:txBody>
      </p:sp>
      <p:sp>
        <p:nvSpPr>
          <p:cNvPr id="3" name="Content Placeholder 2">
            <a:extLst>
              <a:ext uri="{FF2B5EF4-FFF2-40B4-BE49-F238E27FC236}">
                <a16:creationId xmlns:a16="http://schemas.microsoft.com/office/drawing/2014/main" id="{E5EAF72D-4B70-4E72-AE92-86BF4493C2BE}"/>
              </a:ext>
            </a:extLst>
          </p:cNvPr>
          <p:cNvSpPr>
            <a:spLocks noGrp="1"/>
          </p:cNvSpPr>
          <p:nvPr>
            <p:ph idx="1"/>
          </p:nvPr>
        </p:nvSpPr>
        <p:spPr>
          <a:xfrm>
            <a:off x="1057142" y="1411643"/>
            <a:ext cx="10077716" cy="5025525"/>
          </a:xfrm>
        </p:spPr>
        <p:txBody>
          <a:bodyPr vert="horz" lIns="91440" tIns="45720" rIns="91440" bIns="45720" rtlCol="0" anchor="t">
            <a:normAutofit fontScale="92500"/>
          </a:bodyPr>
          <a:lstStyle/>
          <a:p>
            <a:pPr marL="0" indent="0"/>
            <a:r>
              <a:rPr lang="en-US" sz="2300" dirty="0"/>
              <a:t>SHB 1064 – Police use of force - Passed</a:t>
            </a:r>
          </a:p>
          <a:p>
            <a:pPr marL="0" indent="0"/>
            <a:r>
              <a:rPr lang="en-US" sz="2300" b="0" dirty="0"/>
              <a:t>Modifies I-940 approved in November 2018 regarding use of deadly force</a:t>
            </a:r>
          </a:p>
          <a:p>
            <a:pPr marL="401955" lvl="2" indent="-164465">
              <a:buFont typeface="Arial" panose="020B0604020202020204" pitchFamily="34" charset="0"/>
              <a:buChar char="•"/>
            </a:pPr>
            <a:r>
              <a:rPr lang="en-US" sz="2300" b="0" dirty="0"/>
              <a:t>Identical to changes in 2018’s HB 3003, which courts found invalidly amended I-940 </a:t>
            </a:r>
          </a:p>
          <a:p>
            <a:pPr marL="401955" lvl="2" indent="-164465">
              <a:buFont typeface="Arial" panose="020B0604020202020204" pitchFamily="34" charset="0"/>
              <a:buChar char="•"/>
            </a:pPr>
            <a:r>
              <a:rPr lang="en-US" sz="2300" b="0" dirty="0"/>
              <a:t>Removes the subjective portion of the standard for police use of deadly force and retains the objective reasonable officer test </a:t>
            </a:r>
          </a:p>
          <a:p>
            <a:pPr marL="401955" lvl="2" indent="-164465">
              <a:buFont typeface="Arial" panose="020B0604020202020204" pitchFamily="34" charset="0"/>
              <a:buChar char="•"/>
            </a:pPr>
            <a:r>
              <a:rPr lang="en-US" sz="2300" b="0" dirty="0"/>
              <a:t>Clarifies duty to render first aid</a:t>
            </a:r>
          </a:p>
          <a:p>
            <a:pPr marL="0" indent="0"/>
            <a:r>
              <a:rPr lang="en-US" sz="2300" dirty="0"/>
              <a:t>SSB 5380 – Medication assisted treatment in jails – Passed, but </a:t>
            </a:r>
            <a:r>
              <a:rPr lang="en-US" sz="2300"/>
              <a:t>not funded</a:t>
            </a:r>
            <a:endParaRPr lang="en-US" sz="2300" dirty="0"/>
          </a:p>
          <a:p>
            <a:pPr marL="0" indent="0"/>
            <a:r>
              <a:rPr lang="en-US" sz="2300" b="0" dirty="0"/>
              <a:t>Requires jails to provide medication assisted treatment to those with opioid use disorders in certain circumstances</a:t>
            </a:r>
          </a:p>
          <a:p>
            <a:pPr marL="0" indent="0"/>
            <a:r>
              <a:rPr lang="en-US" sz="2300" dirty="0"/>
              <a:t>SB 5605</a:t>
            </a:r>
            <a:r>
              <a:rPr lang="en-US" sz="2300" b="0" dirty="0"/>
              <a:t> </a:t>
            </a:r>
            <a:r>
              <a:rPr lang="en-US" sz="2300" dirty="0"/>
              <a:t>- Vacating cannabis misdemeanor offenses -  Passed</a:t>
            </a:r>
          </a:p>
          <a:p>
            <a:pPr marL="0" indent="0"/>
            <a:r>
              <a:rPr lang="en-US" sz="2300" b="0" dirty="0"/>
              <a:t>Allows a person convicted of a misdemeanor marijuana offense to apply to the sentencing court to vacate the record of conviction</a:t>
            </a:r>
          </a:p>
          <a:p>
            <a:pPr marL="0" indent="0"/>
            <a:endParaRPr lang="en-US" sz="2300" b="0" dirty="0"/>
          </a:p>
          <a:p>
            <a:endParaRPr lang="en-US" b="0" dirty="0"/>
          </a:p>
        </p:txBody>
      </p:sp>
    </p:spTree>
    <p:extLst>
      <p:ext uri="{BB962C8B-B14F-4D97-AF65-F5344CB8AC3E}">
        <p14:creationId xmlns:p14="http://schemas.microsoft.com/office/powerpoint/2010/main" val="2353917658"/>
      </p:ext>
    </p:extLst>
  </p:cSld>
  <p:clrMapOvr>
    <a:masterClrMapping/>
  </p:clrMapOvr>
  <mc:AlternateContent xmlns:mc="http://schemas.openxmlformats.org/markup-compatibility/2006" xmlns:p14="http://schemas.microsoft.com/office/powerpoint/2010/main">
    <mc:Choice Requires="p14">
      <p:transition p14:dur="100">
        <p:fade/>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86054-ED49-49EA-B562-DBCED911F508}"/>
              </a:ext>
            </a:extLst>
          </p:cNvPr>
          <p:cNvSpPr>
            <a:spLocks noGrp="1"/>
          </p:cNvSpPr>
          <p:nvPr>
            <p:ph type="title"/>
          </p:nvPr>
        </p:nvSpPr>
        <p:spPr/>
        <p:txBody>
          <a:bodyPr/>
          <a:lstStyle/>
          <a:p>
            <a:r>
              <a:rPr lang="en-US" dirty="0"/>
              <a:t>General Government</a:t>
            </a:r>
          </a:p>
        </p:txBody>
      </p:sp>
      <p:sp>
        <p:nvSpPr>
          <p:cNvPr id="3" name="Content Placeholder 2">
            <a:extLst>
              <a:ext uri="{FF2B5EF4-FFF2-40B4-BE49-F238E27FC236}">
                <a16:creationId xmlns:a16="http://schemas.microsoft.com/office/drawing/2014/main" id="{E5EAF72D-4B70-4E72-AE92-86BF4493C2BE}"/>
              </a:ext>
            </a:extLst>
          </p:cNvPr>
          <p:cNvSpPr>
            <a:spLocks noGrp="1"/>
          </p:cNvSpPr>
          <p:nvPr>
            <p:ph idx="1"/>
          </p:nvPr>
        </p:nvSpPr>
        <p:spPr>
          <a:xfrm>
            <a:off x="1057142" y="1517249"/>
            <a:ext cx="10077716" cy="4594485"/>
          </a:xfrm>
        </p:spPr>
        <p:txBody>
          <a:bodyPr vert="horz" lIns="91440" tIns="45720" rIns="91440" bIns="45720" rtlCol="0" anchor="t">
            <a:noAutofit/>
          </a:bodyPr>
          <a:lstStyle/>
          <a:p>
            <a:pPr marL="0" indent="0"/>
            <a:r>
              <a:rPr lang="en-US" sz="1800" dirty="0"/>
              <a:t>SB 5163 - Wrongful injury or death - Passed</a:t>
            </a:r>
          </a:p>
          <a:p>
            <a:pPr marL="0" indent="0"/>
            <a:r>
              <a:rPr lang="en-US" sz="1800" b="0" dirty="0"/>
              <a:t>Expands tort liability for cities by:</a:t>
            </a:r>
          </a:p>
          <a:p>
            <a:pPr marL="344805" lvl="2" indent="-285750">
              <a:buFont typeface="Arial" panose="020B0604020202020204" pitchFamily="34" charset="0"/>
              <a:buChar char="•"/>
            </a:pPr>
            <a:r>
              <a:rPr lang="en-US" sz="1800" b="0" dirty="0"/>
              <a:t>Removing dependency requirements for claimants </a:t>
            </a:r>
          </a:p>
          <a:p>
            <a:pPr marL="344805" lvl="2" indent="-285750">
              <a:buFont typeface="Arial" panose="020B0604020202020204" pitchFamily="34" charset="0"/>
              <a:buChar char="•"/>
            </a:pPr>
            <a:r>
              <a:rPr lang="en-US" sz="1800" b="0" dirty="0"/>
              <a:t>Allowing parents or </a:t>
            </a:r>
            <a:r>
              <a:rPr lang="en-US" sz="1800" dirty="0"/>
              <a:t>siblings </a:t>
            </a:r>
            <a:r>
              <a:rPr lang="en-US" sz="1800" b="0" dirty="0"/>
              <a:t>to bring action for adult children over age 18, if no spouse or children </a:t>
            </a:r>
          </a:p>
          <a:p>
            <a:pPr marL="344805" lvl="2" indent="-285750">
              <a:buFont typeface="Arial" panose="020B0604020202020204" pitchFamily="34" charset="0"/>
              <a:buChar char="•"/>
            </a:pPr>
            <a:r>
              <a:rPr lang="en-US" sz="1800" b="0" dirty="0"/>
              <a:t>Expanding damages</a:t>
            </a:r>
          </a:p>
          <a:p>
            <a:pPr marL="344805" lvl="2" indent="-285750">
              <a:buFont typeface="Arial" panose="020B0604020202020204" pitchFamily="34" charset="0"/>
              <a:buChar char="•"/>
            </a:pPr>
            <a:r>
              <a:rPr lang="en-US" sz="1800" b="0" dirty="0"/>
              <a:t>Making changes retroactive</a:t>
            </a:r>
          </a:p>
          <a:p>
            <a:pPr marL="0" indent="0"/>
            <a:r>
              <a:rPr lang="en-US" sz="1800" dirty="0"/>
              <a:t>HB 1667 – Public records reporting – Passed</a:t>
            </a:r>
          </a:p>
          <a:p>
            <a:pPr marL="0" indent="0"/>
            <a:r>
              <a:rPr lang="en-US" sz="1800" b="0" dirty="0"/>
              <a:t>Streamlines and clarifies reporting metrics in 2017’s ESHB 1594 and removes sunset for local records grants</a:t>
            </a:r>
          </a:p>
          <a:p>
            <a:pPr marL="0" indent="0"/>
            <a:r>
              <a:rPr lang="en-US" sz="1800" dirty="0"/>
              <a:t>HB 2020 – Exempting names in employment investigation records – Passed</a:t>
            </a:r>
          </a:p>
          <a:p>
            <a:pPr marL="0" indent="0"/>
            <a:r>
              <a:rPr lang="en-US" sz="1800" b="0" dirty="0"/>
              <a:t>Exempts names of complainants, accusers, and witnesses in employment discrimination investigations from public disclosure until the investigation is complete, unless the person consents </a:t>
            </a:r>
            <a:r>
              <a:rPr lang="en-US" sz="1800" b="0"/>
              <a:t>to disclosure</a:t>
            </a:r>
            <a:endParaRPr lang="en-US" sz="1800" b="0" dirty="0"/>
          </a:p>
        </p:txBody>
      </p:sp>
    </p:spTree>
    <p:extLst>
      <p:ext uri="{BB962C8B-B14F-4D97-AF65-F5344CB8AC3E}">
        <p14:creationId xmlns:p14="http://schemas.microsoft.com/office/powerpoint/2010/main" val="2757431646"/>
      </p:ext>
    </p:extLst>
  </p:cSld>
  <p:clrMapOvr>
    <a:masterClrMapping/>
  </p:clrMapOvr>
  <mc:AlternateContent xmlns:mc="http://schemas.openxmlformats.org/markup-compatibility/2006" xmlns:p14="http://schemas.microsoft.com/office/powerpoint/2010/main">
    <mc:Choice Requires="p14">
      <p:transition p14:dur="100">
        <p:fade/>
      </p:transition>
    </mc:Choice>
    <mc:Fallback xmlns="">
      <p:transitio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86054-ED49-49EA-B562-DBCED911F508}"/>
              </a:ext>
            </a:extLst>
          </p:cNvPr>
          <p:cNvSpPr>
            <a:spLocks noGrp="1"/>
          </p:cNvSpPr>
          <p:nvPr>
            <p:ph type="title"/>
          </p:nvPr>
        </p:nvSpPr>
        <p:spPr/>
        <p:txBody>
          <a:bodyPr/>
          <a:lstStyle/>
          <a:p>
            <a:r>
              <a:rPr lang="en-US" dirty="0"/>
              <a:t>General Government</a:t>
            </a:r>
          </a:p>
        </p:txBody>
      </p:sp>
      <p:sp>
        <p:nvSpPr>
          <p:cNvPr id="3" name="Content Placeholder 2">
            <a:extLst>
              <a:ext uri="{FF2B5EF4-FFF2-40B4-BE49-F238E27FC236}">
                <a16:creationId xmlns:a16="http://schemas.microsoft.com/office/drawing/2014/main" id="{E5EAF72D-4B70-4E72-AE92-86BF4493C2BE}"/>
              </a:ext>
            </a:extLst>
          </p:cNvPr>
          <p:cNvSpPr>
            <a:spLocks noGrp="1"/>
          </p:cNvSpPr>
          <p:nvPr>
            <p:ph idx="1"/>
          </p:nvPr>
        </p:nvSpPr>
        <p:spPr>
          <a:xfrm>
            <a:off x="1057142" y="1452303"/>
            <a:ext cx="10077716" cy="4594485"/>
          </a:xfrm>
        </p:spPr>
        <p:txBody>
          <a:bodyPr vert="horz" lIns="91440" tIns="45720" rIns="91440" bIns="45720" rtlCol="0" anchor="t">
            <a:noAutofit/>
          </a:bodyPr>
          <a:lstStyle/>
          <a:p>
            <a:pPr marL="0" indent="0"/>
            <a:r>
              <a:rPr lang="en-US" sz="1800" dirty="0"/>
              <a:t>SB 5266 - Voting Rights Act elections - Passed</a:t>
            </a:r>
          </a:p>
          <a:p>
            <a:pPr marL="0" indent="0"/>
            <a:r>
              <a:rPr lang="en-US" sz="1800" b="0" dirty="0"/>
              <a:t>Clarifies that all council seats up for election when redistricting under the Voting Rights Act</a:t>
            </a:r>
          </a:p>
          <a:p>
            <a:pPr marL="0" indent="0"/>
            <a:r>
              <a:rPr lang="en-US" sz="1800" dirty="0"/>
              <a:t>SB 5652 - Personal belongings disposal in impounded vehicles - Passed</a:t>
            </a:r>
          </a:p>
          <a:p>
            <a:pPr marL="344805" lvl="2" indent="-285750">
              <a:buFont typeface="Arial" panose="020B0604020202020204" pitchFamily="34" charset="0"/>
              <a:buChar char="•"/>
            </a:pPr>
            <a:r>
              <a:rPr lang="en-US" sz="1800" b="0" dirty="0"/>
              <a:t>Removes local law enforcement as a custodian of unclaimed belongings</a:t>
            </a:r>
            <a:r>
              <a:rPr lang="en-US" sz="1800" dirty="0"/>
              <a:t> </a:t>
            </a:r>
            <a:endParaRPr lang="en-US" sz="1800" b="0" dirty="0"/>
          </a:p>
          <a:p>
            <a:pPr marL="344805" lvl="2" indent="-285750">
              <a:buFont typeface="Arial" panose="020B0604020202020204" pitchFamily="34" charset="0"/>
              <a:buChar char="•"/>
            </a:pPr>
            <a:r>
              <a:rPr lang="en-US" sz="1800" b="0" dirty="0"/>
              <a:t>Requires personal belongings storage request form for items held at the registered tow truck operator’s (RTTO) place of business for 30 days (60 days at owner’s request</a:t>
            </a:r>
            <a:r>
              <a:rPr lang="en-US" sz="1800" dirty="0"/>
              <a:t>) </a:t>
            </a:r>
            <a:endParaRPr lang="en-US" sz="1800" b="0" dirty="0"/>
          </a:p>
          <a:p>
            <a:pPr marL="344805" lvl="2" indent="-285750">
              <a:buFont typeface="Arial" panose="020B0604020202020204" pitchFamily="34" charset="0"/>
              <a:buChar char="•"/>
            </a:pPr>
            <a:r>
              <a:rPr lang="en-US" sz="1800" b="0" dirty="0"/>
              <a:t>Belongings are subject to sale or auction after 30-60 days </a:t>
            </a:r>
          </a:p>
          <a:p>
            <a:pPr marL="59055" lvl="2" indent="0">
              <a:buNone/>
            </a:pPr>
            <a:r>
              <a:rPr lang="en-US" sz="1800" b="1" dirty="0"/>
              <a:t>SB 5024 – Transparency of utility districts – Did not pass</a:t>
            </a:r>
          </a:p>
          <a:p>
            <a:pPr marL="0" indent="0"/>
            <a:r>
              <a:rPr lang="en-US" sz="1800" b="0" dirty="0"/>
              <a:t>Requires municipal utilities and utility districts to indicate the utility tax rate and how it is applied in:</a:t>
            </a:r>
          </a:p>
          <a:p>
            <a:pPr marL="344805" lvl="2" indent="-285750">
              <a:buFont typeface="Arial" panose="020B0604020202020204" pitchFamily="34" charset="0"/>
              <a:buChar char="•"/>
            </a:pPr>
            <a:r>
              <a:rPr lang="en-US" sz="1800" b="0" dirty="0"/>
              <a:t>regular billing statements; </a:t>
            </a:r>
          </a:p>
          <a:p>
            <a:pPr marL="344805" lvl="2" indent="-285750">
              <a:buFont typeface="Arial" panose="020B0604020202020204" pitchFamily="34" charset="0"/>
              <a:buChar char="•"/>
            </a:pPr>
            <a:r>
              <a:rPr lang="en-US" sz="1800" b="0" dirty="0"/>
              <a:t>their website; or</a:t>
            </a:r>
          </a:p>
          <a:p>
            <a:pPr marL="344805" lvl="2" indent="-285750">
              <a:buFont typeface="Arial" panose="020B0604020202020204" pitchFamily="34" charset="0"/>
              <a:buChar char="•"/>
            </a:pPr>
            <a:r>
              <a:rPr lang="en-US" sz="1800" b="0" dirty="0"/>
              <a:t>billing insert, mailer, or electronic communication to customers once a year or within 30 days of rate changes</a:t>
            </a:r>
          </a:p>
          <a:p>
            <a:pPr marL="59055" lvl="2" indent="0">
              <a:buNone/>
            </a:pPr>
            <a:endParaRPr lang="en-US" sz="1800" b="0" dirty="0"/>
          </a:p>
        </p:txBody>
      </p:sp>
    </p:spTree>
    <p:extLst>
      <p:ext uri="{BB962C8B-B14F-4D97-AF65-F5344CB8AC3E}">
        <p14:creationId xmlns:p14="http://schemas.microsoft.com/office/powerpoint/2010/main" val="1127808497"/>
      </p:ext>
    </p:extLst>
  </p:cSld>
  <p:clrMapOvr>
    <a:masterClrMapping/>
  </p:clrMapOvr>
  <mc:AlternateContent xmlns:mc="http://schemas.openxmlformats.org/markup-compatibility/2006" xmlns:p14="http://schemas.microsoft.com/office/powerpoint/2010/main">
    <mc:Choice Requires="p14">
      <p:transition p14:dur="100">
        <p:fade/>
      </p:transition>
    </mc:Choice>
    <mc:Fallback xmlns="">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949EF-58E9-42AE-B17D-21267FB88561}"/>
              </a:ext>
            </a:extLst>
          </p:cNvPr>
          <p:cNvSpPr>
            <a:spLocks noGrp="1"/>
          </p:cNvSpPr>
          <p:nvPr>
            <p:ph type="title"/>
          </p:nvPr>
        </p:nvSpPr>
        <p:spPr/>
        <p:txBody>
          <a:bodyPr/>
          <a:lstStyle/>
          <a:p>
            <a:r>
              <a:rPr lang="en-US"/>
              <a:t>Looking ahead to 2020</a:t>
            </a:r>
          </a:p>
        </p:txBody>
      </p:sp>
      <p:sp>
        <p:nvSpPr>
          <p:cNvPr id="3" name="Content Placeholder 2">
            <a:extLst>
              <a:ext uri="{FF2B5EF4-FFF2-40B4-BE49-F238E27FC236}">
                <a16:creationId xmlns:a16="http://schemas.microsoft.com/office/drawing/2014/main" id="{54CB4E49-8FB9-4936-8BB8-C40CA724D7CD}"/>
              </a:ext>
            </a:extLst>
          </p:cNvPr>
          <p:cNvSpPr>
            <a:spLocks noGrp="1"/>
          </p:cNvSpPr>
          <p:nvPr>
            <p:ph idx="1"/>
          </p:nvPr>
        </p:nvSpPr>
        <p:spPr>
          <a:xfrm>
            <a:off x="1010024" y="1512760"/>
            <a:ext cx="7402456" cy="4738137"/>
          </a:xfrm>
        </p:spPr>
        <p:txBody>
          <a:bodyPr>
            <a:normAutofit fontScale="77500" lnSpcReduction="20000"/>
          </a:bodyPr>
          <a:lstStyle/>
          <a:p>
            <a:pPr>
              <a:buClr>
                <a:schemeClr val="accent6"/>
              </a:buClr>
              <a:buFont typeface="Arial" panose="020B0604020202020204" pitchFamily="34" charset="0"/>
              <a:buChar char="•"/>
            </a:pPr>
            <a:r>
              <a:rPr lang="en-US" sz="2000" b="0" dirty="0"/>
              <a:t>Election year – Presidential, State-wide offices, House, half of the Senate</a:t>
            </a:r>
          </a:p>
          <a:p>
            <a:pPr>
              <a:buClr>
                <a:schemeClr val="accent6"/>
              </a:buClr>
              <a:buFont typeface="Arial" panose="020B0604020202020204" pitchFamily="34" charset="0"/>
              <a:buChar char="•"/>
            </a:pPr>
            <a:r>
              <a:rPr lang="en-US" sz="2000" b="0" dirty="0"/>
              <a:t>Short 60 day session</a:t>
            </a:r>
          </a:p>
          <a:p>
            <a:pPr>
              <a:buClr>
                <a:schemeClr val="accent6"/>
              </a:buClr>
              <a:buFont typeface="Arial" panose="020B0604020202020204" pitchFamily="34" charset="0"/>
              <a:buChar char="•"/>
            </a:pPr>
            <a:r>
              <a:rPr lang="en-US" sz="2000" b="0" dirty="0"/>
              <a:t>Supplemental budgets</a:t>
            </a:r>
          </a:p>
          <a:p>
            <a:endParaRPr lang="en-US" sz="2000" b="0" dirty="0"/>
          </a:p>
          <a:p>
            <a:pPr>
              <a:buClr>
                <a:schemeClr val="accent6"/>
              </a:buClr>
              <a:buFont typeface="Arial" panose="020B0604020202020204" pitchFamily="34" charset="0"/>
              <a:buChar char="•"/>
            </a:pPr>
            <a:r>
              <a:rPr lang="en-US" sz="2000" b="0" dirty="0"/>
              <a:t>Advocacy for 2020 starts now!</a:t>
            </a:r>
          </a:p>
          <a:p>
            <a:r>
              <a:rPr lang="en-US" sz="2000" b="0" dirty="0"/>
              <a:t>	Need tips for what to do – </a:t>
            </a:r>
            <a:r>
              <a:rPr lang="en-US" sz="2000" b="0" dirty="0">
                <a:hlinkClick r:id="rId2"/>
              </a:rPr>
              <a:t>AWC Advocacy Pocket Guide</a:t>
            </a:r>
            <a:endParaRPr lang="en-US" sz="2000" b="0" dirty="0"/>
          </a:p>
          <a:p>
            <a:endParaRPr lang="en-US" sz="2000" b="0" dirty="0"/>
          </a:p>
          <a:p>
            <a:pPr>
              <a:buClr>
                <a:schemeClr val="accent6"/>
              </a:buClr>
              <a:buFont typeface="Arial" panose="020B0604020202020204" pitchFamily="34" charset="0"/>
              <a:buChar char="•"/>
            </a:pPr>
            <a:r>
              <a:rPr lang="en-US" sz="2000" b="0" dirty="0"/>
              <a:t>AWC’s 2020 Legislative agenda setting process starts now</a:t>
            </a:r>
          </a:p>
          <a:p>
            <a:pPr>
              <a:buClr>
                <a:schemeClr val="accent6"/>
              </a:buClr>
              <a:buFont typeface="Arial" panose="020B0604020202020204" pitchFamily="34" charset="0"/>
              <a:buChar char="•"/>
            </a:pPr>
            <a:endParaRPr lang="en-US" sz="2000" b="0" dirty="0"/>
          </a:p>
          <a:p>
            <a:pPr>
              <a:buClr>
                <a:schemeClr val="accent6"/>
              </a:buClr>
              <a:buFont typeface="Arial" panose="020B0604020202020204" pitchFamily="34" charset="0"/>
              <a:buChar char="•"/>
            </a:pPr>
            <a:r>
              <a:rPr lang="en-US" sz="2000" b="0" dirty="0"/>
              <a:t>Latest updates - </a:t>
            </a:r>
            <a:r>
              <a:rPr lang="en-US" sz="2000" b="0" dirty="0">
                <a:hlinkClick r:id="rId3"/>
              </a:rPr>
              <a:t>wacities.org/advocacy/news</a:t>
            </a:r>
            <a:endParaRPr lang="en-US" sz="2000" b="0" dirty="0">
              <a:hlinkClick r:id="rId4"/>
            </a:endParaRPr>
          </a:p>
          <a:p>
            <a:pPr marL="0" indent="0"/>
            <a:endParaRPr lang="en-US" sz="2000" b="0" dirty="0"/>
          </a:p>
          <a:p>
            <a:pPr marL="0" indent="0"/>
            <a:r>
              <a:rPr lang="en-US" sz="2000" b="0" dirty="0"/>
              <a:t>Candice Bock</a:t>
            </a:r>
          </a:p>
          <a:p>
            <a:pPr marL="0" indent="0"/>
            <a:r>
              <a:rPr lang="en-US" sz="2000" b="0" dirty="0"/>
              <a:t>AWC Government Relations Director</a:t>
            </a:r>
          </a:p>
          <a:p>
            <a:pPr marL="0" indent="0"/>
            <a:r>
              <a:rPr lang="en-US" sz="2000" b="0" dirty="0">
                <a:hlinkClick r:id="rId5"/>
              </a:rPr>
              <a:t>candiceb@awcnet.org</a:t>
            </a:r>
            <a:r>
              <a:rPr lang="en-US" sz="2000" b="0" dirty="0"/>
              <a:t> </a:t>
            </a:r>
          </a:p>
          <a:p>
            <a:pPr marL="0" indent="0"/>
            <a:r>
              <a:rPr lang="en-US" sz="2000" b="0" dirty="0"/>
              <a:t>wacities.org </a:t>
            </a:r>
          </a:p>
          <a:p>
            <a:pPr>
              <a:buClr>
                <a:schemeClr val="accent6"/>
              </a:buClr>
              <a:buFont typeface="Arial" panose="020B0604020202020204" pitchFamily="34" charset="0"/>
              <a:buChar char="•"/>
            </a:pPr>
            <a:endParaRPr lang="en-US" sz="2000" b="0" dirty="0"/>
          </a:p>
        </p:txBody>
      </p:sp>
      <p:pic>
        <p:nvPicPr>
          <p:cNvPr id="5" name="Picture 4" descr="A close up of a logo&#10;&#10;Description automatically generated">
            <a:extLst>
              <a:ext uri="{FF2B5EF4-FFF2-40B4-BE49-F238E27FC236}">
                <a16:creationId xmlns:a16="http://schemas.microsoft.com/office/drawing/2014/main" id="{ADF97D22-7A06-4BB0-94D2-ECC1FEDEF73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506691" y="1294906"/>
            <a:ext cx="2923309" cy="3654136"/>
          </a:xfrm>
          <a:prstGeom prst="rect">
            <a:avLst/>
          </a:prstGeom>
        </p:spPr>
      </p:pic>
    </p:spTree>
    <p:extLst>
      <p:ext uri="{BB962C8B-B14F-4D97-AF65-F5344CB8AC3E}">
        <p14:creationId xmlns:p14="http://schemas.microsoft.com/office/powerpoint/2010/main" val="2521338173"/>
      </p:ext>
    </p:extLst>
  </p:cSld>
  <p:clrMapOvr>
    <a:masterClrMapping/>
  </p:clrMapOvr>
  <mc:AlternateContent xmlns:mc="http://schemas.openxmlformats.org/markup-compatibility/2006" xmlns:p14="http://schemas.microsoft.com/office/powerpoint/2010/main">
    <mc:Choice Requires="p14">
      <p:transition p14:dur="10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t>2019 Session Overview</a:t>
            </a:r>
          </a:p>
        </p:txBody>
      </p:sp>
      <p:sp>
        <p:nvSpPr>
          <p:cNvPr id="3" name="Content Placeholder 2"/>
          <p:cNvSpPr>
            <a:spLocks noGrp="1"/>
          </p:cNvSpPr>
          <p:nvPr>
            <p:ph idx="1"/>
          </p:nvPr>
        </p:nvSpPr>
        <p:spPr>
          <a:xfrm>
            <a:off x="1057142" y="1537138"/>
            <a:ext cx="8405695" cy="4731991"/>
          </a:xfrm>
        </p:spPr>
        <p:txBody>
          <a:bodyPr>
            <a:normAutofit/>
          </a:bodyPr>
          <a:lstStyle/>
          <a:p>
            <a:pPr marL="0" lvl="1" indent="-397764">
              <a:buFont typeface="Arial" panose="020B0604020202020204" pitchFamily="34" charset="0"/>
              <a:buChar char="•"/>
            </a:pPr>
            <a:r>
              <a:rPr lang="en-US" sz="2800"/>
              <a:t>105 days – January 14 to April 28</a:t>
            </a:r>
          </a:p>
          <a:p>
            <a:pPr marL="0" lvl="1" indent="-397764">
              <a:buFont typeface="Arial" panose="020B0604020202020204" pitchFamily="34" charset="0"/>
              <a:buChar char="•"/>
            </a:pPr>
            <a:r>
              <a:rPr lang="en-US" sz="2800"/>
              <a:t>Large democratic majorities</a:t>
            </a:r>
          </a:p>
          <a:p>
            <a:pPr marL="0" lvl="1" indent="-397764">
              <a:buFont typeface="Arial" panose="020B0604020202020204" pitchFamily="34" charset="0"/>
              <a:buChar char="•"/>
            </a:pPr>
            <a:r>
              <a:rPr lang="en-US" sz="2800"/>
              <a:t>Biennial budget for 2019-21</a:t>
            </a:r>
          </a:p>
          <a:p>
            <a:pPr marL="685800" lvl="4" indent="-397764">
              <a:buFont typeface="Arial" panose="020B0604020202020204" pitchFamily="34" charset="0"/>
              <a:buChar char="•"/>
            </a:pPr>
            <a:r>
              <a:rPr lang="en-US" sz="2800"/>
              <a:t>Culvert decision </a:t>
            </a:r>
            <a:r>
              <a:rPr lang="en-US" sz="2800" i="1"/>
              <a:t>U.S. v Washington</a:t>
            </a:r>
          </a:p>
          <a:p>
            <a:pPr marL="685800" lvl="4" indent="-397764">
              <a:buFont typeface="Arial" panose="020B0604020202020204" pitchFamily="34" charset="0"/>
              <a:buChar char="•"/>
            </a:pPr>
            <a:r>
              <a:rPr lang="en-US" sz="2800"/>
              <a:t>Education funding</a:t>
            </a:r>
          </a:p>
          <a:p>
            <a:pPr marL="685800" lvl="4" indent="-397764">
              <a:buFont typeface="Arial" panose="020B0604020202020204" pitchFamily="34" charset="0"/>
              <a:buChar char="•"/>
            </a:pPr>
            <a:r>
              <a:rPr lang="en-US" sz="2800"/>
              <a:t>School employee’s health care system</a:t>
            </a:r>
          </a:p>
          <a:p>
            <a:pPr marL="685800" lvl="4" indent="-397764">
              <a:buFont typeface="Arial" panose="020B0604020202020204" pitchFamily="34" charset="0"/>
              <a:buChar char="•"/>
            </a:pPr>
            <a:r>
              <a:rPr lang="en-US" sz="2800"/>
              <a:t>Behavioral health system reforms</a:t>
            </a:r>
          </a:p>
          <a:p>
            <a:pPr marL="685800" lvl="4" indent="-397764">
              <a:buFont typeface="Arial" panose="020B0604020202020204" pitchFamily="34" charset="0"/>
              <a:buChar char="•"/>
            </a:pPr>
            <a:r>
              <a:rPr lang="en-US" sz="2800" i="1"/>
              <a:t>Trueblood</a:t>
            </a:r>
            <a:r>
              <a:rPr lang="en-US" sz="2800"/>
              <a:t> settlement</a:t>
            </a:r>
          </a:p>
        </p:txBody>
      </p:sp>
      <p:pic>
        <p:nvPicPr>
          <p:cNvPr id="4" name="Picture 1">
            <a:extLst>
              <a:ext uri="{FF2B5EF4-FFF2-40B4-BE49-F238E27FC236}">
                <a16:creationId xmlns:a16="http://schemas.microsoft.com/office/drawing/2014/main" id="{E5832155-93DF-40EC-B770-BDDEF2538D2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15390" y="905824"/>
            <a:ext cx="4535487" cy="164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1544020"/>
      </p:ext>
    </p:extLst>
  </p:cSld>
  <p:clrMapOvr>
    <a:masterClrMapping/>
  </p:clrMapOvr>
  <mc:AlternateContent xmlns:mc="http://schemas.openxmlformats.org/markup-compatibility/2006" xmlns:p14="http://schemas.microsoft.com/office/powerpoint/2010/main">
    <mc:Choice Requires="p14">
      <p:transition p14:dur="10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493E1-E19A-466A-9114-E05986AF644B}"/>
              </a:ext>
            </a:extLst>
          </p:cNvPr>
          <p:cNvSpPr>
            <a:spLocks noGrp="1"/>
          </p:cNvSpPr>
          <p:nvPr>
            <p:ph type="title"/>
          </p:nvPr>
        </p:nvSpPr>
        <p:spPr>
          <a:xfrm>
            <a:off x="396745" y="655691"/>
            <a:ext cx="10027920" cy="548640"/>
          </a:xfrm>
        </p:spPr>
        <p:txBody>
          <a:bodyPr/>
          <a:lstStyle/>
          <a:p>
            <a:r>
              <a:rPr lang="en-US" sz="3600"/>
              <a:t>Cities’ Legislative Agenda</a:t>
            </a:r>
          </a:p>
        </p:txBody>
      </p:sp>
      <p:pic>
        <p:nvPicPr>
          <p:cNvPr id="5" name="Content Placeholder 4">
            <a:extLst>
              <a:ext uri="{FF2B5EF4-FFF2-40B4-BE49-F238E27FC236}">
                <a16:creationId xmlns:a16="http://schemas.microsoft.com/office/drawing/2014/main" id="{762D0778-760F-734D-92B4-668E1CB35CE2}"/>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96745" y="1315062"/>
            <a:ext cx="3563655" cy="4611789"/>
          </a:xfrm>
        </p:spPr>
      </p:pic>
      <p:pic>
        <p:nvPicPr>
          <p:cNvPr id="9" name="Picture 8">
            <a:extLst>
              <a:ext uri="{FF2B5EF4-FFF2-40B4-BE49-F238E27FC236}">
                <a16:creationId xmlns:a16="http://schemas.microsoft.com/office/drawing/2014/main" id="{09E25AF0-8730-47AE-BFA7-8EBD3E52FC3B}"/>
              </a:ext>
            </a:extLst>
          </p:cNvPr>
          <p:cNvPicPr>
            <a:picLocks noChangeAspect="1"/>
          </p:cNvPicPr>
          <p:nvPr/>
        </p:nvPicPr>
        <p:blipFill>
          <a:blip r:embed="rId4"/>
          <a:stretch>
            <a:fillRect/>
          </a:stretch>
        </p:blipFill>
        <p:spPr>
          <a:xfrm>
            <a:off x="4195762" y="1360864"/>
            <a:ext cx="3800475" cy="876300"/>
          </a:xfrm>
          <a:prstGeom prst="rect">
            <a:avLst/>
          </a:prstGeom>
        </p:spPr>
      </p:pic>
      <p:pic>
        <p:nvPicPr>
          <p:cNvPr id="10" name="Picture 9">
            <a:extLst>
              <a:ext uri="{FF2B5EF4-FFF2-40B4-BE49-F238E27FC236}">
                <a16:creationId xmlns:a16="http://schemas.microsoft.com/office/drawing/2014/main" id="{2D5B8E06-730D-49F6-9E67-41C7A5E666D6}"/>
              </a:ext>
            </a:extLst>
          </p:cNvPr>
          <p:cNvPicPr>
            <a:picLocks noChangeAspect="1"/>
          </p:cNvPicPr>
          <p:nvPr/>
        </p:nvPicPr>
        <p:blipFill>
          <a:blip r:embed="rId5"/>
          <a:stretch>
            <a:fillRect/>
          </a:stretch>
        </p:blipFill>
        <p:spPr>
          <a:xfrm>
            <a:off x="4195762" y="2385568"/>
            <a:ext cx="3819525" cy="914400"/>
          </a:xfrm>
          <a:prstGeom prst="rect">
            <a:avLst/>
          </a:prstGeom>
        </p:spPr>
      </p:pic>
      <p:pic>
        <p:nvPicPr>
          <p:cNvPr id="11" name="Picture 10">
            <a:extLst>
              <a:ext uri="{FF2B5EF4-FFF2-40B4-BE49-F238E27FC236}">
                <a16:creationId xmlns:a16="http://schemas.microsoft.com/office/drawing/2014/main" id="{F11DE03E-7551-4C98-AD43-35A4AF40583E}"/>
              </a:ext>
            </a:extLst>
          </p:cNvPr>
          <p:cNvPicPr>
            <a:picLocks noChangeAspect="1"/>
          </p:cNvPicPr>
          <p:nvPr/>
        </p:nvPicPr>
        <p:blipFill>
          <a:blip r:embed="rId6"/>
          <a:stretch>
            <a:fillRect/>
          </a:stretch>
        </p:blipFill>
        <p:spPr>
          <a:xfrm>
            <a:off x="8115846" y="1360864"/>
            <a:ext cx="4010025" cy="895350"/>
          </a:xfrm>
          <a:prstGeom prst="rect">
            <a:avLst/>
          </a:prstGeom>
        </p:spPr>
      </p:pic>
      <p:pic>
        <p:nvPicPr>
          <p:cNvPr id="13" name="Picture 12">
            <a:extLst>
              <a:ext uri="{FF2B5EF4-FFF2-40B4-BE49-F238E27FC236}">
                <a16:creationId xmlns:a16="http://schemas.microsoft.com/office/drawing/2014/main" id="{4DFCF1F9-6F0D-4B76-9643-E849ED393F9B}"/>
              </a:ext>
            </a:extLst>
          </p:cNvPr>
          <p:cNvPicPr>
            <a:picLocks noChangeAspect="1"/>
          </p:cNvPicPr>
          <p:nvPr/>
        </p:nvPicPr>
        <p:blipFill>
          <a:blip r:embed="rId7"/>
          <a:stretch>
            <a:fillRect/>
          </a:stretch>
        </p:blipFill>
        <p:spPr>
          <a:xfrm>
            <a:off x="8149183" y="2386295"/>
            <a:ext cx="3943350" cy="885825"/>
          </a:xfrm>
          <a:prstGeom prst="rect">
            <a:avLst/>
          </a:prstGeom>
        </p:spPr>
      </p:pic>
      <p:pic>
        <p:nvPicPr>
          <p:cNvPr id="16" name="Picture 15">
            <a:extLst>
              <a:ext uri="{FF2B5EF4-FFF2-40B4-BE49-F238E27FC236}">
                <a16:creationId xmlns:a16="http://schemas.microsoft.com/office/drawing/2014/main" id="{A44A9F59-1D26-40AE-BBB0-0E5274E28AE4}"/>
              </a:ext>
            </a:extLst>
          </p:cNvPr>
          <p:cNvPicPr>
            <a:picLocks noChangeAspect="1"/>
          </p:cNvPicPr>
          <p:nvPr/>
        </p:nvPicPr>
        <p:blipFill>
          <a:blip r:embed="rId8"/>
          <a:stretch>
            <a:fillRect/>
          </a:stretch>
        </p:blipFill>
        <p:spPr>
          <a:xfrm>
            <a:off x="4195761" y="3456501"/>
            <a:ext cx="3800475" cy="914400"/>
          </a:xfrm>
          <a:prstGeom prst="rect">
            <a:avLst/>
          </a:prstGeom>
        </p:spPr>
      </p:pic>
      <p:pic>
        <p:nvPicPr>
          <p:cNvPr id="19" name="Picture 18">
            <a:extLst>
              <a:ext uri="{FF2B5EF4-FFF2-40B4-BE49-F238E27FC236}">
                <a16:creationId xmlns:a16="http://schemas.microsoft.com/office/drawing/2014/main" id="{DAA66AE0-CF2B-439E-B82C-CF811D644F71}"/>
              </a:ext>
            </a:extLst>
          </p:cNvPr>
          <p:cNvPicPr>
            <a:picLocks noChangeAspect="1"/>
          </p:cNvPicPr>
          <p:nvPr/>
        </p:nvPicPr>
        <p:blipFill>
          <a:blip r:embed="rId9"/>
          <a:stretch>
            <a:fillRect/>
          </a:stretch>
        </p:blipFill>
        <p:spPr>
          <a:xfrm>
            <a:off x="8196808" y="3464630"/>
            <a:ext cx="3848100" cy="828675"/>
          </a:xfrm>
          <a:prstGeom prst="rect">
            <a:avLst/>
          </a:prstGeom>
        </p:spPr>
      </p:pic>
    </p:spTree>
    <p:extLst>
      <p:ext uri="{BB962C8B-B14F-4D97-AF65-F5344CB8AC3E}">
        <p14:creationId xmlns:p14="http://schemas.microsoft.com/office/powerpoint/2010/main" val="626714604"/>
      </p:ext>
    </p:extLst>
  </p:cSld>
  <p:clrMapOvr>
    <a:masterClrMapping/>
  </p:clrMapOvr>
  <mc:AlternateContent xmlns:mc="http://schemas.openxmlformats.org/markup-compatibility/2006" xmlns:p14="http://schemas.microsoft.com/office/powerpoint/2010/main">
    <mc:Choice Requires="p14">
      <p:transition p14:dur="10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493E1-E19A-466A-9114-E05986AF644B}"/>
              </a:ext>
            </a:extLst>
          </p:cNvPr>
          <p:cNvSpPr>
            <a:spLocks noGrp="1"/>
          </p:cNvSpPr>
          <p:nvPr>
            <p:ph type="title"/>
          </p:nvPr>
        </p:nvSpPr>
        <p:spPr/>
        <p:txBody>
          <a:bodyPr/>
          <a:lstStyle/>
          <a:p>
            <a:r>
              <a:rPr lang="en-US" sz="3600"/>
              <a:t>Legislative outcomes</a:t>
            </a:r>
          </a:p>
        </p:txBody>
      </p:sp>
      <p:pic>
        <p:nvPicPr>
          <p:cNvPr id="5" name="Content Placeholder 4">
            <a:extLst>
              <a:ext uri="{FF2B5EF4-FFF2-40B4-BE49-F238E27FC236}">
                <a16:creationId xmlns:a16="http://schemas.microsoft.com/office/drawing/2014/main" id="{3988BE02-CAFF-4FCE-BF80-6DE1BD6D30F1}"/>
              </a:ext>
            </a:extLst>
          </p:cNvPr>
          <p:cNvPicPr>
            <a:picLocks noGrp="1" noChangeAspect="1"/>
          </p:cNvPicPr>
          <p:nvPr>
            <p:ph idx="1"/>
          </p:nvPr>
        </p:nvPicPr>
        <p:blipFill>
          <a:blip r:embed="rId3"/>
          <a:stretch>
            <a:fillRect/>
          </a:stretch>
        </p:blipFill>
        <p:spPr>
          <a:xfrm>
            <a:off x="1075582" y="2135821"/>
            <a:ext cx="4238625" cy="2181225"/>
          </a:xfrm>
          <a:prstGeom prst="rect">
            <a:avLst/>
          </a:prstGeom>
        </p:spPr>
      </p:pic>
      <p:pic>
        <p:nvPicPr>
          <p:cNvPr id="7" name="Picture 6">
            <a:extLst>
              <a:ext uri="{FF2B5EF4-FFF2-40B4-BE49-F238E27FC236}">
                <a16:creationId xmlns:a16="http://schemas.microsoft.com/office/drawing/2014/main" id="{7FDC4CFD-950A-4834-95B5-C48B5EB3DB2A}"/>
              </a:ext>
            </a:extLst>
          </p:cNvPr>
          <p:cNvPicPr>
            <a:picLocks noChangeAspect="1"/>
          </p:cNvPicPr>
          <p:nvPr/>
        </p:nvPicPr>
        <p:blipFill>
          <a:blip r:embed="rId4"/>
          <a:stretch>
            <a:fillRect/>
          </a:stretch>
        </p:blipFill>
        <p:spPr>
          <a:xfrm>
            <a:off x="6343286" y="2135821"/>
            <a:ext cx="4248150" cy="2695575"/>
          </a:xfrm>
          <a:prstGeom prst="rect">
            <a:avLst/>
          </a:prstGeom>
        </p:spPr>
      </p:pic>
    </p:spTree>
    <p:extLst>
      <p:ext uri="{BB962C8B-B14F-4D97-AF65-F5344CB8AC3E}">
        <p14:creationId xmlns:p14="http://schemas.microsoft.com/office/powerpoint/2010/main" val="3657442213"/>
      </p:ext>
    </p:extLst>
  </p:cSld>
  <p:clrMapOvr>
    <a:masterClrMapping/>
  </p:clrMapOvr>
  <mc:AlternateContent xmlns:mc="http://schemas.openxmlformats.org/markup-compatibility/2006" xmlns:p14="http://schemas.microsoft.com/office/powerpoint/2010/main">
    <mc:Choice Requires="p14">
      <p:transition p14:dur="10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E26E7AE-A121-4A8A-A35B-0828DB22FD73}"/>
              </a:ext>
            </a:extLst>
          </p:cNvPr>
          <p:cNvPicPr>
            <a:picLocks noChangeAspect="1"/>
          </p:cNvPicPr>
          <p:nvPr/>
        </p:nvPicPr>
        <p:blipFill>
          <a:blip r:embed="rId3"/>
          <a:stretch>
            <a:fillRect/>
          </a:stretch>
        </p:blipFill>
        <p:spPr>
          <a:xfrm>
            <a:off x="546048" y="718980"/>
            <a:ext cx="4324350" cy="5210175"/>
          </a:xfrm>
          <a:prstGeom prst="rect">
            <a:avLst/>
          </a:prstGeom>
        </p:spPr>
      </p:pic>
      <p:pic>
        <p:nvPicPr>
          <p:cNvPr id="10" name="Picture 9">
            <a:extLst>
              <a:ext uri="{FF2B5EF4-FFF2-40B4-BE49-F238E27FC236}">
                <a16:creationId xmlns:a16="http://schemas.microsoft.com/office/drawing/2014/main" id="{374D7F41-2E7A-4328-8024-33E6F7F8FCF8}"/>
              </a:ext>
            </a:extLst>
          </p:cNvPr>
          <p:cNvPicPr>
            <a:picLocks noChangeAspect="1"/>
          </p:cNvPicPr>
          <p:nvPr/>
        </p:nvPicPr>
        <p:blipFill>
          <a:blip r:embed="rId4"/>
          <a:stretch>
            <a:fillRect/>
          </a:stretch>
        </p:blipFill>
        <p:spPr>
          <a:xfrm>
            <a:off x="5920647" y="718980"/>
            <a:ext cx="4248150" cy="5038725"/>
          </a:xfrm>
          <a:prstGeom prst="rect">
            <a:avLst/>
          </a:prstGeom>
        </p:spPr>
      </p:pic>
    </p:spTree>
    <p:extLst>
      <p:ext uri="{BB962C8B-B14F-4D97-AF65-F5344CB8AC3E}">
        <p14:creationId xmlns:p14="http://schemas.microsoft.com/office/powerpoint/2010/main" val="63072230"/>
      </p:ext>
    </p:extLst>
  </p:cSld>
  <p:clrMapOvr>
    <a:masterClrMapping/>
  </p:clrMapOvr>
  <mc:AlternateContent xmlns:mc="http://schemas.openxmlformats.org/markup-compatibility/2006" xmlns:p14="http://schemas.microsoft.com/office/powerpoint/2010/main">
    <mc:Choice Requires="p14">
      <p:transition p14:dur="10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3E2EFBD-1020-4A9A-AFF3-A0174E871996}"/>
              </a:ext>
            </a:extLst>
          </p:cNvPr>
          <p:cNvPicPr>
            <a:picLocks noChangeAspect="1"/>
          </p:cNvPicPr>
          <p:nvPr/>
        </p:nvPicPr>
        <p:blipFill>
          <a:blip r:embed="rId3"/>
          <a:stretch>
            <a:fillRect/>
          </a:stretch>
        </p:blipFill>
        <p:spPr>
          <a:xfrm>
            <a:off x="6776413" y="959604"/>
            <a:ext cx="4333875" cy="4429125"/>
          </a:xfrm>
          <a:prstGeom prst="rect">
            <a:avLst/>
          </a:prstGeom>
        </p:spPr>
      </p:pic>
      <p:pic>
        <p:nvPicPr>
          <p:cNvPr id="11" name="Picture 10">
            <a:extLst>
              <a:ext uri="{FF2B5EF4-FFF2-40B4-BE49-F238E27FC236}">
                <a16:creationId xmlns:a16="http://schemas.microsoft.com/office/drawing/2014/main" id="{AB15FFC7-4BC9-485D-BEDF-62410175C47E}"/>
              </a:ext>
            </a:extLst>
          </p:cNvPr>
          <p:cNvPicPr>
            <a:picLocks noChangeAspect="1"/>
          </p:cNvPicPr>
          <p:nvPr/>
        </p:nvPicPr>
        <p:blipFill>
          <a:blip r:embed="rId4"/>
          <a:stretch>
            <a:fillRect/>
          </a:stretch>
        </p:blipFill>
        <p:spPr>
          <a:xfrm>
            <a:off x="934304" y="563301"/>
            <a:ext cx="4162425" cy="5686425"/>
          </a:xfrm>
          <a:prstGeom prst="rect">
            <a:avLst/>
          </a:prstGeom>
        </p:spPr>
      </p:pic>
    </p:spTree>
    <p:extLst>
      <p:ext uri="{BB962C8B-B14F-4D97-AF65-F5344CB8AC3E}">
        <p14:creationId xmlns:p14="http://schemas.microsoft.com/office/powerpoint/2010/main" val="3509003143"/>
      </p:ext>
    </p:extLst>
  </p:cSld>
  <p:clrMapOvr>
    <a:masterClrMapping/>
  </p:clrMapOvr>
  <mc:AlternateContent xmlns:mc="http://schemas.openxmlformats.org/markup-compatibility/2006" xmlns:p14="http://schemas.microsoft.com/office/powerpoint/2010/main">
    <mc:Choice Requires="p14">
      <p:transition p14:dur="100">
        <p:fade/>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AEB4D-F826-4FF0-97D4-1CD57AABCD12}"/>
              </a:ext>
            </a:extLst>
          </p:cNvPr>
          <p:cNvSpPr>
            <a:spLocks noGrp="1"/>
          </p:cNvSpPr>
          <p:nvPr>
            <p:ph type="title"/>
          </p:nvPr>
        </p:nvSpPr>
        <p:spPr/>
        <p:txBody>
          <a:bodyPr/>
          <a:lstStyle/>
          <a:p>
            <a:r>
              <a:rPr lang="en-US" sz="3200"/>
              <a:t>OFM 2019-2021 Budget Overview (January 2019)</a:t>
            </a:r>
          </a:p>
        </p:txBody>
      </p:sp>
      <p:graphicFrame>
        <p:nvGraphicFramePr>
          <p:cNvPr id="8" name="Chart Revenue">
            <a:extLst>
              <a:ext uri="{FF2B5EF4-FFF2-40B4-BE49-F238E27FC236}">
                <a16:creationId xmlns:a16="http://schemas.microsoft.com/office/drawing/2014/main" id="{A8ECD2FB-6023-48B6-BCCB-830AEBF4B5BF}"/>
              </a:ext>
            </a:extLst>
          </p:cNvPr>
          <p:cNvGraphicFramePr/>
          <p:nvPr/>
        </p:nvGraphicFramePr>
        <p:xfrm>
          <a:off x="372862" y="4437759"/>
          <a:ext cx="8350427" cy="2011680"/>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Revenue">
            <a:extLst>
              <a:ext uri="{FF2B5EF4-FFF2-40B4-BE49-F238E27FC236}">
                <a16:creationId xmlns:a16="http://schemas.microsoft.com/office/drawing/2014/main" id="{5A08D1BA-4D6A-4CFB-917D-B9C07166AB50}"/>
              </a:ext>
            </a:extLst>
          </p:cNvPr>
          <p:cNvSpPr txBox="1"/>
          <p:nvPr/>
        </p:nvSpPr>
        <p:spPr>
          <a:xfrm>
            <a:off x="177956" y="5046200"/>
            <a:ext cx="1135117" cy="738664"/>
          </a:xfrm>
          <a:prstGeom prst="rect">
            <a:avLst/>
          </a:prstGeom>
          <a:noFill/>
        </p:spPr>
        <p:txBody>
          <a:bodyPr wrap="square" rtlCol="0">
            <a:spAutoFit/>
          </a:bodyPr>
          <a:lstStyle/>
          <a:p>
            <a:pPr algn="ctr"/>
            <a:r>
              <a:rPr lang="en-US" sz="1400">
                <a:solidFill>
                  <a:schemeClr val="tx1">
                    <a:lumMod val="65000"/>
                    <a:lumOff val="35000"/>
                  </a:schemeClr>
                </a:solidFill>
                <a:ea typeface="Roboto Thin" panose="02000000000000000000" pitchFamily="2" charset="0"/>
                <a:cs typeface="Roboto Thin" panose="02000000000000000000" pitchFamily="2" charset="0"/>
              </a:rPr>
              <a:t>November  Revenue Forecast</a:t>
            </a:r>
          </a:p>
        </p:txBody>
      </p:sp>
      <p:graphicFrame>
        <p:nvGraphicFramePr>
          <p:cNvPr id="10" name="Chart Spending">
            <a:extLst>
              <a:ext uri="{FF2B5EF4-FFF2-40B4-BE49-F238E27FC236}">
                <a16:creationId xmlns:a16="http://schemas.microsoft.com/office/drawing/2014/main" id="{60DA68B8-08EA-44CA-A9D8-1899F48A1375}"/>
              </a:ext>
            </a:extLst>
          </p:cNvPr>
          <p:cNvGraphicFramePr/>
          <p:nvPr/>
        </p:nvGraphicFramePr>
        <p:xfrm>
          <a:off x="241148" y="2196765"/>
          <a:ext cx="8574045" cy="2722201"/>
        </p:xfrm>
        <a:graphic>
          <a:graphicData uri="http://schemas.openxmlformats.org/drawingml/2006/chart">
            <c:chart xmlns:c="http://schemas.openxmlformats.org/drawingml/2006/chart" xmlns:r="http://schemas.openxmlformats.org/officeDocument/2006/relationships" r:id="rId3"/>
          </a:graphicData>
        </a:graphic>
      </p:graphicFrame>
      <p:cxnSp>
        <p:nvCxnSpPr>
          <p:cNvPr id="11" name="Green line">
            <a:extLst>
              <a:ext uri="{FF2B5EF4-FFF2-40B4-BE49-F238E27FC236}">
                <a16:creationId xmlns:a16="http://schemas.microsoft.com/office/drawing/2014/main" id="{042444EA-3B5C-4CF8-89F9-ADB1346B20FD}"/>
              </a:ext>
            </a:extLst>
          </p:cNvPr>
          <p:cNvCxnSpPr/>
          <p:nvPr/>
        </p:nvCxnSpPr>
        <p:spPr>
          <a:xfrm flipV="1">
            <a:off x="5493257" y="2603804"/>
            <a:ext cx="0" cy="3495674"/>
          </a:xfrm>
          <a:prstGeom prst="line">
            <a:avLst/>
          </a:prstGeom>
          <a:ln w="31750">
            <a:solidFill>
              <a:srgbClr val="568636"/>
            </a:solidFill>
            <a:prstDash val="sysDash"/>
            <a:round/>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E074CF1B-E10E-445B-B8CF-A2339D40AEFD}"/>
              </a:ext>
            </a:extLst>
          </p:cNvPr>
          <p:cNvGrpSpPr/>
          <p:nvPr/>
        </p:nvGrpSpPr>
        <p:grpSpPr>
          <a:xfrm>
            <a:off x="1152838" y="1292059"/>
            <a:ext cx="7203339" cy="2926106"/>
            <a:chOff x="1160930" y="356610"/>
            <a:chExt cx="7203339" cy="2926106"/>
          </a:xfrm>
        </p:grpSpPr>
        <p:sp>
          <p:nvSpPr>
            <p:cNvPr id="13" name="Label CBAs">
              <a:extLst>
                <a:ext uri="{FF2B5EF4-FFF2-40B4-BE49-F238E27FC236}">
                  <a16:creationId xmlns:a16="http://schemas.microsoft.com/office/drawing/2014/main" id="{5823B799-4DF9-44C0-882E-2AC5C97F549D}"/>
                </a:ext>
              </a:extLst>
            </p:cNvPr>
            <p:cNvSpPr txBox="1"/>
            <p:nvPr/>
          </p:nvSpPr>
          <p:spPr>
            <a:xfrm rot="16200000">
              <a:off x="5588611" y="2314603"/>
              <a:ext cx="1597672" cy="338554"/>
            </a:xfrm>
            <a:prstGeom prst="rect">
              <a:avLst/>
            </a:prstGeom>
            <a:noFill/>
            <a:ln w="19050">
              <a:noFill/>
            </a:ln>
          </p:spPr>
          <p:txBody>
            <a:bodyPr wrap="square" rtlCol="0" anchor="b">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800" b="1" spc="75">
                  <a:solidFill>
                    <a:schemeClr val="bg1"/>
                  </a:solidFill>
                  <a:ea typeface="Roboto" panose="02000000000000000000" pitchFamily="2" charset="0"/>
                  <a:cs typeface="Roboto" panose="02000000000000000000" pitchFamily="2" charset="0"/>
                </a:rPr>
                <a:t>COLLECTIVE BARGAINING AGREEMENTS</a:t>
              </a:r>
            </a:p>
          </p:txBody>
        </p:sp>
        <p:sp>
          <p:nvSpPr>
            <p:cNvPr id="14" name="Label Policy">
              <a:extLst>
                <a:ext uri="{FF2B5EF4-FFF2-40B4-BE49-F238E27FC236}">
                  <a16:creationId xmlns:a16="http://schemas.microsoft.com/office/drawing/2014/main" id="{BAA1A977-BF78-4807-9F63-EFD0C44ED7F2}"/>
                </a:ext>
              </a:extLst>
            </p:cNvPr>
            <p:cNvSpPr txBox="1"/>
            <p:nvPr/>
          </p:nvSpPr>
          <p:spPr>
            <a:xfrm rot="16200000">
              <a:off x="7454845" y="2346946"/>
              <a:ext cx="1588015" cy="230832"/>
            </a:xfrm>
            <a:prstGeom prst="rect">
              <a:avLst/>
            </a:prstGeom>
            <a:noFill/>
            <a:ln w="19050">
              <a:noFill/>
            </a:ln>
          </p:spPr>
          <p:txBody>
            <a:bodyPr wrap="square" rtlCol="0" anchor="b">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900" b="1" spc="75">
                  <a:solidFill>
                    <a:schemeClr val="tx1">
                      <a:lumMod val="75000"/>
                      <a:lumOff val="25000"/>
                    </a:schemeClr>
                  </a:solidFill>
                  <a:ea typeface="Roboto" panose="02000000000000000000" pitchFamily="2" charset="0"/>
                  <a:cs typeface="Roboto" panose="02000000000000000000" pitchFamily="2" charset="0"/>
                </a:rPr>
                <a:t>UNFUNDED REQUESTS</a:t>
              </a:r>
            </a:p>
          </p:txBody>
        </p:sp>
        <p:sp>
          <p:nvSpPr>
            <p:cNvPr id="15" name="Label Current Budget">
              <a:extLst>
                <a:ext uri="{FF2B5EF4-FFF2-40B4-BE49-F238E27FC236}">
                  <a16:creationId xmlns:a16="http://schemas.microsoft.com/office/drawing/2014/main" id="{0494B354-9115-4FD7-A750-370537725EAE}"/>
                </a:ext>
              </a:extLst>
            </p:cNvPr>
            <p:cNvSpPr txBox="1"/>
            <p:nvPr/>
          </p:nvSpPr>
          <p:spPr>
            <a:xfrm>
              <a:off x="1160930" y="356610"/>
              <a:ext cx="1495771" cy="507831"/>
            </a:xfrm>
            <a:prstGeom prst="rect">
              <a:avLst/>
            </a:prstGeom>
            <a:noFill/>
            <a:ln w="19050">
              <a:noFill/>
            </a:ln>
          </p:spPr>
          <p:txBody>
            <a:bodyPr wrap="square" rtlCol="0" anchor="b">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350" b="1" spc="113">
                  <a:solidFill>
                    <a:schemeClr val="tx1">
                      <a:lumMod val="75000"/>
                      <a:lumOff val="25000"/>
                    </a:schemeClr>
                  </a:solidFill>
                  <a:ea typeface="Roboto" panose="02000000000000000000" pitchFamily="2" charset="0"/>
                  <a:cs typeface="Roboto" panose="02000000000000000000" pitchFamily="2" charset="0"/>
                </a:rPr>
                <a:t>2017–19 BUDGET</a:t>
              </a:r>
            </a:p>
          </p:txBody>
        </p:sp>
        <p:sp>
          <p:nvSpPr>
            <p:cNvPr id="16" name="Label Maintain">
              <a:extLst>
                <a:ext uri="{FF2B5EF4-FFF2-40B4-BE49-F238E27FC236}">
                  <a16:creationId xmlns:a16="http://schemas.microsoft.com/office/drawing/2014/main" id="{246B2EAD-2E5A-4F4E-98A6-50B2EE9F0029}"/>
                </a:ext>
              </a:extLst>
            </p:cNvPr>
            <p:cNvSpPr txBox="1"/>
            <p:nvPr/>
          </p:nvSpPr>
          <p:spPr>
            <a:xfrm>
              <a:off x="2593705" y="365484"/>
              <a:ext cx="3368534" cy="507831"/>
            </a:xfrm>
            <a:prstGeom prst="rect">
              <a:avLst/>
            </a:prstGeom>
            <a:noFill/>
            <a:ln w="19050">
              <a:noFill/>
            </a:ln>
          </p:spPr>
          <p:txBody>
            <a:bodyPr wrap="square" rtlCol="0" anchor="b">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350" b="1" spc="113">
                  <a:solidFill>
                    <a:schemeClr val="tx1">
                      <a:lumMod val="75000"/>
                      <a:lumOff val="25000"/>
                    </a:schemeClr>
                  </a:solidFill>
                  <a:ea typeface="Roboto" panose="02000000000000000000" pitchFamily="2" charset="0"/>
                  <a:cs typeface="Roboto" panose="02000000000000000000" pitchFamily="2" charset="0"/>
                </a:rPr>
                <a:t>MAINTAIN SERVICES </a:t>
              </a:r>
            </a:p>
            <a:p>
              <a:pPr algn="ctr"/>
              <a:r>
                <a:rPr lang="en-US" sz="1350" b="1" spc="113">
                  <a:solidFill>
                    <a:schemeClr val="tx1">
                      <a:lumMod val="75000"/>
                      <a:lumOff val="25000"/>
                    </a:schemeClr>
                  </a:solidFill>
                  <a:ea typeface="Roboto" panose="02000000000000000000" pitchFamily="2" charset="0"/>
                  <a:cs typeface="Roboto" panose="02000000000000000000" pitchFamily="2" charset="0"/>
                </a:rPr>
                <a:t>AT CURRENT LEVELS</a:t>
              </a:r>
            </a:p>
          </p:txBody>
        </p:sp>
      </p:grpSp>
      <p:sp>
        <p:nvSpPr>
          <p:cNvPr id="17" name="Label CBAs">
            <a:extLst>
              <a:ext uri="{FF2B5EF4-FFF2-40B4-BE49-F238E27FC236}">
                <a16:creationId xmlns:a16="http://schemas.microsoft.com/office/drawing/2014/main" id="{F9958974-1253-4372-B7FF-6BD8AA47E272}"/>
              </a:ext>
            </a:extLst>
          </p:cNvPr>
          <p:cNvSpPr txBox="1"/>
          <p:nvPr/>
        </p:nvSpPr>
        <p:spPr>
          <a:xfrm rot="16200000">
            <a:off x="5985185" y="3283882"/>
            <a:ext cx="1597672" cy="261610"/>
          </a:xfrm>
          <a:prstGeom prst="rect">
            <a:avLst/>
          </a:prstGeom>
          <a:noFill/>
          <a:ln w="19050">
            <a:noFill/>
          </a:ln>
        </p:spPr>
        <p:txBody>
          <a:bodyPr wrap="square" rtlCol="0" anchor="b">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b="1" spc="75">
                <a:solidFill>
                  <a:schemeClr val="bg1"/>
                </a:solidFill>
                <a:ea typeface="Roboto" panose="02000000000000000000" pitchFamily="2" charset="0"/>
                <a:cs typeface="Roboto" panose="02000000000000000000" pitchFamily="2" charset="0"/>
              </a:rPr>
              <a:t>SEBB</a:t>
            </a:r>
          </a:p>
        </p:txBody>
      </p:sp>
      <p:sp>
        <p:nvSpPr>
          <p:cNvPr id="18" name="Label Policy">
            <a:extLst>
              <a:ext uri="{FF2B5EF4-FFF2-40B4-BE49-F238E27FC236}">
                <a16:creationId xmlns:a16="http://schemas.microsoft.com/office/drawing/2014/main" id="{226D6A44-FF8C-4C63-85E0-D2AD60DAB2C6}"/>
              </a:ext>
            </a:extLst>
          </p:cNvPr>
          <p:cNvSpPr txBox="1"/>
          <p:nvPr/>
        </p:nvSpPr>
        <p:spPr>
          <a:xfrm rot="16200000">
            <a:off x="5296945" y="3300197"/>
            <a:ext cx="1597672" cy="215444"/>
          </a:xfrm>
          <a:prstGeom prst="rect">
            <a:avLst/>
          </a:prstGeom>
          <a:noFill/>
          <a:ln w="60325">
            <a:noFill/>
          </a:ln>
        </p:spPr>
        <p:txBody>
          <a:bodyPr wrap="square" rtlCol="0" anchor="b">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800" b="1" spc="75">
                <a:solidFill>
                  <a:schemeClr val="bg1"/>
                </a:solidFill>
                <a:ea typeface="Roboto" panose="02000000000000000000" pitchFamily="2" charset="0"/>
                <a:cs typeface="Roboto" panose="02000000000000000000" pitchFamily="2" charset="0"/>
              </a:rPr>
              <a:t>FIXES &amp; MORE *</a:t>
            </a:r>
          </a:p>
        </p:txBody>
      </p:sp>
      <p:sp>
        <p:nvSpPr>
          <p:cNvPr id="19" name="Label CBAs">
            <a:extLst>
              <a:ext uri="{FF2B5EF4-FFF2-40B4-BE49-F238E27FC236}">
                <a16:creationId xmlns:a16="http://schemas.microsoft.com/office/drawing/2014/main" id="{F02B7063-7C0D-4358-8614-B997377FDC80}"/>
              </a:ext>
            </a:extLst>
          </p:cNvPr>
          <p:cNvSpPr txBox="1"/>
          <p:nvPr/>
        </p:nvSpPr>
        <p:spPr>
          <a:xfrm rot="16200000">
            <a:off x="6321086" y="3292919"/>
            <a:ext cx="1597672" cy="230832"/>
          </a:xfrm>
          <a:prstGeom prst="rect">
            <a:avLst/>
          </a:prstGeom>
          <a:noFill/>
          <a:ln w="19050">
            <a:noFill/>
          </a:ln>
        </p:spPr>
        <p:txBody>
          <a:bodyPr wrap="square" rtlCol="0" anchor="b">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900" b="1" spc="75">
                <a:solidFill>
                  <a:schemeClr val="tx1">
                    <a:lumMod val="75000"/>
                    <a:lumOff val="25000"/>
                  </a:schemeClr>
                </a:solidFill>
                <a:ea typeface="Roboto" panose="02000000000000000000" pitchFamily="2" charset="0"/>
                <a:cs typeface="Roboto" panose="02000000000000000000" pitchFamily="2" charset="0"/>
              </a:rPr>
              <a:t>BEHAVIORAL HEALTH</a:t>
            </a:r>
          </a:p>
        </p:txBody>
      </p:sp>
      <p:sp>
        <p:nvSpPr>
          <p:cNvPr id="20" name="Label CBAs">
            <a:extLst>
              <a:ext uri="{FF2B5EF4-FFF2-40B4-BE49-F238E27FC236}">
                <a16:creationId xmlns:a16="http://schemas.microsoft.com/office/drawing/2014/main" id="{1EC3F1F7-1CEA-4BE7-8BC1-B1BDF00BB204}"/>
              </a:ext>
            </a:extLst>
          </p:cNvPr>
          <p:cNvSpPr txBox="1"/>
          <p:nvPr/>
        </p:nvSpPr>
        <p:spPr>
          <a:xfrm rot="16200000">
            <a:off x="6584644" y="3306965"/>
            <a:ext cx="1597672" cy="215444"/>
          </a:xfrm>
          <a:prstGeom prst="rect">
            <a:avLst/>
          </a:prstGeom>
          <a:noFill/>
          <a:ln w="19050">
            <a:noFill/>
          </a:ln>
        </p:spPr>
        <p:txBody>
          <a:bodyPr wrap="square" rtlCol="0" anchor="b">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800" b="1" spc="75">
                <a:solidFill>
                  <a:schemeClr val="tx1">
                    <a:lumMod val="75000"/>
                    <a:lumOff val="25000"/>
                  </a:schemeClr>
                </a:solidFill>
                <a:ea typeface="Roboto" panose="02000000000000000000" pitchFamily="2" charset="0"/>
                <a:cs typeface="Roboto" panose="02000000000000000000" pitchFamily="2" charset="0"/>
              </a:rPr>
              <a:t>NEW K-12 ENHANCEMENTS</a:t>
            </a:r>
          </a:p>
        </p:txBody>
      </p:sp>
      <p:sp>
        <p:nvSpPr>
          <p:cNvPr id="21" name="Label CBAs">
            <a:extLst>
              <a:ext uri="{FF2B5EF4-FFF2-40B4-BE49-F238E27FC236}">
                <a16:creationId xmlns:a16="http://schemas.microsoft.com/office/drawing/2014/main" id="{D83E222E-B251-4EE0-B207-A9D7C9D27C55}"/>
              </a:ext>
            </a:extLst>
          </p:cNvPr>
          <p:cNvSpPr txBox="1"/>
          <p:nvPr/>
        </p:nvSpPr>
        <p:spPr>
          <a:xfrm rot="16200000">
            <a:off x="4111281" y="2987620"/>
            <a:ext cx="1634252" cy="830997"/>
          </a:xfrm>
          <a:prstGeom prst="rect">
            <a:avLst/>
          </a:prstGeom>
          <a:noFill/>
          <a:ln w="19050">
            <a:noFill/>
          </a:ln>
        </p:spPr>
        <p:txBody>
          <a:bodyPr wrap="square" rtlCol="0" anchor="b">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spc="75">
                <a:solidFill>
                  <a:schemeClr val="bg1"/>
                </a:solidFill>
                <a:ea typeface="Roboto" panose="02000000000000000000" pitchFamily="2" charset="0"/>
                <a:cs typeface="Roboto" panose="02000000000000000000" pitchFamily="2" charset="0"/>
              </a:rPr>
              <a:t>K-12 </a:t>
            </a:r>
          </a:p>
          <a:p>
            <a:pPr algn="ctr"/>
            <a:r>
              <a:rPr lang="en-US" sz="1200" b="1" spc="75">
                <a:solidFill>
                  <a:schemeClr val="bg1"/>
                </a:solidFill>
                <a:ea typeface="Roboto" panose="02000000000000000000" pitchFamily="2" charset="0"/>
                <a:cs typeface="Roboto" panose="02000000000000000000" pitchFamily="2" charset="0"/>
              </a:rPr>
              <a:t>CARRY-FORWARD</a:t>
            </a:r>
          </a:p>
          <a:p>
            <a:pPr algn="ctr"/>
            <a:r>
              <a:rPr lang="en-US" sz="1200" b="1" spc="75">
                <a:solidFill>
                  <a:schemeClr val="bg1"/>
                </a:solidFill>
                <a:ea typeface="Roboto" panose="02000000000000000000" pitchFamily="2" charset="0"/>
                <a:cs typeface="Roboto" panose="02000000000000000000" pitchFamily="2" charset="0"/>
              </a:rPr>
              <a:t>&amp; MAINTENTANCE-</a:t>
            </a:r>
          </a:p>
          <a:p>
            <a:pPr algn="ctr"/>
            <a:r>
              <a:rPr lang="en-US" sz="1200" b="1" spc="75">
                <a:solidFill>
                  <a:schemeClr val="bg1"/>
                </a:solidFill>
                <a:ea typeface="Roboto" panose="02000000000000000000" pitchFamily="2" charset="0"/>
                <a:cs typeface="Roboto" panose="02000000000000000000" pitchFamily="2" charset="0"/>
              </a:rPr>
              <a:t>LEVEL COSTS</a:t>
            </a:r>
          </a:p>
        </p:txBody>
      </p:sp>
      <p:sp>
        <p:nvSpPr>
          <p:cNvPr id="22" name="Label CBAs">
            <a:extLst>
              <a:ext uri="{FF2B5EF4-FFF2-40B4-BE49-F238E27FC236}">
                <a16:creationId xmlns:a16="http://schemas.microsoft.com/office/drawing/2014/main" id="{C05A0208-A762-460C-AE20-EA24AEBAF8A3}"/>
              </a:ext>
            </a:extLst>
          </p:cNvPr>
          <p:cNvSpPr txBox="1"/>
          <p:nvPr/>
        </p:nvSpPr>
        <p:spPr>
          <a:xfrm rot="16200000">
            <a:off x="2468581" y="3089149"/>
            <a:ext cx="1541329" cy="646331"/>
          </a:xfrm>
          <a:prstGeom prst="rect">
            <a:avLst/>
          </a:prstGeom>
          <a:noFill/>
          <a:ln w="19050">
            <a:noFill/>
          </a:ln>
        </p:spPr>
        <p:txBody>
          <a:bodyPr wrap="square" rtlCol="0" anchor="b">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spc="75">
                <a:solidFill>
                  <a:schemeClr val="bg1"/>
                </a:solidFill>
                <a:ea typeface="Roboto" panose="02000000000000000000" pitchFamily="2" charset="0"/>
                <a:cs typeface="Roboto" panose="02000000000000000000" pitchFamily="2" charset="0"/>
              </a:rPr>
              <a:t>COMPENSATION, CASELOAD</a:t>
            </a:r>
          </a:p>
          <a:p>
            <a:pPr algn="ctr"/>
            <a:r>
              <a:rPr lang="en-US" sz="1200" b="1" spc="75">
                <a:solidFill>
                  <a:schemeClr val="bg1"/>
                </a:solidFill>
                <a:ea typeface="Roboto" panose="02000000000000000000" pitchFamily="2" charset="0"/>
                <a:cs typeface="Roboto" panose="02000000000000000000" pitchFamily="2" charset="0"/>
              </a:rPr>
              <a:t>&amp; OTHER</a:t>
            </a:r>
          </a:p>
        </p:txBody>
      </p:sp>
      <p:sp>
        <p:nvSpPr>
          <p:cNvPr id="23" name="Label CBAs">
            <a:extLst>
              <a:ext uri="{FF2B5EF4-FFF2-40B4-BE49-F238E27FC236}">
                <a16:creationId xmlns:a16="http://schemas.microsoft.com/office/drawing/2014/main" id="{803D184E-9524-4BE1-9691-1ECBC2DABB1F}"/>
              </a:ext>
            </a:extLst>
          </p:cNvPr>
          <p:cNvSpPr txBox="1"/>
          <p:nvPr/>
        </p:nvSpPr>
        <p:spPr>
          <a:xfrm rot="16200000">
            <a:off x="6874332" y="3342808"/>
            <a:ext cx="1597672" cy="200055"/>
          </a:xfrm>
          <a:prstGeom prst="rect">
            <a:avLst/>
          </a:prstGeom>
          <a:noFill/>
          <a:ln w="19050">
            <a:noFill/>
          </a:ln>
        </p:spPr>
        <p:txBody>
          <a:bodyPr wrap="square" rtlCol="0" anchor="b">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700" b="1" spc="75">
                <a:solidFill>
                  <a:schemeClr val="tx1">
                    <a:lumMod val="75000"/>
                    <a:lumOff val="25000"/>
                  </a:schemeClr>
                </a:solidFill>
                <a:ea typeface="Roboto" panose="02000000000000000000" pitchFamily="2" charset="0"/>
                <a:cs typeface="Roboto" panose="02000000000000000000" pitchFamily="2" charset="0"/>
              </a:rPr>
              <a:t>HIGHER ED &amp; EARLY LEARNING</a:t>
            </a:r>
          </a:p>
        </p:txBody>
      </p:sp>
      <p:sp>
        <p:nvSpPr>
          <p:cNvPr id="24" name="Label CBAs">
            <a:extLst>
              <a:ext uri="{FF2B5EF4-FFF2-40B4-BE49-F238E27FC236}">
                <a16:creationId xmlns:a16="http://schemas.microsoft.com/office/drawing/2014/main" id="{CF5EEF89-9D73-4D29-982D-CC349ACA85FA}"/>
              </a:ext>
            </a:extLst>
          </p:cNvPr>
          <p:cNvSpPr txBox="1"/>
          <p:nvPr/>
        </p:nvSpPr>
        <p:spPr>
          <a:xfrm rot="16200000">
            <a:off x="7115507" y="3317654"/>
            <a:ext cx="1597672" cy="200055"/>
          </a:xfrm>
          <a:prstGeom prst="rect">
            <a:avLst/>
          </a:prstGeom>
          <a:noFill/>
          <a:ln w="19050">
            <a:noFill/>
          </a:ln>
        </p:spPr>
        <p:txBody>
          <a:bodyPr wrap="square" rtlCol="0" anchor="b">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700" b="1" spc="75">
                <a:solidFill>
                  <a:schemeClr val="tx1">
                    <a:lumMod val="75000"/>
                    <a:lumOff val="25000"/>
                  </a:schemeClr>
                </a:solidFill>
                <a:ea typeface="Roboto" panose="02000000000000000000" pitchFamily="2" charset="0"/>
                <a:cs typeface="Roboto" panose="02000000000000000000" pitchFamily="2" charset="0"/>
              </a:rPr>
              <a:t>OTHER POLICY ADDS</a:t>
            </a:r>
          </a:p>
        </p:txBody>
      </p:sp>
      <p:grpSp>
        <p:nvGrpSpPr>
          <p:cNvPr id="25" name="Group 24">
            <a:extLst>
              <a:ext uri="{FF2B5EF4-FFF2-40B4-BE49-F238E27FC236}">
                <a16:creationId xmlns:a16="http://schemas.microsoft.com/office/drawing/2014/main" id="{D1BE4298-A2FA-4E98-88EC-7145950F336E}"/>
              </a:ext>
            </a:extLst>
          </p:cNvPr>
          <p:cNvGrpSpPr/>
          <p:nvPr/>
        </p:nvGrpSpPr>
        <p:grpSpPr>
          <a:xfrm>
            <a:off x="2612296" y="2079057"/>
            <a:ext cx="5552869" cy="527467"/>
            <a:chOff x="2776198" y="2079057"/>
            <a:chExt cx="5552869" cy="527467"/>
          </a:xfrm>
        </p:grpSpPr>
        <p:grpSp>
          <p:nvGrpSpPr>
            <p:cNvPr id="26" name="Group 25">
              <a:extLst>
                <a:ext uri="{FF2B5EF4-FFF2-40B4-BE49-F238E27FC236}">
                  <a16:creationId xmlns:a16="http://schemas.microsoft.com/office/drawing/2014/main" id="{CDD857F0-0188-46E1-B17C-A27DEB9DCCAB}"/>
                </a:ext>
              </a:extLst>
            </p:cNvPr>
            <p:cNvGrpSpPr/>
            <p:nvPr/>
          </p:nvGrpSpPr>
          <p:grpSpPr>
            <a:xfrm>
              <a:off x="2776198" y="2079057"/>
              <a:ext cx="5552869" cy="527467"/>
              <a:chOff x="2776198" y="2079057"/>
              <a:chExt cx="5552869" cy="527467"/>
            </a:xfrm>
          </p:grpSpPr>
          <p:sp>
            <p:nvSpPr>
              <p:cNvPr id="29" name="Left Brace 28">
                <a:extLst>
                  <a:ext uri="{FF2B5EF4-FFF2-40B4-BE49-F238E27FC236}">
                    <a16:creationId xmlns:a16="http://schemas.microsoft.com/office/drawing/2014/main" id="{77E38012-6F52-4A80-A7F3-B51ECF2F4F44}"/>
                  </a:ext>
                </a:extLst>
              </p:cNvPr>
              <p:cNvSpPr/>
              <p:nvPr/>
            </p:nvSpPr>
            <p:spPr>
              <a:xfrm rot="5400000">
                <a:off x="7207965" y="2427853"/>
                <a:ext cx="148164" cy="185367"/>
              </a:xfrm>
              <a:prstGeom prst="leftBrace">
                <a:avLst>
                  <a:gd name="adj1" fmla="val 0"/>
                  <a:gd name="adj2" fmla="val 50000"/>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ea typeface="Roboto Medium" panose="02000000000000000000" pitchFamily="2" charset="0"/>
                  <a:cs typeface="Roboto Medium" panose="02000000000000000000" pitchFamily="2" charset="0"/>
                </a:endParaRPr>
              </a:p>
            </p:txBody>
          </p:sp>
          <p:sp>
            <p:nvSpPr>
              <p:cNvPr id="30" name="Left Brace 29">
                <a:extLst>
                  <a:ext uri="{FF2B5EF4-FFF2-40B4-BE49-F238E27FC236}">
                    <a16:creationId xmlns:a16="http://schemas.microsoft.com/office/drawing/2014/main" id="{2BB4E9DC-61D3-4590-86D1-331A64436D17}"/>
                  </a:ext>
                </a:extLst>
              </p:cNvPr>
              <p:cNvSpPr/>
              <p:nvPr/>
            </p:nvSpPr>
            <p:spPr>
              <a:xfrm rot="5400000">
                <a:off x="6454250" y="2370974"/>
                <a:ext cx="157089" cy="308968"/>
              </a:xfrm>
              <a:prstGeom prst="leftBrace">
                <a:avLst>
                  <a:gd name="adj1" fmla="val 0"/>
                  <a:gd name="adj2" fmla="val 50000"/>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ea typeface="Roboto Medium" panose="02000000000000000000" pitchFamily="2" charset="0"/>
                  <a:cs typeface="Roboto Medium" panose="02000000000000000000" pitchFamily="2" charset="0"/>
                </a:endParaRPr>
              </a:p>
            </p:txBody>
          </p:sp>
          <p:sp>
            <p:nvSpPr>
              <p:cNvPr id="31" name="Left Brace 30">
                <a:extLst>
                  <a:ext uri="{FF2B5EF4-FFF2-40B4-BE49-F238E27FC236}">
                    <a16:creationId xmlns:a16="http://schemas.microsoft.com/office/drawing/2014/main" id="{CD1034BE-4F73-4BCA-8672-5E6628325717}"/>
                  </a:ext>
                </a:extLst>
              </p:cNvPr>
              <p:cNvSpPr/>
              <p:nvPr/>
            </p:nvSpPr>
            <p:spPr>
              <a:xfrm rot="5400000">
                <a:off x="6867704" y="2320414"/>
                <a:ext cx="152186" cy="404269"/>
              </a:xfrm>
              <a:prstGeom prst="leftBrace">
                <a:avLst>
                  <a:gd name="adj1" fmla="val 0"/>
                  <a:gd name="adj2" fmla="val 50000"/>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ea typeface="Roboto Medium" panose="02000000000000000000" pitchFamily="2" charset="0"/>
                  <a:cs typeface="Roboto Medium" panose="02000000000000000000" pitchFamily="2" charset="0"/>
                </a:endParaRPr>
              </a:p>
            </p:txBody>
          </p:sp>
          <p:sp>
            <p:nvSpPr>
              <p:cNvPr id="32" name="Left Brace 31">
                <a:extLst>
                  <a:ext uri="{FF2B5EF4-FFF2-40B4-BE49-F238E27FC236}">
                    <a16:creationId xmlns:a16="http://schemas.microsoft.com/office/drawing/2014/main" id="{163C9F5E-490D-403D-9613-CFD18DB35E08}"/>
                  </a:ext>
                </a:extLst>
              </p:cNvPr>
              <p:cNvSpPr/>
              <p:nvPr/>
            </p:nvSpPr>
            <p:spPr>
              <a:xfrm rot="5400000">
                <a:off x="6181116" y="2445142"/>
                <a:ext cx="158377" cy="161925"/>
              </a:xfrm>
              <a:prstGeom prst="leftBrace">
                <a:avLst>
                  <a:gd name="adj1" fmla="val 0"/>
                  <a:gd name="adj2" fmla="val 50000"/>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ea typeface="Roboto Medium" panose="02000000000000000000" pitchFamily="2" charset="0"/>
                  <a:cs typeface="Roboto Medium" panose="02000000000000000000" pitchFamily="2" charset="0"/>
                </a:endParaRPr>
              </a:p>
            </p:txBody>
          </p:sp>
          <p:grpSp>
            <p:nvGrpSpPr>
              <p:cNvPr id="33" name="Group 32">
                <a:extLst>
                  <a:ext uri="{FF2B5EF4-FFF2-40B4-BE49-F238E27FC236}">
                    <a16:creationId xmlns:a16="http://schemas.microsoft.com/office/drawing/2014/main" id="{7398B7A8-1938-42F6-BA0F-ACFCFC6DE165}"/>
                  </a:ext>
                </a:extLst>
              </p:cNvPr>
              <p:cNvGrpSpPr/>
              <p:nvPr/>
            </p:nvGrpSpPr>
            <p:grpSpPr>
              <a:xfrm>
                <a:off x="5742963" y="2081907"/>
                <a:ext cx="2053125" cy="328458"/>
                <a:chOff x="5388290" y="1435314"/>
                <a:chExt cx="2053125" cy="328458"/>
              </a:xfrm>
            </p:grpSpPr>
            <p:sp>
              <p:nvSpPr>
                <p:cNvPr id="43" name="footnote">
                  <a:extLst>
                    <a:ext uri="{FF2B5EF4-FFF2-40B4-BE49-F238E27FC236}">
                      <a16:creationId xmlns:a16="http://schemas.microsoft.com/office/drawing/2014/main" id="{1872EC03-2A2B-4E4F-BFCF-1123A62BEF9F}"/>
                    </a:ext>
                  </a:extLst>
                </p:cNvPr>
                <p:cNvSpPr txBox="1"/>
                <p:nvPr/>
              </p:nvSpPr>
              <p:spPr>
                <a:xfrm>
                  <a:off x="5908128" y="1437756"/>
                  <a:ext cx="537607" cy="200055"/>
                </a:xfrm>
                <a:prstGeom prst="rect">
                  <a:avLst/>
                </a:prstGeom>
                <a:noFill/>
              </p:spPr>
              <p:txBody>
                <a:bodyPr wrap="square" rtlCol="0">
                  <a:spAutoFit/>
                </a:bodyPr>
                <a:lstStyle/>
                <a:p>
                  <a:pPr algn="ctr"/>
                  <a:r>
                    <a:rPr lang="en-US" sz="700">
                      <a:solidFill>
                        <a:schemeClr val="tx1">
                          <a:lumMod val="65000"/>
                          <a:lumOff val="35000"/>
                        </a:schemeClr>
                      </a:solidFill>
                      <a:ea typeface="Roboto" panose="02000000000000000000" pitchFamily="2" charset="0"/>
                      <a:cs typeface="Roboto" panose="02000000000000000000" pitchFamily="2" charset="0"/>
                    </a:rPr>
                    <a:t>$675M</a:t>
                  </a:r>
                </a:p>
              </p:txBody>
            </p:sp>
            <p:sp>
              <p:nvSpPr>
                <p:cNvPr id="44" name="footnote">
                  <a:extLst>
                    <a:ext uri="{FF2B5EF4-FFF2-40B4-BE49-F238E27FC236}">
                      <a16:creationId xmlns:a16="http://schemas.microsoft.com/office/drawing/2014/main" id="{BB5FDE17-64D6-402E-A765-1514C5900FC2}"/>
                    </a:ext>
                  </a:extLst>
                </p:cNvPr>
                <p:cNvSpPr txBox="1"/>
                <p:nvPr/>
              </p:nvSpPr>
              <p:spPr>
                <a:xfrm>
                  <a:off x="6291008" y="1562630"/>
                  <a:ext cx="583656" cy="200055"/>
                </a:xfrm>
                <a:prstGeom prst="rect">
                  <a:avLst/>
                </a:prstGeom>
                <a:noFill/>
              </p:spPr>
              <p:txBody>
                <a:bodyPr wrap="square" rtlCol="0">
                  <a:spAutoFit/>
                </a:bodyPr>
                <a:lstStyle/>
                <a:p>
                  <a:pPr algn="ctr"/>
                  <a:r>
                    <a:rPr lang="en-US" sz="700">
                      <a:solidFill>
                        <a:schemeClr val="tx1">
                          <a:lumMod val="65000"/>
                          <a:lumOff val="35000"/>
                        </a:schemeClr>
                      </a:solidFill>
                      <a:ea typeface="Roboto" panose="02000000000000000000" pitchFamily="2" charset="0"/>
                      <a:cs typeface="Roboto" panose="02000000000000000000" pitchFamily="2" charset="0"/>
                    </a:rPr>
                    <a:t>$900M</a:t>
                  </a:r>
                </a:p>
              </p:txBody>
            </p:sp>
            <p:sp>
              <p:nvSpPr>
                <p:cNvPr id="45" name="footnote">
                  <a:extLst>
                    <a:ext uri="{FF2B5EF4-FFF2-40B4-BE49-F238E27FC236}">
                      <a16:creationId xmlns:a16="http://schemas.microsoft.com/office/drawing/2014/main" id="{6EAD1793-36B0-4F20-AB1F-861D99646B5D}"/>
                    </a:ext>
                  </a:extLst>
                </p:cNvPr>
                <p:cNvSpPr txBox="1"/>
                <p:nvPr/>
              </p:nvSpPr>
              <p:spPr>
                <a:xfrm>
                  <a:off x="6658734" y="1563717"/>
                  <a:ext cx="555388" cy="200055"/>
                </a:xfrm>
                <a:prstGeom prst="rect">
                  <a:avLst/>
                </a:prstGeom>
                <a:noFill/>
              </p:spPr>
              <p:txBody>
                <a:bodyPr wrap="square" rtlCol="0">
                  <a:spAutoFit/>
                </a:bodyPr>
                <a:lstStyle/>
                <a:p>
                  <a:pPr algn="ctr"/>
                  <a:r>
                    <a:rPr lang="en-US" sz="700">
                      <a:solidFill>
                        <a:schemeClr val="tx1">
                          <a:lumMod val="65000"/>
                          <a:lumOff val="35000"/>
                        </a:schemeClr>
                      </a:solidFill>
                      <a:ea typeface="Roboto" panose="02000000000000000000" pitchFamily="2" charset="0"/>
                      <a:cs typeface="Roboto" panose="02000000000000000000" pitchFamily="2" charset="0"/>
                    </a:rPr>
                    <a:t>$400M</a:t>
                  </a:r>
                </a:p>
              </p:txBody>
            </p:sp>
            <p:sp>
              <p:nvSpPr>
                <p:cNvPr id="46" name="footnote">
                  <a:extLst>
                    <a:ext uri="{FF2B5EF4-FFF2-40B4-BE49-F238E27FC236}">
                      <a16:creationId xmlns:a16="http://schemas.microsoft.com/office/drawing/2014/main" id="{8D720C0A-2406-4D58-AA56-D6970C09FFC5}"/>
                    </a:ext>
                  </a:extLst>
                </p:cNvPr>
                <p:cNvSpPr txBox="1"/>
                <p:nvPr/>
              </p:nvSpPr>
              <p:spPr>
                <a:xfrm>
                  <a:off x="6936816" y="1435314"/>
                  <a:ext cx="504599" cy="200055"/>
                </a:xfrm>
                <a:prstGeom prst="rect">
                  <a:avLst/>
                </a:prstGeom>
                <a:noFill/>
              </p:spPr>
              <p:txBody>
                <a:bodyPr wrap="square" rtlCol="0">
                  <a:spAutoFit/>
                </a:bodyPr>
                <a:lstStyle/>
                <a:p>
                  <a:pPr algn="ctr"/>
                  <a:r>
                    <a:rPr lang="en-US" sz="700">
                      <a:solidFill>
                        <a:schemeClr val="tx1">
                          <a:lumMod val="65000"/>
                          <a:lumOff val="35000"/>
                        </a:schemeClr>
                      </a:solidFill>
                      <a:ea typeface="Roboto" panose="02000000000000000000" pitchFamily="2" charset="0"/>
                      <a:cs typeface="Roboto" panose="02000000000000000000" pitchFamily="2" charset="0"/>
                    </a:rPr>
                    <a:t>$600M</a:t>
                  </a:r>
                </a:p>
              </p:txBody>
            </p:sp>
            <p:sp>
              <p:nvSpPr>
                <p:cNvPr id="47" name="footnote">
                  <a:extLst>
                    <a:ext uri="{FF2B5EF4-FFF2-40B4-BE49-F238E27FC236}">
                      <a16:creationId xmlns:a16="http://schemas.microsoft.com/office/drawing/2014/main" id="{A695AB3C-7A45-48C6-A036-213FAA4138AF}"/>
                    </a:ext>
                  </a:extLst>
                </p:cNvPr>
                <p:cNvSpPr txBox="1"/>
                <p:nvPr/>
              </p:nvSpPr>
              <p:spPr>
                <a:xfrm>
                  <a:off x="5640550" y="1560625"/>
                  <a:ext cx="537607" cy="200055"/>
                </a:xfrm>
                <a:prstGeom prst="rect">
                  <a:avLst/>
                </a:prstGeom>
                <a:noFill/>
              </p:spPr>
              <p:txBody>
                <a:bodyPr wrap="square" rtlCol="0">
                  <a:spAutoFit/>
                </a:bodyPr>
                <a:lstStyle/>
                <a:p>
                  <a:pPr algn="ctr"/>
                  <a:r>
                    <a:rPr lang="en-US" sz="700">
                      <a:solidFill>
                        <a:schemeClr val="tx1">
                          <a:lumMod val="65000"/>
                          <a:lumOff val="35000"/>
                        </a:schemeClr>
                      </a:solidFill>
                      <a:ea typeface="Roboto" panose="02000000000000000000" pitchFamily="2" charset="0"/>
                      <a:cs typeface="Roboto" panose="02000000000000000000" pitchFamily="2" charset="0"/>
                    </a:rPr>
                    <a:t>$350M</a:t>
                  </a:r>
                </a:p>
              </p:txBody>
            </p:sp>
            <p:sp>
              <p:nvSpPr>
                <p:cNvPr id="48" name="footnote" hidden="1">
                  <a:extLst>
                    <a:ext uri="{FF2B5EF4-FFF2-40B4-BE49-F238E27FC236}">
                      <a16:creationId xmlns:a16="http://schemas.microsoft.com/office/drawing/2014/main" id="{BFE09666-9F17-4283-B54E-99105DAE7B70}"/>
                    </a:ext>
                  </a:extLst>
                </p:cNvPr>
                <p:cNvSpPr txBox="1"/>
                <p:nvPr/>
              </p:nvSpPr>
              <p:spPr>
                <a:xfrm>
                  <a:off x="5388290" y="1561579"/>
                  <a:ext cx="537607" cy="200055"/>
                </a:xfrm>
                <a:prstGeom prst="rect">
                  <a:avLst/>
                </a:prstGeom>
                <a:noFill/>
              </p:spPr>
              <p:txBody>
                <a:bodyPr wrap="square" rtlCol="0">
                  <a:spAutoFit/>
                </a:bodyPr>
                <a:lstStyle/>
                <a:p>
                  <a:pPr algn="ctr"/>
                  <a:r>
                    <a:rPr lang="en-US" sz="700">
                      <a:solidFill>
                        <a:schemeClr val="tx1">
                          <a:lumMod val="65000"/>
                          <a:lumOff val="35000"/>
                        </a:schemeClr>
                      </a:solidFill>
                      <a:ea typeface="Roboto" panose="02000000000000000000" pitchFamily="2" charset="0"/>
                      <a:cs typeface="Roboto" panose="02000000000000000000" pitchFamily="2" charset="0"/>
                    </a:rPr>
                    <a:t>$400M</a:t>
                  </a:r>
                </a:p>
              </p:txBody>
            </p:sp>
          </p:grpSp>
          <p:sp>
            <p:nvSpPr>
              <p:cNvPr id="34" name="footnote">
                <a:extLst>
                  <a:ext uri="{FF2B5EF4-FFF2-40B4-BE49-F238E27FC236}">
                    <a16:creationId xmlns:a16="http://schemas.microsoft.com/office/drawing/2014/main" id="{86F3F782-12DD-4486-8622-A5824C9DEF7B}"/>
                  </a:ext>
                </a:extLst>
              </p:cNvPr>
              <p:cNvSpPr txBox="1"/>
              <p:nvPr/>
            </p:nvSpPr>
            <p:spPr>
              <a:xfrm>
                <a:off x="4823611" y="2202117"/>
                <a:ext cx="543566" cy="200055"/>
              </a:xfrm>
              <a:prstGeom prst="rect">
                <a:avLst/>
              </a:prstGeom>
              <a:noFill/>
            </p:spPr>
            <p:txBody>
              <a:bodyPr wrap="square" rtlCol="0">
                <a:spAutoFit/>
              </a:bodyPr>
              <a:lstStyle/>
              <a:p>
                <a:pPr algn="ctr"/>
                <a:r>
                  <a:rPr lang="en-US" sz="700">
                    <a:solidFill>
                      <a:schemeClr val="tx1">
                        <a:lumMod val="65000"/>
                        <a:lumOff val="35000"/>
                      </a:schemeClr>
                    </a:solidFill>
                    <a:ea typeface="Roboto" panose="02000000000000000000" pitchFamily="2" charset="0"/>
                    <a:cs typeface="Roboto" panose="02000000000000000000" pitchFamily="2" charset="0"/>
                  </a:rPr>
                  <a:t>$4.125B</a:t>
                </a:r>
              </a:p>
            </p:txBody>
          </p:sp>
          <p:sp>
            <p:nvSpPr>
              <p:cNvPr id="35" name="Left Brace 34">
                <a:extLst>
                  <a:ext uri="{FF2B5EF4-FFF2-40B4-BE49-F238E27FC236}">
                    <a16:creationId xmlns:a16="http://schemas.microsoft.com/office/drawing/2014/main" id="{11DA3BDE-EE87-497B-B6D7-11D9F8A6C6F1}"/>
                  </a:ext>
                </a:extLst>
              </p:cNvPr>
              <p:cNvSpPr/>
              <p:nvPr/>
            </p:nvSpPr>
            <p:spPr>
              <a:xfrm rot="5400000">
                <a:off x="5005409" y="1468069"/>
                <a:ext cx="165171" cy="2111740"/>
              </a:xfrm>
              <a:prstGeom prst="leftBrace">
                <a:avLst>
                  <a:gd name="adj1" fmla="val 0"/>
                  <a:gd name="adj2" fmla="val 50000"/>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ea typeface="Roboto Medium" panose="02000000000000000000" pitchFamily="2" charset="0"/>
                  <a:cs typeface="Roboto Medium" panose="02000000000000000000" pitchFamily="2" charset="0"/>
                </a:endParaRPr>
              </a:p>
            </p:txBody>
          </p:sp>
          <p:sp>
            <p:nvSpPr>
              <p:cNvPr id="36" name="Left Brace 35">
                <a:extLst>
                  <a:ext uri="{FF2B5EF4-FFF2-40B4-BE49-F238E27FC236}">
                    <a16:creationId xmlns:a16="http://schemas.microsoft.com/office/drawing/2014/main" id="{1322F724-39F6-45BF-B335-8769E5E7CDAB}"/>
                  </a:ext>
                </a:extLst>
              </p:cNvPr>
              <p:cNvSpPr/>
              <p:nvPr/>
            </p:nvSpPr>
            <p:spPr>
              <a:xfrm rot="5400000">
                <a:off x="3308540" y="1916616"/>
                <a:ext cx="155448" cy="1220132"/>
              </a:xfrm>
              <a:prstGeom prst="leftBrace">
                <a:avLst>
                  <a:gd name="adj1" fmla="val 0"/>
                  <a:gd name="adj2" fmla="val 49393"/>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ea typeface="Roboto Medium" panose="02000000000000000000" pitchFamily="2" charset="0"/>
                  <a:cs typeface="Roboto Medium" panose="02000000000000000000" pitchFamily="2" charset="0"/>
                </a:endParaRPr>
              </a:p>
            </p:txBody>
          </p:sp>
          <p:sp>
            <p:nvSpPr>
              <p:cNvPr id="37" name="footnote">
                <a:extLst>
                  <a:ext uri="{FF2B5EF4-FFF2-40B4-BE49-F238E27FC236}">
                    <a16:creationId xmlns:a16="http://schemas.microsoft.com/office/drawing/2014/main" id="{CB29BF31-0238-4C4A-826F-6A08DA20217C}"/>
                  </a:ext>
                </a:extLst>
              </p:cNvPr>
              <p:cNvSpPr txBox="1"/>
              <p:nvPr/>
            </p:nvSpPr>
            <p:spPr>
              <a:xfrm>
                <a:off x="3098364" y="2193905"/>
                <a:ext cx="580138" cy="200055"/>
              </a:xfrm>
              <a:prstGeom prst="rect">
                <a:avLst/>
              </a:prstGeom>
              <a:noFill/>
            </p:spPr>
            <p:txBody>
              <a:bodyPr wrap="square" rtlCol="0">
                <a:spAutoFit/>
              </a:bodyPr>
              <a:lstStyle/>
              <a:p>
                <a:pPr algn="ctr"/>
                <a:r>
                  <a:rPr lang="en-US" sz="700">
                    <a:solidFill>
                      <a:schemeClr val="tx1">
                        <a:lumMod val="65000"/>
                        <a:lumOff val="35000"/>
                      </a:schemeClr>
                    </a:solidFill>
                    <a:ea typeface="Roboto" panose="02000000000000000000" pitchFamily="2" charset="0"/>
                    <a:cs typeface="Roboto" panose="02000000000000000000" pitchFamily="2" charset="0"/>
                  </a:rPr>
                  <a:t>$2.375B</a:t>
                </a:r>
              </a:p>
            </p:txBody>
          </p:sp>
          <p:sp>
            <p:nvSpPr>
              <p:cNvPr id="38" name="Left Brace 37">
                <a:extLst>
                  <a:ext uri="{FF2B5EF4-FFF2-40B4-BE49-F238E27FC236}">
                    <a16:creationId xmlns:a16="http://schemas.microsoft.com/office/drawing/2014/main" id="{45544A15-D4C3-43AD-94E8-539DB216E821}"/>
                  </a:ext>
                </a:extLst>
              </p:cNvPr>
              <p:cNvSpPr/>
              <p:nvPr/>
            </p:nvSpPr>
            <p:spPr>
              <a:xfrm rot="5400000">
                <a:off x="7469579" y="2392779"/>
                <a:ext cx="150426" cy="253260"/>
              </a:xfrm>
              <a:prstGeom prst="leftBrace">
                <a:avLst>
                  <a:gd name="adj1" fmla="val 0"/>
                  <a:gd name="adj2" fmla="val 50000"/>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ea typeface="Roboto Medium" panose="02000000000000000000" pitchFamily="2" charset="0"/>
                  <a:cs typeface="Roboto Medium" panose="02000000000000000000" pitchFamily="2" charset="0"/>
                </a:endParaRPr>
              </a:p>
            </p:txBody>
          </p:sp>
          <p:sp>
            <p:nvSpPr>
              <p:cNvPr id="39" name="Left Brace 38">
                <a:extLst>
                  <a:ext uri="{FF2B5EF4-FFF2-40B4-BE49-F238E27FC236}">
                    <a16:creationId xmlns:a16="http://schemas.microsoft.com/office/drawing/2014/main" id="{A47AA579-3491-47D8-BB5D-10EC5B696CA3}"/>
                  </a:ext>
                </a:extLst>
              </p:cNvPr>
              <p:cNvSpPr/>
              <p:nvPr/>
            </p:nvSpPr>
            <p:spPr>
              <a:xfrm rot="5400000">
                <a:off x="7761836" y="2430088"/>
                <a:ext cx="148164" cy="185367"/>
              </a:xfrm>
              <a:prstGeom prst="leftBrace">
                <a:avLst>
                  <a:gd name="adj1" fmla="val 0"/>
                  <a:gd name="adj2" fmla="val 50000"/>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ea typeface="Roboto Medium" panose="02000000000000000000" pitchFamily="2" charset="0"/>
                  <a:cs typeface="Roboto Medium" panose="02000000000000000000" pitchFamily="2" charset="0"/>
                </a:endParaRPr>
              </a:p>
            </p:txBody>
          </p:sp>
          <p:sp>
            <p:nvSpPr>
              <p:cNvPr id="40" name="Left Brace 39">
                <a:extLst>
                  <a:ext uri="{FF2B5EF4-FFF2-40B4-BE49-F238E27FC236}">
                    <a16:creationId xmlns:a16="http://schemas.microsoft.com/office/drawing/2014/main" id="{6D03EA66-4DA8-4BF2-9FDF-AD959D73D211}"/>
                  </a:ext>
                </a:extLst>
              </p:cNvPr>
              <p:cNvSpPr/>
              <p:nvPr/>
            </p:nvSpPr>
            <p:spPr>
              <a:xfrm rot="5400000">
                <a:off x="8001889" y="2431562"/>
                <a:ext cx="148164" cy="185367"/>
              </a:xfrm>
              <a:prstGeom prst="leftBrace">
                <a:avLst>
                  <a:gd name="adj1" fmla="val 0"/>
                  <a:gd name="adj2" fmla="val 50000"/>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ea typeface="Roboto Medium" panose="02000000000000000000" pitchFamily="2" charset="0"/>
                  <a:cs typeface="Roboto Medium" panose="02000000000000000000" pitchFamily="2" charset="0"/>
                </a:endParaRPr>
              </a:p>
            </p:txBody>
          </p:sp>
          <p:sp>
            <p:nvSpPr>
              <p:cNvPr id="41" name="footnote">
                <a:extLst>
                  <a:ext uri="{FF2B5EF4-FFF2-40B4-BE49-F238E27FC236}">
                    <a16:creationId xmlns:a16="http://schemas.microsoft.com/office/drawing/2014/main" id="{2AE7EE00-DA48-4F7D-86B4-C87F48737B9C}"/>
                  </a:ext>
                </a:extLst>
              </p:cNvPr>
              <p:cNvSpPr txBox="1"/>
              <p:nvPr/>
            </p:nvSpPr>
            <p:spPr>
              <a:xfrm>
                <a:off x="7597063" y="2209564"/>
                <a:ext cx="504599" cy="200055"/>
              </a:xfrm>
              <a:prstGeom prst="rect">
                <a:avLst/>
              </a:prstGeom>
              <a:noFill/>
            </p:spPr>
            <p:txBody>
              <a:bodyPr wrap="square" rtlCol="0">
                <a:spAutoFit/>
              </a:bodyPr>
              <a:lstStyle/>
              <a:p>
                <a:pPr algn="ctr"/>
                <a:r>
                  <a:rPr lang="en-US" sz="700">
                    <a:solidFill>
                      <a:schemeClr val="tx1">
                        <a:lumMod val="65000"/>
                        <a:lumOff val="35000"/>
                      </a:schemeClr>
                    </a:solidFill>
                    <a:ea typeface="Roboto" panose="02000000000000000000" pitchFamily="2" charset="0"/>
                    <a:cs typeface="Roboto" panose="02000000000000000000" pitchFamily="2" charset="0"/>
                  </a:rPr>
                  <a:t>$500M</a:t>
                </a:r>
              </a:p>
            </p:txBody>
          </p:sp>
          <p:sp>
            <p:nvSpPr>
              <p:cNvPr id="42" name="footnote">
                <a:extLst>
                  <a:ext uri="{FF2B5EF4-FFF2-40B4-BE49-F238E27FC236}">
                    <a16:creationId xmlns:a16="http://schemas.microsoft.com/office/drawing/2014/main" id="{1D06342D-F3E3-4955-9C2A-22FD7FFAB423}"/>
                  </a:ext>
                </a:extLst>
              </p:cNvPr>
              <p:cNvSpPr txBox="1"/>
              <p:nvPr/>
            </p:nvSpPr>
            <p:spPr>
              <a:xfrm>
                <a:off x="7824468" y="2079057"/>
                <a:ext cx="504599" cy="200055"/>
              </a:xfrm>
              <a:prstGeom prst="rect">
                <a:avLst/>
              </a:prstGeom>
              <a:noFill/>
            </p:spPr>
            <p:txBody>
              <a:bodyPr wrap="square" rtlCol="0">
                <a:spAutoFit/>
              </a:bodyPr>
              <a:lstStyle/>
              <a:p>
                <a:pPr algn="ctr"/>
                <a:r>
                  <a:rPr lang="en-US" sz="700">
                    <a:solidFill>
                      <a:schemeClr val="tx1">
                        <a:lumMod val="65000"/>
                        <a:lumOff val="35000"/>
                      </a:schemeClr>
                    </a:solidFill>
                    <a:ea typeface="Roboto" panose="02000000000000000000" pitchFamily="2" charset="0"/>
                    <a:cs typeface="Roboto" panose="02000000000000000000" pitchFamily="2" charset="0"/>
                  </a:rPr>
                  <a:t>$400M</a:t>
                </a:r>
              </a:p>
            </p:txBody>
          </p:sp>
        </p:grpSp>
        <p:cxnSp>
          <p:nvCxnSpPr>
            <p:cNvPr id="27" name="Straight Arrow Connector 26">
              <a:extLst>
                <a:ext uri="{FF2B5EF4-FFF2-40B4-BE49-F238E27FC236}">
                  <a16:creationId xmlns:a16="http://schemas.microsoft.com/office/drawing/2014/main" id="{D8EE8F57-337F-44B4-89E7-241CA86CCAAA}"/>
                </a:ext>
              </a:extLst>
            </p:cNvPr>
            <p:cNvCxnSpPr>
              <a:stCxn id="40" idx="1"/>
              <a:endCxn id="42" idx="2"/>
            </p:cNvCxnSpPr>
            <p:nvPr/>
          </p:nvCxnSpPr>
          <p:spPr>
            <a:xfrm flipV="1">
              <a:off x="8075971" y="2279112"/>
              <a:ext cx="797" cy="171052"/>
            </a:xfrm>
            <a:prstGeom prst="straightConnector1">
              <a:avLst/>
            </a:prstGeom>
            <a:ln>
              <a:solidFill>
                <a:schemeClr val="tx1">
                  <a:lumMod val="65000"/>
                  <a:lumOff val="3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9930BDCA-8D8B-43BC-BEBE-448F7BF6CC2C}"/>
                </a:ext>
              </a:extLst>
            </p:cNvPr>
            <p:cNvCxnSpPr>
              <a:stCxn id="38" idx="1"/>
              <a:endCxn id="46" idx="2"/>
            </p:cNvCxnSpPr>
            <p:nvPr/>
          </p:nvCxnSpPr>
          <p:spPr>
            <a:xfrm flipH="1" flipV="1">
              <a:off x="7543789" y="2281962"/>
              <a:ext cx="1003" cy="162234"/>
            </a:xfrm>
            <a:prstGeom prst="straightConnector1">
              <a:avLst/>
            </a:prstGeom>
            <a:ln>
              <a:solidFill>
                <a:schemeClr val="tx1">
                  <a:lumMod val="65000"/>
                  <a:lumOff val="35000"/>
                </a:schemeClr>
              </a:solidFill>
              <a:tailEnd type="none"/>
            </a:ln>
          </p:spPr>
          <p:style>
            <a:lnRef idx="1">
              <a:schemeClr val="accent1"/>
            </a:lnRef>
            <a:fillRef idx="0">
              <a:schemeClr val="accent1"/>
            </a:fillRef>
            <a:effectRef idx="0">
              <a:schemeClr val="accent1"/>
            </a:effectRef>
            <a:fontRef idx="minor">
              <a:schemeClr val="tx1"/>
            </a:fontRef>
          </p:style>
        </p:cxnSp>
      </p:grpSp>
      <p:cxnSp>
        <p:nvCxnSpPr>
          <p:cNvPr id="49" name="Straight Arrow Connector 48">
            <a:extLst>
              <a:ext uri="{FF2B5EF4-FFF2-40B4-BE49-F238E27FC236}">
                <a16:creationId xmlns:a16="http://schemas.microsoft.com/office/drawing/2014/main" id="{37170220-3548-452E-A085-4054FD1231B7}"/>
              </a:ext>
            </a:extLst>
          </p:cNvPr>
          <p:cNvCxnSpPr/>
          <p:nvPr/>
        </p:nvCxnSpPr>
        <p:spPr>
          <a:xfrm flipH="1" flipV="1">
            <a:off x="6368601" y="2284404"/>
            <a:ext cx="1190" cy="162510"/>
          </a:xfrm>
          <a:prstGeom prst="straightConnector1">
            <a:avLst/>
          </a:prstGeom>
          <a:ln>
            <a:solidFill>
              <a:schemeClr val="tx1">
                <a:lumMod val="65000"/>
                <a:lumOff val="35000"/>
              </a:schemeClr>
            </a:solidFill>
            <a:tailEnd type="none"/>
          </a:ln>
        </p:spPr>
        <p:style>
          <a:lnRef idx="1">
            <a:schemeClr val="accent1"/>
          </a:lnRef>
          <a:fillRef idx="0">
            <a:schemeClr val="accent1"/>
          </a:fillRef>
          <a:effectRef idx="0">
            <a:schemeClr val="accent1"/>
          </a:effectRef>
          <a:fontRef idx="minor">
            <a:schemeClr val="tx1"/>
          </a:fontRef>
        </p:style>
      </p:cxnSp>
      <p:sp>
        <p:nvSpPr>
          <p:cNvPr id="50" name="Left Brace 49">
            <a:extLst>
              <a:ext uri="{FF2B5EF4-FFF2-40B4-BE49-F238E27FC236}">
                <a16:creationId xmlns:a16="http://schemas.microsoft.com/office/drawing/2014/main" id="{7CE065F0-E0F2-4115-81E2-A7BACA8863BF}"/>
              </a:ext>
            </a:extLst>
          </p:cNvPr>
          <p:cNvSpPr/>
          <p:nvPr/>
        </p:nvSpPr>
        <p:spPr>
          <a:xfrm rot="5400000">
            <a:off x="4067203" y="324165"/>
            <a:ext cx="382134" cy="3357347"/>
          </a:xfrm>
          <a:prstGeom prst="leftBrace">
            <a:avLst>
              <a:gd name="adj1" fmla="val 0"/>
              <a:gd name="adj2" fmla="val 50000"/>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ea typeface="Roboto Medium" panose="02000000000000000000" pitchFamily="2" charset="0"/>
              <a:cs typeface="Roboto Medium" panose="02000000000000000000" pitchFamily="2" charset="0"/>
            </a:endParaRPr>
          </a:p>
        </p:txBody>
      </p:sp>
      <p:sp>
        <p:nvSpPr>
          <p:cNvPr id="51" name="Label Policy">
            <a:extLst>
              <a:ext uri="{FF2B5EF4-FFF2-40B4-BE49-F238E27FC236}">
                <a16:creationId xmlns:a16="http://schemas.microsoft.com/office/drawing/2014/main" id="{9AEF7CAE-7406-46C9-AFA4-5A7F77C7FC00}"/>
              </a:ext>
            </a:extLst>
          </p:cNvPr>
          <p:cNvSpPr txBox="1"/>
          <p:nvPr/>
        </p:nvSpPr>
        <p:spPr>
          <a:xfrm>
            <a:off x="5982322" y="4265609"/>
            <a:ext cx="1597011" cy="369332"/>
          </a:xfrm>
          <a:prstGeom prst="rect">
            <a:avLst/>
          </a:prstGeom>
          <a:noFill/>
          <a:ln w="60325">
            <a:noFill/>
          </a:ln>
        </p:spPr>
        <p:txBody>
          <a:bodyPr wrap="square" rtlCol="0" anchor="b">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600" b="1" spc="75">
                <a:solidFill>
                  <a:schemeClr val="tx1">
                    <a:lumMod val="75000"/>
                    <a:lumOff val="25000"/>
                  </a:schemeClr>
                </a:solidFill>
                <a:ea typeface="Roboto" panose="02000000000000000000" pitchFamily="2" charset="0"/>
                <a:cs typeface="Roboto" panose="02000000000000000000" pitchFamily="2" charset="0"/>
              </a:rPr>
              <a:t>*FIXES &amp; MORE INCLUDES </a:t>
            </a:r>
            <a:r>
              <a:rPr lang="en-US" sz="600" b="1" spc="75">
                <a:ea typeface="Roboto" panose="02000000000000000000" pitchFamily="2" charset="0"/>
                <a:cs typeface="Roboto" panose="02000000000000000000" pitchFamily="2" charset="0"/>
              </a:rPr>
              <a:t>COURTS/LEGAL/MANDATORY</a:t>
            </a:r>
            <a:r>
              <a:rPr lang="en-US" sz="600" b="1" spc="75">
                <a:solidFill>
                  <a:schemeClr val="tx1">
                    <a:lumMod val="75000"/>
                    <a:lumOff val="25000"/>
                  </a:schemeClr>
                </a:solidFill>
                <a:ea typeface="Roboto" panose="02000000000000000000" pitchFamily="2" charset="0"/>
                <a:cs typeface="Roboto" panose="02000000000000000000" pitchFamily="2" charset="0"/>
              </a:rPr>
              <a:t>, DEBT SERVICE</a:t>
            </a:r>
          </a:p>
        </p:txBody>
      </p:sp>
      <p:cxnSp>
        <p:nvCxnSpPr>
          <p:cNvPr id="52" name="Straight Arrow Connector 51">
            <a:extLst>
              <a:ext uri="{FF2B5EF4-FFF2-40B4-BE49-F238E27FC236}">
                <a16:creationId xmlns:a16="http://schemas.microsoft.com/office/drawing/2014/main" id="{1FA5D700-DA79-4A58-8B5F-FA8EB2E2C5DD}"/>
              </a:ext>
            </a:extLst>
          </p:cNvPr>
          <p:cNvCxnSpPr/>
          <p:nvPr/>
        </p:nvCxnSpPr>
        <p:spPr>
          <a:xfrm flipV="1">
            <a:off x="6090211" y="4209591"/>
            <a:ext cx="0" cy="86375"/>
          </a:xfrm>
          <a:prstGeom prst="straightConnector1">
            <a:avLst/>
          </a:prstGeom>
          <a:ln>
            <a:solidFill>
              <a:schemeClr val="tx1">
                <a:lumMod val="65000"/>
                <a:lumOff val="35000"/>
              </a:schemeClr>
            </a:solidFill>
            <a:tailEnd type="none"/>
          </a:ln>
        </p:spPr>
        <p:style>
          <a:lnRef idx="1">
            <a:schemeClr val="accent1"/>
          </a:lnRef>
          <a:fillRef idx="0">
            <a:schemeClr val="accent1"/>
          </a:fillRef>
          <a:effectRef idx="0">
            <a:schemeClr val="accent1"/>
          </a:effectRef>
          <a:fontRef idx="minor">
            <a:schemeClr val="tx1"/>
          </a:fontRef>
        </p:style>
      </p:cxnSp>
      <p:sp>
        <p:nvSpPr>
          <p:cNvPr id="53" name="Label CBAs">
            <a:extLst>
              <a:ext uri="{FF2B5EF4-FFF2-40B4-BE49-F238E27FC236}">
                <a16:creationId xmlns:a16="http://schemas.microsoft.com/office/drawing/2014/main" id="{A080B0EB-3548-4F6C-B142-18C5FB5212E1}"/>
              </a:ext>
            </a:extLst>
          </p:cNvPr>
          <p:cNvSpPr txBox="1"/>
          <p:nvPr/>
        </p:nvSpPr>
        <p:spPr>
          <a:xfrm rot="16200000">
            <a:off x="4890755" y="5166251"/>
            <a:ext cx="742692" cy="276999"/>
          </a:xfrm>
          <a:prstGeom prst="rect">
            <a:avLst/>
          </a:prstGeom>
          <a:noFill/>
          <a:ln w="19050">
            <a:noFill/>
          </a:ln>
        </p:spPr>
        <p:txBody>
          <a:bodyPr wrap="square" rtlCol="0" anchor="b">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spc="75">
                <a:solidFill>
                  <a:schemeClr val="bg1"/>
                </a:solidFill>
                <a:ea typeface="Roboto" panose="02000000000000000000" pitchFamily="2" charset="0"/>
                <a:cs typeface="Roboto" panose="02000000000000000000" pitchFamily="2" charset="0"/>
              </a:rPr>
              <a:t>$50.2B</a:t>
            </a:r>
          </a:p>
        </p:txBody>
      </p:sp>
      <p:sp>
        <p:nvSpPr>
          <p:cNvPr id="54" name="Label CBAs">
            <a:extLst>
              <a:ext uri="{FF2B5EF4-FFF2-40B4-BE49-F238E27FC236}">
                <a16:creationId xmlns:a16="http://schemas.microsoft.com/office/drawing/2014/main" id="{FEDB1A8C-6483-4BCC-A6FD-28877CF4D7A3}"/>
              </a:ext>
            </a:extLst>
          </p:cNvPr>
          <p:cNvSpPr txBox="1"/>
          <p:nvPr/>
        </p:nvSpPr>
        <p:spPr>
          <a:xfrm rot="16200000">
            <a:off x="2015785" y="3244083"/>
            <a:ext cx="742692" cy="276999"/>
          </a:xfrm>
          <a:prstGeom prst="rect">
            <a:avLst/>
          </a:prstGeom>
          <a:noFill/>
          <a:ln w="19050">
            <a:noFill/>
          </a:ln>
        </p:spPr>
        <p:txBody>
          <a:bodyPr wrap="square" rtlCol="0" anchor="b">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spc="75">
                <a:solidFill>
                  <a:schemeClr val="bg1"/>
                </a:solidFill>
                <a:ea typeface="Roboto" panose="02000000000000000000" pitchFamily="2" charset="0"/>
                <a:cs typeface="Roboto" panose="02000000000000000000" pitchFamily="2" charset="0"/>
              </a:rPr>
              <a:t>$44.6B</a:t>
            </a:r>
          </a:p>
        </p:txBody>
      </p:sp>
      <p:sp>
        <p:nvSpPr>
          <p:cNvPr id="55" name="Left Brace 54">
            <a:extLst>
              <a:ext uri="{FF2B5EF4-FFF2-40B4-BE49-F238E27FC236}">
                <a16:creationId xmlns:a16="http://schemas.microsoft.com/office/drawing/2014/main" id="{F44AE3F1-3FB6-48C9-B50B-7E3AC1242E98}"/>
              </a:ext>
            </a:extLst>
          </p:cNvPr>
          <p:cNvSpPr/>
          <p:nvPr/>
        </p:nvSpPr>
        <p:spPr>
          <a:xfrm rot="5400000">
            <a:off x="1696562" y="1350616"/>
            <a:ext cx="380303" cy="1306275"/>
          </a:xfrm>
          <a:prstGeom prst="leftBrace">
            <a:avLst>
              <a:gd name="adj1" fmla="val 0"/>
              <a:gd name="adj2" fmla="val 48150"/>
            </a:avLst>
          </a:prstGeom>
          <a:ln>
            <a:gradFill>
              <a:gsLst>
                <a:gs pos="84000">
                  <a:schemeClr val="accent1">
                    <a:lumMod val="5000"/>
                    <a:lumOff val="95000"/>
                  </a:schemeClr>
                </a:gs>
                <a:gs pos="37000">
                  <a:srgbClr val="DC7D7F"/>
                </a:gs>
                <a:gs pos="0">
                  <a:srgbClr val="C00000"/>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ea typeface="Roboto Medium" panose="02000000000000000000" pitchFamily="2" charset="0"/>
              <a:cs typeface="Roboto Medium" panose="02000000000000000000" pitchFamily="2" charset="0"/>
            </a:endParaRPr>
          </a:p>
        </p:txBody>
      </p:sp>
      <p:sp>
        <p:nvSpPr>
          <p:cNvPr id="56" name="Slide Number Placeholder 9">
            <a:extLst>
              <a:ext uri="{FF2B5EF4-FFF2-40B4-BE49-F238E27FC236}">
                <a16:creationId xmlns:a16="http://schemas.microsoft.com/office/drawing/2014/main" id="{58175635-2535-4194-8F41-E61D854C4102}"/>
              </a:ext>
            </a:extLst>
          </p:cNvPr>
          <p:cNvSpPr txBox="1">
            <a:spLocks/>
          </p:cNvSpPr>
          <p:nvPr/>
        </p:nvSpPr>
        <p:spPr>
          <a:xfrm>
            <a:off x="7086600" y="6492875"/>
            <a:ext cx="20574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200">
                <a:latin typeface="+mn-lt"/>
              </a:rPr>
              <a:t>3</a:t>
            </a:r>
          </a:p>
        </p:txBody>
      </p:sp>
      <p:grpSp>
        <p:nvGrpSpPr>
          <p:cNvPr id="57" name="Group 56">
            <a:extLst>
              <a:ext uri="{FF2B5EF4-FFF2-40B4-BE49-F238E27FC236}">
                <a16:creationId xmlns:a16="http://schemas.microsoft.com/office/drawing/2014/main" id="{BD4A0265-1384-422F-982D-3681912FAB67}"/>
              </a:ext>
            </a:extLst>
          </p:cNvPr>
          <p:cNvGrpSpPr/>
          <p:nvPr/>
        </p:nvGrpSpPr>
        <p:grpSpPr>
          <a:xfrm>
            <a:off x="8275392" y="1154739"/>
            <a:ext cx="2515033" cy="1056336"/>
            <a:chOff x="6448213" y="380823"/>
            <a:chExt cx="2214311" cy="830854"/>
          </a:xfrm>
        </p:grpSpPr>
        <p:pic>
          <p:nvPicPr>
            <p:cNvPr id="58" name="IMAGE THUMBNAIL OF CHART">
              <a:extLst>
                <a:ext uri="{FF2B5EF4-FFF2-40B4-BE49-F238E27FC236}">
                  <a16:creationId xmlns:a16="http://schemas.microsoft.com/office/drawing/2014/main" id="{BFB17939-03C6-4E45-8DD6-E8A3BAB49A23}"/>
                </a:ext>
              </a:extLst>
            </p:cNvPr>
            <p:cNvPicPr>
              <a:picLocks noChangeAspect="1"/>
            </p:cNvPicPr>
            <p:nvPr/>
          </p:nvPicPr>
          <p:blipFill>
            <a:blip r:embed="rId4"/>
            <a:stretch>
              <a:fillRect/>
            </a:stretch>
          </p:blipFill>
          <p:spPr>
            <a:xfrm>
              <a:off x="6448213" y="500250"/>
              <a:ext cx="1973060" cy="415498"/>
            </a:xfrm>
            <a:prstGeom prst="rect">
              <a:avLst/>
            </a:prstGeom>
            <a:ln>
              <a:solidFill>
                <a:schemeClr val="bg1">
                  <a:lumMod val="75000"/>
                </a:schemeClr>
              </a:solidFill>
            </a:ln>
          </p:spPr>
        </p:pic>
        <p:pic>
          <p:nvPicPr>
            <p:cNvPr id="59" name="Image magnifying glass">
              <a:extLst>
                <a:ext uri="{FF2B5EF4-FFF2-40B4-BE49-F238E27FC236}">
                  <a16:creationId xmlns:a16="http://schemas.microsoft.com/office/drawing/2014/main" id="{B324C0DC-E44B-4FB7-8F9C-74950302CA1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18997" y="380823"/>
              <a:ext cx="843527" cy="830854"/>
            </a:xfrm>
            <a:prstGeom prst="rect">
              <a:avLst/>
            </a:prstGeom>
          </p:spPr>
        </p:pic>
      </p:grpSp>
    </p:spTree>
    <p:extLst>
      <p:ext uri="{BB962C8B-B14F-4D97-AF65-F5344CB8AC3E}">
        <p14:creationId xmlns:p14="http://schemas.microsoft.com/office/powerpoint/2010/main" val="2293265157"/>
      </p:ext>
    </p:extLst>
  </p:cSld>
  <p:clrMapOvr>
    <a:masterClrMapping/>
  </p:clrMapOvr>
  <mc:AlternateContent xmlns:mc="http://schemas.openxmlformats.org/markup-compatibility/2006" xmlns:p14="http://schemas.microsoft.com/office/powerpoint/2010/main">
    <mc:Choice Requires="p14">
      <p:transition p14:dur="10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12260-98CB-4A1C-859F-25D7636C5E37}"/>
              </a:ext>
            </a:extLst>
          </p:cNvPr>
          <p:cNvSpPr>
            <a:spLocks noGrp="1"/>
          </p:cNvSpPr>
          <p:nvPr>
            <p:ph type="title"/>
          </p:nvPr>
        </p:nvSpPr>
        <p:spPr/>
        <p:txBody>
          <a:bodyPr/>
          <a:lstStyle/>
          <a:p>
            <a:r>
              <a:rPr lang="en-US" dirty="0"/>
              <a:t>State Budget</a:t>
            </a:r>
          </a:p>
        </p:txBody>
      </p:sp>
      <p:graphicFrame>
        <p:nvGraphicFramePr>
          <p:cNvPr id="4" name="Diagram 3">
            <a:extLst>
              <a:ext uri="{FF2B5EF4-FFF2-40B4-BE49-F238E27FC236}">
                <a16:creationId xmlns:a16="http://schemas.microsoft.com/office/drawing/2014/main" id="{E2C0B8CC-8A80-43F7-828C-648B52A6B0D9}"/>
              </a:ext>
            </a:extLst>
          </p:cNvPr>
          <p:cNvGraphicFramePr/>
          <p:nvPr>
            <p:extLst>
              <p:ext uri="{D42A27DB-BD31-4B8C-83A1-F6EECF244321}">
                <p14:modId xmlns:p14="http://schemas.microsoft.com/office/powerpoint/2010/main" val="2824327343"/>
              </p:ext>
            </p:extLst>
          </p:nvPr>
        </p:nvGraphicFramePr>
        <p:xfrm>
          <a:off x="1960036" y="1488501"/>
          <a:ext cx="10077716" cy="41336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3447931"/>
      </p:ext>
    </p:extLst>
  </p:cSld>
  <p:clrMapOvr>
    <a:masterClrMapping/>
  </p:clrMapOvr>
  <mc:AlternateContent xmlns:mc="http://schemas.openxmlformats.org/markup-compatibility/2006" xmlns:p14="http://schemas.microsoft.com/office/powerpoint/2010/main">
    <mc:Choice Requires="p14">
      <p:transition p14:dur="100">
        <p:fad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86054-ED49-49EA-B562-DBCED911F508}"/>
              </a:ext>
            </a:extLst>
          </p:cNvPr>
          <p:cNvSpPr>
            <a:spLocks noGrp="1"/>
          </p:cNvSpPr>
          <p:nvPr>
            <p:ph type="title"/>
          </p:nvPr>
        </p:nvSpPr>
        <p:spPr/>
        <p:txBody>
          <a:bodyPr/>
          <a:lstStyle/>
          <a:p>
            <a:r>
              <a:rPr lang="en-US" dirty="0"/>
              <a:t>Finance Bills</a:t>
            </a:r>
          </a:p>
        </p:txBody>
      </p:sp>
      <p:sp>
        <p:nvSpPr>
          <p:cNvPr id="3" name="Content Placeholder 2">
            <a:extLst>
              <a:ext uri="{FF2B5EF4-FFF2-40B4-BE49-F238E27FC236}">
                <a16:creationId xmlns:a16="http://schemas.microsoft.com/office/drawing/2014/main" id="{E5EAF72D-4B70-4E72-AE92-86BF4493C2BE}"/>
              </a:ext>
            </a:extLst>
          </p:cNvPr>
          <p:cNvSpPr>
            <a:spLocks noGrp="1"/>
          </p:cNvSpPr>
          <p:nvPr>
            <p:ph idx="1"/>
          </p:nvPr>
        </p:nvSpPr>
        <p:spPr>
          <a:xfrm>
            <a:off x="1057142" y="1294906"/>
            <a:ext cx="10077716" cy="5270511"/>
          </a:xfrm>
        </p:spPr>
        <p:txBody>
          <a:bodyPr vert="horz" lIns="91440" tIns="45720" rIns="91440" bIns="45720" rtlCol="0" anchor="t">
            <a:normAutofit/>
          </a:bodyPr>
          <a:lstStyle/>
          <a:p>
            <a:pPr marL="0" indent="0"/>
            <a:r>
              <a:rPr lang="en-US" sz="1800" dirty="0"/>
              <a:t>SB 5581 – Sales tax administration changes implementing </a:t>
            </a:r>
            <a:r>
              <a:rPr lang="en-US" sz="1800" i="1" dirty="0"/>
              <a:t>South Dakota v Wayfair</a:t>
            </a:r>
            <a:r>
              <a:rPr lang="en-US" sz="1800" dirty="0"/>
              <a:t> – Passed</a:t>
            </a:r>
          </a:p>
          <a:p>
            <a:pPr marL="0" indent="0"/>
            <a:r>
              <a:rPr lang="en-US" sz="1800" b="0" dirty="0"/>
              <a:t>Makes changes to Mainstreet Fairness Act to align sales tax collection requirements with U.S. Supreme Court decision </a:t>
            </a:r>
            <a:r>
              <a:rPr lang="en-US" sz="1800" b="0" i="1" dirty="0"/>
              <a:t>South Dakota v Wayfair </a:t>
            </a:r>
            <a:r>
              <a:rPr lang="en-US" sz="1800" b="0" dirty="0"/>
              <a:t>for internet and remote sellers </a:t>
            </a:r>
          </a:p>
          <a:p>
            <a:pPr marL="0" indent="0"/>
            <a:r>
              <a:rPr lang="en-US" sz="1800" dirty="0"/>
              <a:t>HB 1403 – Local B&amp;O tax apportionment – Passed</a:t>
            </a:r>
          </a:p>
          <a:p>
            <a:pPr lvl="2">
              <a:buFont typeface="Arial" panose="020B0604020202020204" pitchFamily="34" charset="0"/>
              <a:buChar char="•"/>
            </a:pPr>
            <a:r>
              <a:rPr lang="en-US" sz="1800" b="0" dirty="0"/>
              <a:t>Implements recommendations of service apportionment task force created by HB 2005</a:t>
            </a:r>
          </a:p>
          <a:p>
            <a:pPr lvl="2">
              <a:buFont typeface="Arial" panose="020B0604020202020204" pitchFamily="34" charset="0"/>
              <a:buChar char="•"/>
            </a:pPr>
            <a:r>
              <a:rPr lang="en-US" sz="1800" b="0" dirty="0"/>
              <a:t>Requires cities to update model B&amp;O tax ordinance and implement changes by January 1, 2020</a:t>
            </a:r>
          </a:p>
          <a:p>
            <a:r>
              <a:rPr lang="en-US" sz="1800" dirty="0"/>
              <a:t>HB 1059 – Annual B&amp;O tax filing deadline – Passed</a:t>
            </a:r>
          </a:p>
          <a:p>
            <a:pPr marL="116586" lvl="1" indent="-285750">
              <a:buFont typeface="Arial" panose="020B0604020202020204" pitchFamily="34" charset="0"/>
              <a:buChar char="•"/>
            </a:pPr>
            <a:r>
              <a:rPr lang="en-US" sz="1800" b="0" dirty="0"/>
              <a:t>Changes filing deadline for B&amp;O tax annual filers to April 15</a:t>
            </a:r>
          </a:p>
          <a:p>
            <a:pPr marL="116586" lvl="1" indent="-285750">
              <a:buFont typeface="Arial" panose="020B0604020202020204" pitchFamily="34" charset="0"/>
              <a:buChar char="•"/>
            </a:pPr>
            <a:r>
              <a:rPr lang="en-US" sz="1800" b="0" dirty="0"/>
              <a:t>Delays implementation for cities with local B&amp;O taxes to 2021 filing for 2020 taxes</a:t>
            </a:r>
          </a:p>
          <a:p>
            <a:pPr marL="0" indent="0"/>
            <a:r>
              <a:rPr lang="en-US" sz="1800" dirty="0"/>
              <a:t>SB 5894 – Firefighters pension levy – Passed</a:t>
            </a:r>
          </a:p>
          <a:p>
            <a:pPr lvl="1">
              <a:buFont typeface="Arial" panose="020B0604020202020204" pitchFamily="34" charset="0"/>
              <a:buChar char="•"/>
            </a:pPr>
            <a:r>
              <a:rPr lang="en-US" sz="1800" b="0" dirty="0"/>
              <a:t>Clarifies that cities may continue levy even if all pre-LEOFF beneficiaries are deceased</a:t>
            </a:r>
          </a:p>
          <a:p>
            <a:pPr lvl="1">
              <a:buFont typeface="Arial" panose="020B0604020202020204" pitchFamily="34" charset="0"/>
              <a:buChar char="•"/>
            </a:pPr>
            <a:r>
              <a:rPr lang="en-US" sz="1800" b="0" dirty="0"/>
              <a:t>Revenue must first be used to cover medical benefits for LEOFF 1 retirees and then for other municipal purposes</a:t>
            </a:r>
          </a:p>
          <a:p>
            <a:pPr lvl="1">
              <a:buFont typeface="Arial" panose="020B0604020202020204" pitchFamily="34" charset="0"/>
              <a:buChar char="•"/>
            </a:pPr>
            <a:r>
              <a:rPr lang="en-US" sz="1800" b="0" dirty="0"/>
              <a:t>Levy expires when no longer have LEOFF 1 retiree medical obligations</a:t>
            </a:r>
          </a:p>
          <a:p>
            <a:pPr marL="0" indent="0"/>
            <a:endParaRPr lang="en-US" sz="1800" dirty="0"/>
          </a:p>
        </p:txBody>
      </p:sp>
    </p:spTree>
    <p:extLst>
      <p:ext uri="{BB962C8B-B14F-4D97-AF65-F5344CB8AC3E}">
        <p14:creationId xmlns:p14="http://schemas.microsoft.com/office/powerpoint/2010/main" val="2544295693"/>
      </p:ext>
    </p:extLst>
  </p:cSld>
  <p:clrMapOvr>
    <a:masterClrMapping/>
  </p:clrMapOvr>
  <mc:AlternateContent xmlns:mc="http://schemas.openxmlformats.org/markup-compatibility/2006" xmlns:p14="http://schemas.microsoft.com/office/powerpoint/2010/main">
    <mc:Choice Requires="p14">
      <p:transition p14:dur="100">
        <p:fade/>
      </p:transition>
    </mc:Choice>
    <mc:Fallback xmlns="">
      <p:transition>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3.2.24"/>
  <p:tag name="PPTVERSION" val="15"/>
  <p:tag name="TPOS" val="2"/>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WC Theme 103012">
  <a:themeElements>
    <a:clrScheme name="AWC custom colors">
      <a:dk1>
        <a:srgbClr val="000000"/>
      </a:dk1>
      <a:lt1>
        <a:srgbClr val="FFFFFF"/>
      </a:lt1>
      <a:dk2>
        <a:srgbClr val="434342"/>
      </a:dk2>
      <a:lt2>
        <a:srgbClr val="CDD7D9"/>
      </a:lt2>
      <a:accent1>
        <a:srgbClr val="797B7E"/>
      </a:accent1>
      <a:accent2>
        <a:srgbClr val="006892"/>
      </a:accent2>
      <a:accent3>
        <a:srgbClr val="532E63"/>
      </a:accent3>
      <a:accent4>
        <a:srgbClr val="7C984A"/>
      </a:accent4>
      <a:accent5>
        <a:srgbClr val="C2AD8D"/>
      </a:accent5>
      <a:accent6>
        <a:srgbClr val="506E94"/>
      </a:accent6>
      <a:hlink>
        <a:srgbClr val="5F5F5F"/>
      </a:hlink>
      <a:folHlink>
        <a:srgbClr val="969696"/>
      </a:folHlink>
    </a:clrScheme>
    <a:fontScheme name="Trebuchet MS">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extLst>
    <a:ext uri="{05A4C25C-085E-4340-85A3-A5531E510DB2}">
      <thm15:themeFamily xmlns:thm15="http://schemas.microsoft.com/office/thememl/2012/main" name="AWC Theme 103012" id="{BCE4A216-4FD7-49B1-914E-7100997268D9}" vid="{AB830E8A-D1CA-4802-ABD9-C2141BA469C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A7FCB19CF9F104EA1B5A707AAE049DC" ma:contentTypeVersion="10" ma:contentTypeDescription="Create a new document." ma:contentTypeScope="" ma:versionID="866dc3666cac1ddeae7d8f45a13de3a1">
  <xsd:schema xmlns:xsd="http://www.w3.org/2001/XMLSchema" xmlns:xs="http://www.w3.org/2001/XMLSchema" xmlns:p="http://schemas.microsoft.com/office/2006/metadata/properties" xmlns:ns2="24f23cd4-b1a9-4e30-8dd2-2f6c75a2a2f9" xmlns:ns3="c46e68ad-16d6-4f1b-8334-527fee253d35" targetNamespace="http://schemas.microsoft.com/office/2006/metadata/properties" ma:root="true" ma:fieldsID="23b3042c57aabfdf5aef73f9480666e2" ns2:_="" ns3:_="">
    <xsd:import namespace="24f23cd4-b1a9-4e30-8dd2-2f6c75a2a2f9"/>
    <xsd:import namespace="c46e68ad-16d6-4f1b-8334-527fee253d3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f23cd4-b1a9-4e30-8dd2-2f6c75a2a2f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46e68ad-16d6-4f1b-8334-527fee253d35"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A0BAEAE-6EA9-43BC-BDC6-CF1549954667}">
  <ds:schemaRefs>
    <ds:schemaRef ds:uri="http://schemas.microsoft.com/sharepoint/v3/contenttype/forms"/>
  </ds:schemaRefs>
</ds:datastoreItem>
</file>

<file path=customXml/itemProps2.xml><?xml version="1.0" encoding="utf-8"?>
<ds:datastoreItem xmlns:ds="http://schemas.openxmlformats.org/officeDocument/2006/customXml" ds:itemID="{01B5FFEB-56C3-4896-824C-5FE808C4F9B4}">
  <ds:schemaRefs>
    <ds:schemaRef ds:uri="http://purl.org/dc/elements/1.1/"/>
    <ds:schemaRef ds:uri="http://schemas.microsoft.com/office/2006/metadata/properties"/>
    <ds:schemaRef ds:uri="c46e68ad-16d6-4f1b-8334-527fee253d35"/>
    <ds:schemaRef ds:uri="http://schemas.microsoft.com/office/2006/documentManagement/types"/>
    <ds:schemaRef ds:uri="http://purl.org/dc/terms/"/>
    <ds:schemaRef ds:uri="http://schemas.openxmlformats.org/package/2006/metadata/core-properties"/>
    <ds:schemaRef ds:uri="http://purl.org/dc/dcmitype/"/>
    <ds:schemaRef ds:uri="24f23cd4-b1a9-4e30-8dd2-2f6c75a2a2f9"/>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00F78BF8-B9EE-4F6E-B049-92294DF53F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4f23cd4-b1a9-4e30-8dd2-2f6c75a2a2f9"/>
    <ds:schemaRef ds:uri="c46e68ad-16d6-4f1b-8334-527fee253d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2528</TotalTime>
  <Words>1357</Words>
  <Application>Microsoft Office PowerPoint</Application>
  <PresentationFormat>Widescreen</PresentationFormat>
  <Paragraphs>212</Paragraphs>
  <Slides>19</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Roboto</vt:lpstr>
      <vt:lpstr>Roboto Medium</vt:lpstr>
      <vt:lpstr>Roboto Thin</vt:lpstr>
      <vt:lpstr>Trebuchet MS</vt:lpstr>
      <vt:lpstr>Wingdings</vt:lpstr>
      <vt:lpstr>AWC Theme 103012</vt:lpstr>
      <vt:lpstr>2019 Legislative Update </vt:lpstr>
      <vt:lpstr>2019 Session Overview</vt:lpstr>
      <vt:lpstr>Cities’ Legislative Agenda</vt:lpstr>
      <vt:lpstr>Legislative outcomes</vt:lpstr>
      <vt:lpstr>PowerPoint Presentation</vt:lpstr>
      <vt:lpstr>PowerPoint Presentation</vt:lpstr>
      <vt:lpstr>OFM 2019-2021 Budget Overview (January 2019)</vt:lpstr>
      <vt:lpstr>State Budget</vt:lpstr>
      <vt:lpstr>Finance Bills</vt:lpstr>
      <vt:lpstr>Finance Bills (cont)</vt:lpstr>
      <vt:lpstr>Human Resources, Labor Relations &amp; Pension Bills </vt:lpstr>
      <vt:lpstr>Affordable Housing</vt:lpstr>
      <vt:lpstr>Public Works and Contracting Bills</vt:lpstr>
      <vt:lpstr>Behavioral Health &amp; Homelessness Bills</vt:lpstr>
      <vt:lpstr>Transportation, Micro-mobility &amp; Technology</vt:lpstr>
      <vt:lpstr>Criminal Justice Bills</vt:lpstr>
      <vt:lpstr>General Government</vt:lpstr>
      <vt:lpstr>General Government</vt:lpstr>
      <vt:lpstr>Looking ahead to 2020</vt:lpstr>
    </vt:vector>
  </TitlesOfParts>
  <Company>Association of Washington Cities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Werner Ide</dc:creator>
  <cp:lastModifiedBy>Gabrielle Nicas</cp:lastModifiedBy>
  <cp:revision>138</cp:revision>
  <cp:lastPrinted>2019-02-14T00:55:06Z</cp:lastPrinted>
  <dcterms:created xsi:type="dcterms:W3CDTF">2014-04-23T18:45:07Z</dcterms:created>
  <dcterms:modified xsi:type="dcterms:W3CDTF">2019-07-10T22:20:03Z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0x010100CA7FCB19CF9F104EA1B5A707AAE049DC</vt:lpwstr>
  </property>
  <property fmtid="{D5CDD505-2E9C-101B-9397-08002B2CF9AE}" pid="3" name="AuthorIds_UIVersion_19456">
    <vt:lpwstr>36</vt:lpwstr>
  </property>
</Properties>
</file>