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drawings/drawing14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theme/themeOverride5.xml" ContentType="application/vnd.openxmlformats-officedocument.themeOverride+xml"/>
  <Override PartName="/ppt/drawings/drawing16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drawings/drawing18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drawings/drawing19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drawings/drawing20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71" r:id="rId2"/>
    <p:sldId id="372" r:id="rId3"/>
    <p:sldId id="386" r:id="rId4"/>
    <p:sldId id="389" r:id="rId5"/>
    <p:sldId id="385" r:id="rId6"/>
    <p:sldId id="374" r:id="rId7"/>
    <p:sldId id="377" r:id="rId8"/>
    <p:sldId id="381" r:id="rId9"/>
    <p:sldId id="387" r:id="rId10"/>
    <p:sldId id="287" r:id="rId11"/>
    <p:sldId id="355" r:id="rId12"/>
    <p:sldId id="338" r:id="rId13"/>
    <p:sldId id="357" r:id="rId14"/>
    <p:sldId id="356" r:id="rId15"/>
    <p:sldId id="358" r:id="rId16"/>
    <p:sldId id="384" r:id="rId17"/>
    <p:sldId id="360" r:id="rId18"/>
    <p:sldId id="353" r:id="rId19"/>
    <p:sldId id="370" r:id="rId20"/>
    <p:sldId id="345" r:id="rId21"/>
    <p:sldId id="362" r:id="rId22"/>
    <p:sldId id="363" r:id="rId23"/>
    <p:sldId id="379" r:id="rId24"/>
    <p:sldId id="367" r:id="rId25"/>
    <p:sldId id="380" r:id="rId26"/>
    <p:sldId id="368" r:id="rId27"/>
    <p:sldId id="369" r:id="rId28"/>
    <p:sldId id="308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686"/>
    <a:srgbClr val="4A7EBB"/>
    <a:srgbClr val="575859"/>
    <a:srgbClr val="FEE8E6"/>
    <a:srgbClr val="85FFBC"/>
    <a:srgbClr val="B9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93657" autoAdjust="0"/>
  </p:normalViewPr>
  <p:slideViewPr>
    <p:cSldViewPr>
      <p:cViewPr varScale="1">
        <p:scale>
          <a:sx n="82" d="100"/>
          <a:sy n="82" d="100"/>
        </p:scale>
        <p:origin x="6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10.xml"/><Relationship Id="rId4" Type="http://schemas.openxmlformats.org/officeDocument/2006/relationships/oleObject" Target="file:///\\KCITSERV\OEFA\M-Presentations\2019-3-1%20(FC)\Personal%20Income%20King%20County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KCITSERV\OEFA\G-Website\Benchmarks\Income%20and%20Wages\Income%20and%20Wages%20-%20Charts%20and%20Data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A:\M-Presentations\2019-6-12%20(PSFOA)\REET_commercial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F:\M-Presentations\Data(Presentation).xlsx" TargetMode="External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F:\M-Presentations\2019-1-23%20(Pool)\SEA_export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F:\M-Presentations\2019-3-1%20(FC)\Tables(March2019).xlsx" TargetMode="External"/><Relationship Id="rId1" Type="http://schemas.openxmlformats.org/officeDocument/2006/relationships/themeOverride" Target="../theme/themeOverride6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F:\M-Presentations\2019-3-1%20(FC)\RealandNomina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A:\M-Presentations\2018\2018-7-23%20(FC)\Focus%20Data%20-%20ILI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20.xml"/><Relationship Id="rId4" Type="http://schemas.openxmlformats.org/officeDocument/2006/relationships/oleObject" Target="file:///C:\Users\cacalla\Dropbox\Economics\Permits\SeattlePermits(2019_06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A:\M-Presentations\2019-3-1%20(FC)\AvgEmployment_slide3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KCITSERV\OEFA\M-Presentations\2019-3-1%20(FC)\Tables0219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KCITSERV\OEFA\M-Presentations\2019-3-1%20(FC)\Tables0219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M-Presentations\2019-3-1%20(FC)\Recession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A:\M-Presentations\2019-3-1%20(FC)\Employment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F:\M-Presentations\2018\2018-11-7%20(SEC)\Focus%20Data%20-%20Wag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1"/>
                </a:solidFill>
                <a:latin typeface="Cambria" panose="02040503050406030204" pitchFamily="18" charset="0"/>
              </a:rPr>
              <a:t>Global</a:t>
            </a:r>
            <a:r>
              <a:rPr lang="en-US" sz="2000" b="1" baseline="0">
                <a:solidFill>
                  <a:schemeClr val="tx1"/>
                </a:solidFill>
                <a:latin typeface="Cambria" panose="02040503050406030204" pitchFamily="18" charset="0"/>
              </a:rPr>
              <a:t> Real GDP Growth</a:t>
            </a:r>
          </a:p>
          <a:p>
            <a:pPr>
              <a:defRPr/>
            </a:pPr>
            <a:r>
              <a:rPr lang="en-US" sz="1200" b="1" baseline="0">
                <a:solidFill>
                  <a:schemeClr val="tx1"/>
                </a:solidFill>
                <a:latin typeface="Cambria" panose="02040503050406030204" pitchFamily="18" charset="0"/>
              </a:rPr>
              <a:t>Actual and Forecast, 2018-2020</a:t>
            </a:r>
          </a:p>
          <a:p>
            <a:pPr>
              <a:defRPr/>
            </a:pPr>
            <a:r>
              <a:rPr lang="en-US" sz="1200" b="1" baseline="0">
                <a:solidFill>
                  <a:schemeClr val="tx1"/>
                </a:solidFill>
                <a:latin typeface="Cambria" panose="02040503050406030204" pitchFamily="18" charset="0"/>
              </a:rPr>
              <a:t>Source: World Bank</a:t>
            </a:r>
            <a:endParaRPr lang="en-US" sz="1200" b="1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Jan-19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Sheet1!$A$3:$A$5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Sheet1!$B$3:$B$5</c:f>
              <c:numCache>
                <c:formatCode>General</c:formatCode>
                <c:ptCount val="3"/>
                <c:pt idx="0">
                  <c:v>0.03</c:v>
                </c:pt>
                <c:pt idx="1">
                  <c:v>2.9000000000000001E-2</c:v>
                </c:pt>
                <c:pt idx="2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92-41A9-9D1A-9389765023C3}"/>
            </c:ext>
          </c:extLst>
        </c:ser>
        <c:ser>
          <c:idx val="1"/>
          <c:order val="1"/>
          <c:tx>
            <c:v>Jun-19</c:v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cat>
            <c:numRef>
              <c:f>Sheet1!$A$3:$A$5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Sheet1!$C$3:$C$5</c:f>
              <c:numCache>
                <c:formatCode>General</c:formatCode>
                <c:ptCount val="3"/>
                <c:pt idx="0">
                  <c:v>0.03</c:v>
                </c:pt>
                <c:pt idx="1">
                  <c:v>2.5999999999999999E-2</c:v>
                </c:pt>
                <c:pt idx="2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92-41A9-9D1A-938976502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8926616"/>
        <c:axId val="518925832"/>
      </c:barChart>
      <c:catAx>
        <c:axId val="51892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518925832"/>
        <c:crosses val="autoZero"/>
        <c:auto val="1"/>
        <c:lblAlgn val="ctr"/>
        <c:lblOffset val="100"/>
        <c:noMultiLvlLbl val="0"/>
      </c:catAx>
      <c:valAx>
        <c:axId val="518925832"/>
        <c:scaling>
          <c:orientation val="minMax"/>
          <c:max val="4.0000000000000008E-2"/>
          <c:min val="1.0000000000000002E-2"/>
        </c:scaling>
        <c:delete val="0"/>
        <c:axPos val="l"/>
        <c:majorGridlines>
          <c:spPr>
            <a:ln w="9525" cap="flat" cmpd="sng" algn="ctr">
              <a:solidFill>
                <a:srgbClr val="868686"/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51892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KC</a:t>
            </a:r>
            <a:r>
              <a:rPr lang="en-US" sz="20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Personal Income by Component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defRPr sz="1200" b="1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b="1" baseline="0" dirty="0">
                <a:solidFill>
                  <a:schemeClr val="accent1"/>
                </a:solidFill>
                <a:latin typeface="Cambria" panose="02040503050406030204" pitchFamily="18" charset="0"/>
              </a:rPr>
              <a:t>Wages,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1200" b="1" baseline="0" dirty="0">
                <a:solidFill>
                  <a:srgbClr val="C00000"/>
                </a:solidFill>
                <a:latin typeface="Cambria" panose="02040503050406030204" pitchFamily="18" charset="0"/>
              </a:rPr>
              <a:t>Other Income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, and </a:t>
            </a:r>
            <a:r>
              <a:rPr lang="en-US" sz="1200" b="1" baseline="0" dirty="0">
                <a:solidFill>
                  <a:srgbClr val="92D050"/>
                </a:solidFill>
                <a:latin typeface="Cambria" panose="02040503050406030204" pitchFamily="18" charset="0"/>
              </a:rPr>
              <a:t>Gov. Transfers</a:t>
            </a:r>
          </a:p>
          <a:p>
            <a:pPr>
              <a:defRPr sz="1200" b="1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Source: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Bureau of Economic Analysis</a:t>
            </a:r>
            <a:endParaRPr 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22594050743657E-2"/>
          <c:y val="0.16206499922803766"/>
          <c:w val="0.90814162292213463"/>
          <c:h val="0.699660915547321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Sheet0!$D$168</c:f>
              <c:strCache>
                <c:ptCount val="1"/>
                <c:pt idx="0">
                  <c:v>Wages and salaries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Sheet0!$E$11:$U$11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strCache>
            </c:strRef>
          </c:cat>
          <c:val>
            <c:numRef>
              <c:f>Sheet0!$E$168:$U$168</c:f>
              <c:numCache>
                <c:formatCode>_(* #,##0.00_);_(* \(#,##0.00\);_(* "-"??_);_(@_)</c:formatCode>
                <c:ptCount val="17"/>
                <c:pt idx="0">
                  <c:v>58.291555000000002</c:v>
                </c:pt>
                <c:pt idx="1">
                  <c:v>58.167060999999997</c:v>
                </c:pt>
                <c:pt idx="2">
                  <c:v>59.248873000000003</c:v>
                </c:pt>
                <c:pt idx="3">
                  <c:v>61.341878000000001</c:v>
                </c:pt>
                <c:pt idx="4">
                  <c:v>64.046469000000002</c:v>
                </c:pt>
                <c:pt idx="5">
                  <c:v>69.646236999999999</c:v>
                </c:pt>
                <c:pt idx="6">
                  <c:v>74.712459999999993</c:v>
                </c:pt>
                <c:pt idx="7">
                  <c:v>76.138287000000005</c:v>
                </c:pt>
                <c:pt idx="8">
                  <c:v>70.823251999999997</c:v>
                </c:pt>
                <c:pt idx="9">
                  <c:v>72.948057000000006</c:v>
                </c:pt>
                <c:pt idx="10">
                  <c:v>79.417726999999999</c:v>
                </c:pt>
                <c:pt idx="11">
                  <c:v>89.098551999999998</c:v>
                </c:pt>
                <c:pt idx="12">
                  <c:v>93.066765000000004</c:v>
                </c:pt>
                <c:pt idx="13">
                  <c:v>99.475989999999996</c:v>
                </c:pt>
                <c:pt idx="14">
                  <c:v>104.35706999999999</c:v>
                </c:pt>
                <c:pt idx="15">
                  <c:v>111.001232</c:v>
                </c:pt>
                <c:pt idx="16">
                  <c:v>119.76745699999999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00-4BFD-98DD-C673D00CF320}"/>
            </c:ext>
          </c:extLst>
        </c:ser>
        <c:ser>
          <c:idx val="1"/>
          <c:order val="1"/>
          <c:tx>
            <c:strRef>
              <c:f>Sheet0!$D$169</c:f>
              <c:strCache>
                <c:ptCount val="1"/>
                <c:pt idx="0">
                  <c:v>Dividends, interest, and rent</c:v>
                </c:pt>
              </c:strCache>
            </c:strRef>
          </c:tx>
          <c:spPr>
            <a:solidFill>
              <a:srgbClr val="C0504D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Sheet0!$E$11:$U$11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strCache>
            </c:strRef>
          </c:cat>
          <c:val>
            <c:numRef>
              <c:f>Sheet0!$E$169:$U$169</c:f>
              <c:numCache>
                <c:formatCode>_(* #,##0.00_);_(* \(#,##0.00\);_(* "-"??_);_(@_)</c:formatCode>
                <c:ptCount val="17"/>
                <c:pt idx="0">
                  <c:v>15.474401</c:v>
                </c:pt>
                <c:pt idx="1">
                  <c:v>15.838236</c:v>
                </c:pt>
                <c:pt idx="2">
                  <c:v>16.841550999999999</c:v>
                </c:pt>
                <c:pt idx="3">
                  <c:v>23.069586999999999</c:v>
                </c:pt>
                <c:pt idx="4">
                  <c:v>21.958432999999999</c:v>
                </c:pt>
                <c:pt idx="5">
                  <c:v>26.155027</c:v>
                </c:pt>
                <c:pt idx="6">
                  <c:v>29.578887999999999</c:v>
                </c:pt>
                <c:pt idx="7">
                  <c:v>29.262141</c:v>
                </c:pt>
                <c:pt idx="8">
                  <c:v>23.869647000000001</c:v>
                </c:pt>
                <c:pt idx="9">
                  <c:v>23.046199999999999</c:v>
                </c:pt>
                <c:pt idx="10">
                  <c:v>25.220984000000001</c:v>
                </c:pt>
                <c:pt idx="11">
                  <c:v>31.239118000000001</c:v>
                </c:pt>
                <c:pt idx="12">
                  <c:v>30.871471</c:v>
                </c:pt>
                <c:pt idx="13">
                  <c:v>38.204352999999998</c:v>
                </c:pt>
                <c:pt idx="14">
                  <c:v>43.242925</c:v>
                </c:pt>
                <c:pt idx="15">
                  <c:v>45.487017999999999</c:v>
                </c:pt>
                <c:pt idx="16">
                  <c:v>47.715676999999999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00-4BFD-98DD-C673D00CF320}"/>
            </c:ext>
          </c:extLst>
        </c:ser>
        <c:ser>
          <c:idx val="2"/>
          <c:order val="2"/>
          <c:tx>
            <c:strRef>
              <c:f>Sheet0!$D$170</c:f>
              <c:strCache>
                <c:ptCount val="1"/>
                <c:pt idx="0">
                  <c:v>Personal current transfer receipts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Sheet0!$E$11:$U$11</c:f>
              <c:strCach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strCache>
            </c:strRef>
          </c:cat>
          <c:val>
            <c:numRef>
              <c:f>Sheet0!$E$170:$U$170</c:f>
              <c:numCache>
                <c:formatCode>_(* #,##0.00_);_(* \(#,##0.00\);_(* "-"??_);_(@_)</c:formatCode>
                <c:ptCount val="17"/>
                <c:pt idx="0">
                  <c:v>6.7575779999999996</c:v>
                </c:pt>
                <c:pt idx="1">
                  <c:v>7.2410730000000001</c:v>
                </c:pt>
                <c:pt idx="2">
                  <c:v>7.4573939999999999</c:v>
                </c:pt>
                <c:pt idx="3">
                  <c:v>7.3250450000000003</c:v>
                </c:pt>
                <c:pt idx="4">
                  <c:v>7.6420560000000002</c:v>
                </c:pt>
                <c:pt idx="5">
                  <c:v>8.0931259999999998</c:v>
                </c:pt>
                <c:pt idx="6">
                  <c:v>8.695271</c:v>
                </c:pt>
                <c:pt idx="7">
                  <c:v>10.058268</c:v>
                </c:pt>
                <c:pt idx="8">
                  <c:v>11.445891</c:v>
                </c:pt>
                <c:pt idx="9">
                  <c:v>12.689553</c:v>
                </c:pt>
                <c:pt idx="10">
                  <c:v>12.453567</c:v>
                </c:pt>
                <c:pt idx="11">
                  <c:v>12.362164999999999</c:v>
                </c:pt>
                <c:pt idx="12">
                  <c:v>12.583022</c:v>
                </c:pt>
                <c:pt idx="13">
                  <c:v>13.618162999999999</c:v>
                </c:pt>
                <c:pt idx="14">
                  <c:v>13.824467</c:v>
                </c:pt>
                <c:pt idx="15">
                  <c:v>14.528257</c:v>
                </c:pt>
                <c:pt idx="16">
                  <c:v>15.012340999999999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00-4BFD-98DD-C673D00CF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4016224"/>
        <c:axId val="384015832"/>
      </c:barChart>
      <c:catAx>
        <c:axId val="384016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84015832"/>
        <c:crosses val="autoZero"/>
        <c:auto val="1"/>
        <c:lblAlgn val="ctr"/>
        <c:lblOffset val="100"/>
        <c:noMultiLvlLbl val="0"/>
      </c:catAx>
      <c:valAx>
        <c:axId val="384015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84016224"/>
        <c:crosses val="autoZero"/>
        <c:crossBetween val="between"/>
      </c:valAx>
      <c:spPr>
        <a:noFill/>
        <a:ln>
          <a:solidFill>
            <a:sysClr val="window" lastClr="FFFFFF">
              <a:lumMod val="50000"/>
            </a:sys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 Rounded MT Bold" panose="020F0704030504030204" pitchFamily="34" charset="0"/>
              </a:defRPr>
            </a:pPr>
            <a:r>
              <a:rPr lang="en-US" sz="2000" dirty="0">
                <a:latin typeface="Cambria" panose="02040503050406030204" pitchFamily="18" charset="0"/>
              </a:rPr>
              <a:t>Household</a:t>
            </a:r>
            <a:r>
              <a:rPr lang="en-US" sz="2000" baseline="0" dirty="0">
                <a:latin typeface="Cambria" panose="02040503050406030204" pitchFamily="18" charset="0"/>
              </a:rPr>
              <a:t> Income Quintile Upper Limits</a:t>
            </a:r>
          </a:p>
          <a:p>
            <a:pPr>
              <a:defRPr>
                <a:latin typeface="Arial Rounded MT Bold" panose="020F0704030504030204" pitchFamily="34" charset="0"/>
              </a:defRPr>
            </a:pPr>
            <a:r>
              <a:rPr lang="en-US" sz="1200" baseline="0" dirty="0">
                <a:latin typeface="Cambria" panose="02040503050406030204" pitchFamily="18" charset="0"/>
              </a:rPr>
              <a:t>King County Income Comparison 2006-2017</a:t>
            </a:r>
          </a:p>
          <a:p>
            <a:pPr>
              <a:defRPr>
                <a:latin typeface="Arial Rounded MT Bold" panose="020F0704030504030204" pitchFamily="34" charset="0"/>
              </a:defRPr>
            </a:pPr>
            <a:r>
              <a:rPr lang="en-US" sz="1200" baseline="0" dirty="0">
                <a:latin typeface="Cambria" panose="02040503050406030204" pitchFamily="18" charset="0"/>
              </a:rPr>
              <a:t>Source: Census Bureau</a:t>
            </a:r>
            <a:endParaRPr lang="en-US" sz="1200" dirty="0">
              <a:latin typeface="Cambria" panose="02040503050406030204" pitchFamily="18" charset="0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'MHI Quintiles'!$A$60</c:f>
              <c:strCache>
                <c:ptCount val="1"/>
                <c:pt idx="0">
                  <c:v>  Lowest Quintile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78-4173-8391-80C94B1CF33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78-4173-8391-80C94B1CF33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78-4173-8391-80C94B1CF33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78-4173-8391-80C94B1CF33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78-4173-8391-80C94B1CF33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78-4173-8391-80C94B1CF33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78-4173-8391-80C94B1CF33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78-4173-8391-80C94B1CF33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54-4FEF-BB9B-678B5A8C303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54-4FEF-BB9B-678B5A8C303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Rounded MT Bold" panose="020F07040305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'MHI Quintiles'!$B$58:$M$58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'MHI Quintiles'!$B$60:$M$60</c:f>
              <c:numCache>
                <c:formatCode>#,##0</c:formatCode>
                <c:ptCount val="12"/>
                <c:pt idx="0">
                  <c:v>27634</c:v>
                </c:pt>
                <c:pt idx="1">
                  <c:v>29337</c:v>
                </c:pt>
                <c:pt idx="2">
                  <c:v>30542</c:v>
                </c:pt>
                <c:pt idx="3">
                  <c:v>29656</c:v>
                </c:pt>
                <c:pt idx="4">
                  <c:v>28143</c:v>
                </c:pt>
                <c:pt idx="5">
                  <c:v>27892</c:v>
                </c:pt>
                <c:pt idx="6">
                  <c:v>28847</c:v>
                </c:pt>
                <c:pt idx="7">
                  <c:v>30023</c:v>
                </c:pt>
                <c:pt idx="8">
                  <c:v>31361</c:v>
                </c:pt>
                <c:pt idx="9">
                  <c:v>35086</c:v>
                </c:pt>
                <c:pt idx="10">
                  <c:v>36011</c:v>
                </c:pt>
                <c:pt idx="11">
                  <c:v>37313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878-4173-8391-80C94B1CF332}"/>
            </c:ext>
          </c:extLst>
        </c:ser>
        <c:ser>
          <c:idx val="1"/>
          <c:order val="1"/>
          <c:tx>
            <c:strRef>
              <c:f>'MHI Quintiles'!$A$61</c:f>
              <c:strCache>
                <c:ptCount val="1"/>
                <c:pt idx="0">
                  <c:v>  Second Quintile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78-4173-8391-80C94B1CF33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78-4173-8391-80C94B1CF33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78-4173-8391-80C94B1CF33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78-4173-8391-80C94B1CF33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78-4173-8391-80C94B1CF33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878-4173-8391-80C94B1CF33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78-4173-8391-80C94B1CF33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878-4173-8391-80C94B1CF33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54-4FEF-BB9B-678B5A8C303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54-4FEF-BB9B-678B5A8C303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Rounded MT Bold" panose="020F07040305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'MHI Quintiles'!$B$58:$M$58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'MHI Quintiles'!$B$61:$M$61</c:f>
              <c:numCache>
                <c:formatCode>#,##0</c:formatCode>
                <c:ptCount val="12"/>
                <c:pt idx="0">
                  <c:v>50782</c:v>
                </c:pt>
                <c:pt idx="1">
                  <c:v>52932</c:v>
                </c:pt>
                <c:pt idx="2">
                  <c:v>55447</c:v>
                </c:pt>
                <c:pt idx="3">
                  <c:v>54167</c:v>
                </c:pt>
                <c:pt idx="4">
                  <c:v>52441</c:v>
                </c:pt>
                <c:pt idx="5">
                  <c:v>53280</c:v>
                </c:pt>
                <c:pt idx="6">
                  <c:v>54406</c:v>
                </c:pt>
                <c:pt idx="7">
                  <c:v>55316</c:v>
                </c:pt>
                <c:pt idx="8">
                  <c:v>60454</c:v>
                </c:pt>
                <c:pt idx="9">
                  <c:v>65096</c:v>
                </c:pt>
                <c:pt idx="10">
                  <c:v>67633</c:v>
                </c:pt>
                <c:pt idx="11">
                  <c:v>70991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878-4173-8391-80C94B1CF332}"/>
            </c:ext>
          </c:extLst>
        </c:ser>
        <c:ser>
          <c:idx val="2"/>
          <c:order val="2"/>
          <c:tx>
            <c:strRef>
              <c:f>'MHI Quintiles'!$A$62</c:f>
              <c:strCache>
                <c:ptCount val="1"/>
                <c:pt idx="0">
                  <c:v>  Third Quintile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878-4173-8391-80C94B1CF33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878-4173-8391-80C94B1CF33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878-4173-8391-80C94B1CF33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878-4173-8391-80C94B1CF33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878-4173-8391-80C94B1CF33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878-4173-8391-80C94B1CF33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878-4173-8391-80C94B1CF33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878-4173-8391-80C94B1CF33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4-4FEF-BB9B-678B5A8C303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54-4FEF-BB9B-678B5A8C303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Rounded MT Bold" panose="020F07040305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'MHI Quintiles'!$B$58:$M$58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'MHI Quintiles'!$B$62:$M$62</c:f>
              <c:numCache>
                <c:formatCode>#,##0</c:formatCode>
                <c:ptCount val="12"/>
                <c:pt idx="0">
                  <c:v>77960</c:v>
                </c:pt>
                <c:pt idx="1">
                  <c:v>83193</c:v>
                </c:pt>
                <c:pt idx="2">
                  <c:v>86445</c:v>
                </c:pt>
                <c:pt idx="3">
                  <c:v>83760</c:v>
                </c:pt>
                <c:pt idx="4">
                  <c:v>81810</c:v>
                </c:pt>
                <c:pt idx="5">
                  <c:v>85886</c:v>
                </c:pt>
                <c:pt idx="6">
                  <c:v>86257</c:v>
                </c:pt>
                <c:pt idx="7">
                  <c:v>90814</c:v>
                </c:pt>
                <c:pt idx="8">
                  <c:v>96163</c:v>
                </c:pt>
                <c:pt idx="9">
                  <c:v>101639</c:v>
                </c:pt>
                <c:pt idx="10">
                  <c:v>105838</c:v>
                </c:pt>
                <c:pt idx="11">
                  <c:v>112213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3878-4173-8391-80C94B1CF332}"/>
            </c:ext>
          </c:extLst>
        </c:ser>
        <c:ser>
          <c:idx val="3"/>
          <c:order val="3"/>
          <c:tx>
            <c:strRef>
              <c:f>'MHI Quintiles'!$A$63</c:f>
              <c:strCache>
                <c:ptCount val="1"/>
                <c:pt idx="0">
                  <c:v>  Fourth Quintile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878-4173-8391-80C94B1CF33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878-4173-8391-80C94B1CF33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878-4173-8391-80C94B1CF33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878-4173-8391-80C94B1CF33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878-4173-8391-80C94B1CF33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878-4173-8391-80C94B1CF33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878-4173-8391-80C94B1CF33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878-4173-8391-80C94B1CF33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54-4FEF-BB9B-678B5A8C303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54-4FEF-BB9B-678B5A8C303A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 Rounded MT Bold" panose="020F07040305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'MHI Quintiles'!$B$58:$M$58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'MHI Quintiles'!$B$63:$M$63</c:f>
              <c:numCache>
                <c:formatCode>#,##0</c:formatCode>
                <c:ptCount val="12"/>
                <c:pt idx="0">
                  <c:v>118733</c:v>
                </c:pt>
                <c:pt idx="1">
                  <c:v>124526</c:v>
                </c:pt>
                <c:pt idx="2">
                  <c:v>132209</c:v>
                </c:pt>
                <c:pt idx="3">
                  <c:v>127774</c:v>
                </c:pt>
                <c:pt idx="4">
                  <c:v>128169</c:v>
                </c:pt>
                <c:pt idx="5">
                  <c:v>133196</c:v>
                </c:pt>
                <c:pt idx="6">
                  <c:v>136661</c:v>
                </c:pt>
                <c:pt idx="7">
                  <c:v>144633</c:v>
                </c:pt>
                <c:pt idx="8">
                  <c:v>150460</c:v>
                </c:pt>
                <c:pt idx="9">
                  <c:v>158349</c:v>
                </c:pt>
                <c:pt idx="10">
                  <c:v>166059</c:v>
                </c:pt>
                <c:pt idx="11">
                  <c:v>175082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3878-4173-8391-80C94B1CF332}"/>
            </c:ext>
          </c:extLst>
        </c:ser>
        <c:ser>
          <c:idx val="4"/>
          <c:order val="4"/>
          <c:tx>
            <c:strRef>
              <c:f>'MHI Quintiles'!$A$64</c:f>
              <c:strCache>
                <c:ptCount val="1"/>
                <c:pt idx="0">
                  <c:v>Lower Limit of Top 5 Percent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'MHI Quintiles'!$B$58:$M$58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'MHI Quintiles'!$B$64:$M$64</c:f>
              <c:numCache>
                <c:formatCode>#,##0</c:formatCode>
                <c:ptCount val="12"/>
                <c:pt idx="0">
                  <c:v>216092</c:v>
                </c:pt>
                <c:pt idx="1">
                  <c:v>226691</c:v>
                </c:pt>
                <c:pt idx="2">
                  <c:v>241906</c:v>
                </c:pt>
                <c:pt idx="3">
                  <c:v>225655</c:v>
                </c:pt>
                <c:pt idx="4">
                  <c:v>225557</c:v>
                </c:pt>
                <c:pt idx="5">
                  <c:v>241510</c:v>
                </c:pt>
                <c:pt idx="6">
                  <c:v>244483</c:v>
                </c:pt>
                <c:pt idx="7">
                  <c:v>250000</c:v>
                </c:pt>
                <c:pt idx="8">
                  <c:v>250000</c:v>
                </c:pt>
                <c:pt idx="9">
                  <c:v>250000</c:v>
                </c:pt>
                <c:pt idx="10">
                  <c:v>250000</c:v>
                </c:pt>
                <c:pt idx="11">
                  <c:v>250000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3878-4173-8391-80C94B1CF33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84008776"/>
        <c:axId val="384012696"/>
      </c:lineChart>
      <c:catAx>
        <c:axId val="384008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mbria" panose="02040503050406030204" pitchFamily="18" charset="0"/>
              </a:defRPr>
            </a:pPr>
            <a:endParaRPr lang="en-US"/>
          </a:p>
        </c:txPr>
        <c:crossAx val="384012696"/>
        <c:crosses val="autoZero"/>
        <c:auto val="1"/>
        <c:lblAlgn val="ctr"/>
        <c:lblOffset val="100"/>
        <c:noMultiLvlLbl val="0"/>
      </c:catAx>
      <c:valAx>
        <c:axId val="38401269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Cambria" panose="02040503050406030204" pitchFamily="18" charset="0"/>
              </a:defRPr>
            </a:pPr>
            <a:endParaRPr lang="en-US"/>
          </a:p>
        </c:txPr>
        <c:crossAx val="384008776"/>
        <c:crosses val="autoZero"/>
        <c:crossBetween val="between"/>
      </c:valAx>
      <c:spPr>
        <a:solidFill>
          <a:schemeClr val="bg1"/>
        </a:solidFill>
      </c:spPr>
    </c:plotArea>
    <c:legend>
      <c:legendPos val="b"/>
      <c:overlay val="0"/>
      <c:txPr>
        <a:bodyPr/>
        <a:lstStyle/>
        <a:p>
          <a:pPr>
            <a:defRPr sz="1200" b="1">
              <a:latin typeface="Cambria" panose="020405030504060302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King</a:t>
            </a:r>
            <a:r>
              <a:rPr lang="en-US" sz="20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County Monthly Real Estate Sales Index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Index 2000=100; Rolling Annual Average of </a:t>
            </a:r>
            <a:r>
              <a:rPr lang="en-US" sz="1200" b="1" baseline="0" dirty="0">
                <a:solidFill>
                  <a:schemeClr val="accent1"/>
                </a:solidFill>
                <a:latin typeface="Cambria" panose="02040503050406030204" pitchFamily="18" charset="0"/>
              </a:rPr>
              <a:t>Commercial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and </a:t>
            </a:r>
            <a:r>
              <a:rPr lang="en-US" sz="1200" b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Residential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Sales </a:t>
            </a:r>
            <a:endParaRPr 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Source: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King County Records and OEFA DB</a:t>
            </a:r>
            <a:endParaRPr 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6370998496982742E-2"/>
          <c:y val="0.16198529411764706"/>
          <c:w val="0.90748906386701655"/>
          <c:h val="0.67599235757295051"/>
        </c:manualLayout>
      </c:layout>
      <c:lineChart>
        <c:grouping val="standard"/>
        <c:varyColors val="0"/>
        <c:ser>
          <c:idx val="0"/>
          <c:order val="0"/>
          <c:tx>
            <c:v>comm</c:v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'Average anal'!$A$98:$A$330</c:f>
              <c:numCache>
                <c:formatCode>mmm\-yy</c:formatCode>
                <c:ptCount val="23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</c:numCache>
            </c:numRef>
          </c:cat>
          <c:val>
            <c:numRef>
              <c:f>'Average anal'!$F$98:$F$330</c:f>
              <c:numCache>
                <c:formatCode>_(* #,##0.00_);_(* \(#,##0.00\);_(* "-"??_);_(@_)</c:formatCode>
                <c:ptCount val="233"/>
                <c:pt idx="0">
                  <c:v>100</c:v>
                </c:pt>
                <c:pt idx="1">
                  <c:v>99.230574870358581</c:v>
                </c:pt>
                <c:pt idx="2">
                  <c:v>94.621871745036529</c:v>
                </c:pt>
                <c:pt idx="3">
                  <c:v>94.614794293111302</c:v>
                </c:pt>
                <c:pt idx="4">
                  <c:v>97.115590624675193</c:v>
                </c:pt>
                <c:pt idx="5">
                  <c:v>95.956024790431158</c:v>
                </c:pt>
                <c:pt idx="6">
                  <c:v>94.064734497374204</c:v>
                </c:pt>
                <c:pt idx="7">
                  <c:v>94.296939061321396</c:v>
                </c:pt>
                <c:pt idx="8">
                  <c:v>92.570092596835565</c:v>
                </c:pt>
                <c:pt idx="9">
                  <c:v>93.670933559721462</c:v>
                </c:pt>
                <c:pt idx="10">
                  <c:v>91.034166155773306</c:v>
                </c:pt>
                <c:pt idx="11">
                  <c:v>98.89081096770802</c:v>
                </c:pt>
                <c:pt idx="12">
                  <c:v>105.37925120513701</c:v>
                </c:pt>
                <c:pt idx="13">
                  <c:v>103.66523322650828</c:v>
                </c:pt>
                <c:pt idx="14">
                  <c:v>105.98071672155719</c:v>
                </c:pt>
                <c:pt idx="15">
                  <c:v>108.04553065821267</c:v>
                </c:pt>
                <c:pt idx="16">
                  <c:v>106.33335964034958</c:v>
                </c:pt>
                <c:pt idx="17">
                  <c:v>106.23722142670297</c:v>
                </c:pt>
                <c:pt idx="18">
                  <c:v>102.21522411200402</c:v>
                </c:pt>
                <c:pt idx="19">
                  <c:v>104.0264371547219</c:v>
                </c:pt>
                <c:pt idx="20">
                  <c:v>108.20934775464089</c:v>
                </c:pt>
                <c:pt idx="21">
                  <c:v>103.84160796269263</c:v>
                </c:pt>
                <c:pt idx="22">
                  <c:v>100.2374147584254</c:v>
                </c:pt>
                <c:pt idx="23">
                  <c:v>100.00301494455141</c:v>
                </c:pt>
                <c:pt idx="24">
                  <c:v>90.402236542213245</c:v>
                </c:pt>
                <c:pt idx="25">
                  <c:v>89.001820624750337</c:v>
                </c:pt>
                <c:pt idx="26">
                  <c:v>90.866514133663713</c:v>
                </c:pt>
                <c:pt idx="27">
                  <c:v>87.352966685551735</c:v>
                </c:pt>
                <c:pt idx="28">
                  <c:v>88.164536400987117</c:v>
                </c:pt>
                <c:pt idx="29">
                  <c:v>87.196150388364273</c:v>
                </c:pt>
                <c:pt idx="30">
                  <c:v>88.962240591770325</c:v>
                </c:pt>
                <c:pt idx="31">
                  <c:v>88.653123121192351</c:v>
                </c:pt>
                <c:pt idx="32">
                  <c:v>82.076208827890966</c:v>
                </c:pt>
                <c:pt idx="33">
                  <c:v>93.566393790768657</c:v>
                </c:pt>
                <c:pt idx="34">
                  <c:v>95.298376880057617</c:v>
                </c:pt>
                <c:pt idx="35">
                  <c:v>98.752957325751865</c:v>
                </c:pt>
                <c:pt idx="36">
                  <c:v>101.02868122382645</c:v>
                </c:pt>
                <c:pt idx="37">
                  <c:v>102.25357134906049</c:v>
                </c:pt>
                <c:pt idx="38">
                  <c:v>101.48900643330947</c:v>
                </c:pt>
                <c:pt idx="39">
                  <c:v>103.33822007728401</c:v>
                </c:pt>
                <c:pt idx="40">
                  <c:v>105.38489489967739</c:v>
                </c:pt>
                <c:pt idx="41">
                  <c:v>106.22279386355778</c:v>
                </c:pt>
                <c:pt idx="42">
                  <c:v>107.99345664532157</c:v>
                </c:pt>
                <c:pt idx="43">
                  <c:v>108.69959626476546</c:v>
                </c:pt>
                <c:pt idx="44">
                  <c:v>109.1386174727393</c:v>
                </c:pt>
                <c:pt idx="45">
                  <c:v>104.87129592573946</c:v>
                </c:pt>
                <c:pt idx="46">
                  <c:v>102.85547281107021</c:v>
                </c:pt>
                <c:pt idx="47">
                  <c:v>92.642110190720558</c:v>
                </c:pt>
                <c:pt idx="48">
                  <c:v>91.968735754843649</c:v>
                </c:pt>
                <c:pt idx="49">
                  <c:v>91.717289113480518</c:v>
                </c:pt>
                <c:pt idx="50">
                  <c:v>89.58271961222718</c:v>
                </c:pt>
                <c:pt idx="51">
                  <c:v>90.763446268443033</c:v>
                </c:pt>
                <c:pt idx="52">
                  <c:v>88.67874148163807</c:v>
                </c:pt>
                <c:pt idx="53">
                  <c:v>98.697432882593375</c:v>
                </c:pt>
                <c:pt idx="54">
                  <c:v>102.48092883361241</c:v>
                </c:pt>
                <c:pt idx="55">
                  <c:v>106.86916246847741</c:v>
                </c:pt>
                <c:pt idx="56">
                  <c:v>111.23182028140062</c:v>
                </c:pt>
                <c:pt idx="57">
                  <c:v>105.82428966208737</c:v>
                </c:pt>
                <c:pt idx="58">
                  <c:v>114.69556924716022</c:v>
                </c:pt>
                <c:pt idx="59">
                  <c:v>129.51467933659237</c:v>
                </c:pt>
                <c:pt idx="60">
                  <c:v>134.8888518297496</c:v>
                </c:pt>
                <c:pt idx="61">
                  <c:v>137.3690269992818</c:v>
                </c:pt>
                <c:pt idx="62">
                  <c:v>144.19715560602137</c:v>
                </c:pt>
                <c:pt idx="63">
                  <c:v>149.80463590323308</c:v>
                </c:pt>
                <c:pt idx="64">
                  <c:v>154.86016965091468</c:v>
                </c:pt>
                <c:pt idx="65">
                  <c:v>146.84610756662948</c:v>
                </c:pt>
                <c:pt idx="66">
                  <c:v>144.9434974496107</c:v>
                </c:pt>
                <c:pt idx="67">
                  <c:v>147.43788697359452</c:v>
                </c:pt>
                <c:pt idx="68">
                  <c:v>163.44229000961414</c:v>
                </c:pt>
                <c:pt idx="69">
                  <c:v>167.32553534351209</c:v>
                </c:pt>
                <c:pt idx="70">
                  <c:v>169.57925916937342</c:v>
                </c:pt>
                <c:pt idx="71">
                  <c:v>166.80593028027741</c:v>
                </c:pt>
                <c:pt idx="72">
                  <c:v>178.34197658890116</c:v>
                </c:pt>
                <c:pt idx="73">
                  <c:v>182.33398803564853</c:v>
                </c:pt>
                <c:pt idx="74">
                  <c:v>182.51072315793596</c:v>
                </c:pt>
                <c:pt idx="75">
                  <c:v>182.83478003280976</c:v>
                </c:pt>
                <c:pt idx="76">
                  <c:v>193.49174462896164</c:v>
                </c:pt>
                <c:pt idx="77">
                  <c:v>196.60194231474802</c:v>
                </c:pt>
                <c:pt idx="78">
                  <c:v>203.54024051023416</c:v>
                </c:pt>
                <c:pt idx="79">
                  <c:v>201.02375904871687</c:v>
                </c:pt>
                <c:pt idx="80">
                  <c:v>201.39020337809612</c:v>
                </c:pt>
                <c:pt idx="81">
                  <c:v>209.28315040195588</c:v>
                </c:pt>
                <c:pt idx="82">
                  <c:v>208.76048129318448</c:v>
                </c:pt>
                <c:pt idx="83">
                  <c:v>205.43292321512959</c:v>
                </c:pt>
                <c:pt idx="84">
                  <c:v>204.64762198628185</c:v>
                </c:pt>
                <c:pt idx="85">
                  <c:v>204.91893728519079</c:v>
                </c:pt>
                <c:pt idx="86">
                  <c:v>209.84272010298957</c:v>
                </c:pt>
                <c:pt idx="87">
                  <c:v>252.48506680530448</c:v>
                </c:pt>
                <c:pt idx="88">
                  <c:v>245.0478175788364</c:v>
                </c:pt>
                <c:pt idx="89">
                  <c:v>249.59745039873451</c:v>
                </c:pt>
                <c:pt idx="90">
                  <c:v>251.92789675773702</c:v>
                </c:pt>
                <c:pt idx="91">
                  <c:v>267.62625137542904</c:v>
                </c:pt>
                <c:pt idx="92">
                  <c:v>259.3535281917226</c:v>
                </c:pt>
                <c:pt idx="93">
                  <c:v>260.9076278194562</c:v>
                </c:pt>
                <c:pt idx="94">
                  <c:v>264.24129458432157</c:v>
                </c:pt>
                <c:pt idx="95">
                  <c:v>265.28525574342768</c:v>
                </c:pt>
                <c:pt idx="96">
                  <c:v>262.3540894217972</c:v>
                </c:pt>
                <c:pt idx="97">
                  <c:v>270.31003745457667</c:v>
                </c:pt>
                <c:pt idx="98">
                  <c:v>266.57886210311318</c:v>
                </c:pt>
                <c:pt idx="99">
                  <c:v>224.24319292002312</c:v>
                </c:pt>
                <c:pt idx="100">
                  <c:v>221.08738889871671</c:v>
                </c:pt>
                <c:pt idx="101">
                  <c:v>217.94380914500942</c:v>
                </c:pt>
                <c:pt idx="102">
                  <c:v>215.31304152043396</c:v>
                </c:pt>
                <c:pt idx="103">
                  <c:v>206.47161414811205</c:v>
                </c:pt>
                <c:pt idx="104">
                  <c:v>205.61885650168483</c:v>
                </c:pt>
                <c:pt idx="105">
                  <c:v>204.70456476778224</c:v>
                </c:pt>
                <c:pt idx="106">
                  <c:v>195.23238212446162</c:v>
                </c:pt>
                <c:pt idx="107">
                  <c:v>187.36662288332766</c:v>
                </c:pt>
                <c:pt idx="108">
                  <c:v>178.22709533716409</c:v>
                </c:pt>
                <c:pt idx="109">
                  <c:v>163.49954422231903</c:v>
                </c:pt>
                <c:pt idx="110">
                  <c:v>156.74074889649964</c:v>
                </c:pt>
                <c:pt idx="111">
                  <c:v>153.38003625849794</c:v>
                </c:pt>
                <c:pt idx="112">
                  <c:v>150.2358565070987</c:v>
                </c:pt>
                <c:pt idx="113">
                  <c:v>147.22192625349675</c:v>
                </c:pt>
                <c:pt idx="114">
                  <c:v>140.07972132276353</c:v>
                </c:pt>
                <c:pt idx="115">
                  <c:v>125.96947575233256</c:v>
                </c:pt>
                <c:pt idx="116">
                  <c:v>117.18275353603539</c:v>
                </c:pt>
                <c:pt idx="117">
                  <c:v>106.31487620152032</c:v>
                </c:pt>
                <c:pt idx="118">
                  <c:v>130.06027934129204</c:v>
                </c:pt>
                <c:pt idx="119">
                  <c:v>129.28611558325306</c:v>
                </c:pt>
                <c:pt idx="120">
                  <c:v>128.55648466406168</c:v>
                </c:pt>
                <c:pt idx="121">
                  <c:v>130.18211056672033</c:v>
                </c:pt>
                <c:pt idx="122">
                  <c:v>131.07313601880071</c:v>
                </c:pt>
                <c:pt idx="123">
                  <c:v>131.70421496108165</c:v>
                </c:pt>
                <c:pt idx="124">
                  <c:v>127.48066015935704</c:v>
                </c:pt>
                <c:pt idx="125">
                  <c:v>122.98077462786434</c:v>
                </c:pt>
                <c:pt idx="126">
                  <c:v>148.69824433220799</c:v>
                </c:pt>
                <c:pt idx="127">
                  <c:v>149.78786802708225</c:v>
                </c:pt>
                <c:pt idx="128">
                  <c:v>151.77314511158261</c:v>
                </c:pt>
                <c:pt idx="129">
                  <c:v>163.16185678505761</c:v>
                </c:pt>
                <c:pt idx="130">
                  <c:v>144.71369596104901</c:v>
                </c:pt>
                <c:pt idx="131">
                  <c:v>154.46210630585139</c:v>
                </c:pt>
                <c:pt idx="132">
                  <c:v>166.65950722714805</c:v>
                </c:pt>
                <c:pt idx="133">
                  <c:v>165.39019608948411</c:v>
                </c:pt>
                <c:pt idx="134">
                  <c:v>172.37437549215784</c:v>
                </c:pt>
                <c:pt idx="135">
                  <c:v>183.17568574132952</c:v>
                </c:pt>
                <c:pt idx="136">
                  <c:v>184.70767919608468</c:v>
                </c:pt>
                <c:pt idx="137">
                  <c:v>200.83679201642764</c:v>
                </c:pt>
                <c:pt idx="138">
                  <c:v>179.50462205642827</c:v>
                </c:pt>
                <c:pt idx="139">
                  <c:v>194.81773248863922</c:v>
                </c:pt>
                <c:pt idx="140">
                  <c:v>209.28674985580818</c:v>
                </c:pt>
                <c:pt idx="141">
                  <c:v>201.42582974931622</c:v>
                </c:pt>
                <c:pt idx="142">
                  <c:v>200.26509621933357</c:v>
                </c:pt>
                <c:pt idx="143">
                  <c:v>202.48781998797392</c:v>
                </c:pt>
                <c:pt idx="144">
                  <c:v>206.11275599794388</c:v>
                </c:pt>
                <c:pt idx="145">
                  <c:v>207.7336251072079</c:v>
                </c:pt>
                <c:pt idx="146">
                  <c:v>200.2831425500836</c:v>
                </c:pt>
                <c:pt idx="147">
                  <c:v>186.21328640201455</c:v>
                </c:pt>
                <c:pt idx="148">
                  <c:v>190.81781804240242</c:v>
                </c:pt>
                <c:pt idx="149">
                  <c:v>193.22611134797313</c:v>
                </c:pt>
                <c:pt idx="150">
                  <c:v>221.53174050099037</c:v>
                </c:pt>
                <c:pt idx="151">
                  <c:v>224.06052960956646</c:v>
                </c:pt>
                <c:pt idx="152">
                  <c:v>226.14206214906062</c:v>
                </c:pt>
                <c:pt idx="153">
                  <c:v>232.28185165659357</c:v>
                </c:pt>
                <c:pt idx="154">
                  <c:v>271.20424661456553</c:v>
                </c:pt>
                <c:pt idx="155">
                  <c:v>286.18875744288221</c:v>
                </c:pt>
                <c:pt idx="156">
                  <c:v>295.27638951968714</c:v>
                </c:pt>
                <c:pt idx="157">
                  <c:v>302.80907429675523</c:v>
                </c:pt>
                <c:pt idx="158">
                  <c:v>305.14572913466145</c:v>
                </c:pt>
                <c:pt idx="159">
                  <c:v>319.78771150887349</c:v>
                </c:pt>
                <c:pt idx="160">
                  <c:v>316.82051841179219</c:v>
                </c:pt>
                <c:pt idx="161">
                  <c:v>302.72773826084676</c:v>
                </c:pt>
                <c:pt idx="162">
                  <c:v>284.42582737744669</c:v>
                </c:pt>
                <c:pt idx="163">
                  <c:v>273.57013312944366</c:v>
                </c:pt>
                <c:pt idx="164">
                  <c:v>266.24866218925507</c:v>
                </c:pt>
                <c:pt idx="165">
                  <c:v>275.30081435881277</c:v>
                </c:pt>
                <c:pt idx="166">
                  <c:v>242.74300326381766</c:v>
                </c:pt>
                <c:pt idx="167">
                  <c:v>225.23403282288217</c:v>
                </c:pt>
                <c:pt idx="168">
                  <c:v>225.40664152913561</c:v>
                </c:pt>
                <c:pt idx="169">
                  <c:v>226.15536963461881</c:v>
                </c:pt>
                <c:pt idx="170">
                  <c:v>237.85938381170391</c:v>
                </c:pt>
                <c:pt idx="171">
                  <c:v>230.16631197470099</c:v>
                </c:pt>
                <c:pt idx="172">
                  <c:v>247.17853584258091</c:v>
                </c:pt>
                <c:pt idx="173">
                  <c:v>259.59178166729708</c:v>
                </c:pt>
                <c:pt idx="174">
                  <c:v>255.41188564877137</c:v>
                </c:pt>
                <c:pt idx="175">
                  <c:v>260.74611448998058</c:v>
                </c:pt>
                <c:pt idx="176">
                  <c:v>263.9523554465066</c:v>
                </c:pt>
                <c:pt idx="177">
                  <c:v>254.35996044871803</c:v>
                </c:pt>
                <c:pt idx="178">
                  <c:v>255.73259819254628</c:v>
                </c:pt>
                <c:pt idx="179">
                  <c:v>264.05517186985855</c:v>
                </c:pt>
                <c:pt idx="180">
                  <c:v>250.87900338383741</c:v>
                </c:pt>
                <c:pt idx="181">
                  <c:v>283.45052417308779</c:v>
                </c:pt>
                <c:pt idx="182">
                  <c:v>300.99494362204234</c:v>
                </c:pt>
                <c:pt idx="183">
                  <c:v>314.4739875538512</c:v>
                </c:pt>
                <c:pt idx="184">
                  <c:v>316.21033504154553</c:v>
                </c:pt>
                <c:pt idx="185">
                  <c:v>319.32113450204997</c:v>
                </c:pt>
                <c:pt idx="186">
                  <c:v>320.4308322379498</c:v>
                </c:pt>
                <c:pt idx="187">
                  <c:v>320.02499876226881</c:v>
                </c:pt>
                <c:pt idx="188">
                  <c:v>321.59396334622045</c:v>
                </c:pt>
                <c:pt idx="189">
                  <c:v>322.92960946419822</c:v>
                </c:pt>
                <c:pt idx="190">
                  <c:v>327.12310683797512</c:v>
                </c:pt>
                <c:pt idx="191">
                  <c:v>340.68646632621136</c:v>
                </c:pt>
                <c:pt idx="192">
                  <c:v>348.39765166729558</c:v>
                </c:pt>
                <c:pt idx="193">
                  <c:v>345.66545804380286</c:v>
                </c:pt>
                <c:pt idx="194">
                  <c:v>332.56045274509074</c:v>
                </c:pt>
                <c:pt idx="195">
                  <c:v>321.37049597893974</c:v>
                </c:pt>
                <c:pt idx="196">
                  <c:v>336.49651860324894</c:v>
                </c:pt>
                <c:pt idx="197">
                  <c:v>328.92085356362787</c:v>
                </c:pt>
                <c:pt idx="198">
                  <c:v>344.91252077253398</c:v>
                </c:pt>
                <c:pt idx="199">
                  <c:v>354.88859158612246</c:v>
                </c:pt>
                <c:pt idx="200">
                  <c:v>360.29728575101382</c:v>
                </c:pt>
                <c:pt idx="201">
                  <c:v>380.12386267513608</c:v>
                </c:pt>
                <c:pt idx="202">
                  <c:v>416.6495858130732</c:v>
                </c:pt>
                <c:pt idx="203">
                  <c:v>441.13403544070013</c:v>
                </c:pt>
                <c:pt idx="204">
                  <c:v>422.54729323852797</c:v>
                </c:pt>
                <c:pt idx="205">
                  <c:v>408.59433428122531</c:v>
                </c:pt>
                <c:pt idx="206">
                  <c:v>405.02832262158392</c:v>
                </c:pt>
                <c:pt idx="207">
                  <c:v>408.18425398799889</c:v>
                </c:pt>
                <c:pt idx="208">
                  <c:v>390.54065558437873</c:v>
                </c:pt>
                <c:pt idx="209">
                  <c:v>408.14146242834153</c:v>
                </c:pt>
                <c:pt idx="210">
                  <c:v>391.03636594150413</c:v>
                </c:pt>
                <c:pt idx="211">
                  <c:v>384.49543912089138</c:v>
                </c:pt>
                <c:pt idx="212">
                  <c:v>391.17137436439617</c:v>
                </c:pt>
                <c:pt idx="213">
                  <c:v>398.84823268211511</c:v>
                </c:pt>
                <c:pt idx="214">
                  <c:v>396.25704905270447</c:v>
                </c:pt>
                <c:pt idx="215">
                  <c:v>345.61447844238478</c:v>
                </c:pt>
                <c:pt idx="216">
                  <c:v>363.82883698299975</c:v>
                </c:pt>
                <c:pt idx="217">
                  <c:v>361.74279025392593</c:v>
                </c:pt>
                <c:pt idx="218">
                  <c:v>380.11332145454594</c:v>
                </c:pt>
                <c:pt idx="219">
                  <c:v>376.97566851656063</c:v>
                </c:pt>
                <c:pt idx="220">
                  <c:v>379.26529409956004</c:v>
                </c:pt>
                <c:pt idx="221">
                  <c:v>388.28492649483098</c:v>
                </c:pt>
                <c:pt idx="222">
                  <c:v>430.79118578434486</c:v>
                </c:pt>
                <c:pt idx="223">
                  <c:v>454.31433653093814</c:v>
                </c:pt>
                <c:pt idx="224">
                  <c:v>460.35436729396616</c:v>
                </c:pt>
                <c:pt idx="225">
                  <c:v>458.49945455540012</c:v>
                </c:pt>
                <c:pt idx="226">
                  <c:v>438.40708005535487</c:v>
                </c:pt>
                <c:pt idx="227">
                  <c:v>469.80929834018514</c:v>
                </c:pt>
                <c:pt idx="228">
                  <c:v>516.07908067495055</c:v>
                </c:pt>
                <c:pt idx="229">
                  <c:v>539.99671144674664</c:v>
                </c:pt>
                <c:pt idx="230">
                  <c:v>520.14272624293221</c:v>
                </c:pt>
                <c:pt idx="231">
                  <c:v>557.55537722353233</c:v>
                </c:pt>
                <c:pt idx="232">
                  <c:v>549.12733409100542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F2-4037-ABF0-E008438358BA}"/>
            </c:ext>
          </c:extLst>
        </c:ser>
        <c:ser>
          <c:idx val="1"/>
          <c:order val="1"/>
          <c:tx>
            <c:v>res</c:v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'Average anal'!$A$98:$A$330</c:f>
              <c:numCache>
                <c:formatCode>mmm\-yy</c:formatCode>
                <c:ptCount val="23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</c:numCache>
            </c:numRef>
          </c:cat>
          <c:val>
            <c:numRef>
              <c:f>'Average anal'!$L$98:$L$330</c:f>
              <c:numCache>
                <c:formatCode>_(* #,##0.00_);_(* \(#,##0.00\);_(* "-"??_);_(@_)</c:formatCode>
                <c:ptCount val="233"/>
                <c:pt idx="0">
                  <c:v>100</c:v>
                </c:pt>
                <c:pt idx="1">
                  <c:v>100.97720767726602</c:v>
                </c:pt>
                <c:pt idx="2">
                  <c:v>102.52044666843966</c:v>
                </c:pt>
                <c:pt idx="3">
                  <c:v>103.36983593214357</c:v>
                </c:pt>
                <c:pt idx="4">
                  <c:v>104.17493107298519</c:v>
                </c:pt>
                <c:pt idx="5">
                  <c:v>104.87349634000047</c:v>
                </c:pt>
                <c:pt idx="6">
                  <c:v>105.43919063245995</c:v>
                </c:pt>
                <c:pt idx="7">
                  <c:v>106.4269532711649</c:v>
                </c:pt>
                <c:pt idx="8">
                  <c:v>106.72080628473907</c:v>
                </c:pt>
                <c:pt idx="9">
                  <c:v>107.58930318772686</c:v>
                </c:pt>
                <c:pt idx="10">
                  <c:v>107.91510318295354</c:v>
                </c:pt>
                <c:pt idx="11">
                  <c:v>108.74158277977889</c:v>
                </c:pt>
                <c:pt idx="12">
                  <c:v>108.07402738437396</c:v>
                </c:pt>
                <c:pt idx="13">
                  <c:v>108.10868919192362</c:v>
                </c:pt>
                <c:pt idx="14">
                  <c:v>107.91616404708779</c:v>
                </c:pt>
                <c:pt idx="15">
                  <c:v>108.10105315436724</c:v>
                </c:pt>
                <c:pt idx="16">
                  <c:v>108.17362296320134</c:v>
                </c:pt>
                <c:pt idx="17">
                  <c:v>108.21385123209262</c:v>
                </c:pt>
                <c:pt idx="18">
                  <c:v>108.43485081628454</c:v>
                </c:pt>
                <c:pt idx="19">
                  <c:v>108.70139823610073</c:v>
                </c:pt>
                <c:pt idx="20">
                  <c:v>109.12059935642905</c:v>
                </c:pt>
                <c:pt idx="21">
                  <c:v>109.02073661461925</c:v>
                </c:pt>
                <c:pt idx="22">
                  <c:v>109.22672990813642</c:v>
                </c:pt>
                <c:pt idx="23">
                  <c:v>109.05654444189257</c:v>
                </c:pt>
                <c:pt idx="24">
                  <c:v>109.66458008357731</c:v>
                </c:pt>
                <c:pt idx="25">
                  <c:v>110.30856188698556</c:v>
                </c:pt>
                <c:pt idx="26">
                  <c:v>110.72424464288257</c:v>
                </c:pt>
                <c:pt idx="27">
                  <c:v>111.14305460298192</c:v>
                </c:pt>
                <c:pt idx="28">
                  <c:v>111.85893170471419</c:v>
                </c:pt>
                <c:pt idx="29">
                  <c:v>112.72901944561325</c:v>
                </c:pt>
                <c:pt idx="30">
                  <c:v>113.30910011679508</c:v>
                </c:pt>
                <c:pt idx="31">
                  <c:v>113.7552954983986</c:v>
                </c:pt>
                <c:pt idx="32">
                  <c:v>114.2258415026067</c:v>
                </c:pt>
                <c:pt idx="33">
                  <c:v>114.88983371417652</c:v>
                </c:pt>
                <c:pt idx="34">
                  <c:v>115.18805794577317</c:v>
                </c:pt>
                <c:pt idx="35">
                  <c:v>115.75850930283904</c:v>
                </c:pt>
                <c:pt idx="36">
                  <c:v>116.41193836503271</c:v>
                </c:pt>
                <c:pt idx="37">
                  <c:v>116.56007010519737</c:v>
                </c:pt>
                <c:pt idx="38">
                  <c:v>116.88845693326738</c:v>
                </c:pt>
                <c:pt idx="39">
                  <c:v>117.30942300292169</c:v>
                </c:pt>
                <c:pt idx="40">
                  <c:v>117.57785548004948</c:v>
                </c:pt>
                <c:pt idx="41">
                  <c:v>118.03596447413027</c:v>
                </c:pt>
                <c:pt idx="42">
                  <c:v>118.47180459911623</c:v>
                </c:pt>
                <c:pt idx="43">
                  <c:v>118.89357183881626</c:v>
                </c:pt>
                <c:pt idx="44">
                  <c:v>119.22559316018901</c:v>
                </c:pt>
                <c:pt idx="45">
                  <c:v>119.74673856643356</c:v>
                </c:pt>
                <c:pt idx="46">
                  <c:v>120.56327253115413</c:v>
                </c:pt>
                <c:pt idx="47">
                  <c:v>121.56142942377471</c:v>
                </c:pt>
                <c:pt idx="48">
                  <c:v>122.46995294010283</c:v>
                </c:pt>
                <c:pt idx="49">
                  <c:v>123.20896637592953</c:v>
                </c:pt>
                <c:pt idx="50">
                  <c:v>124.66410094253227</c:v>
                </c:pt>
                <c:pt idx="51">
                  <c:v>125.694162843527</c:v>
                </c:pt>
                <c:pt idx="52">
                  <c:v>126.71550212577506</c:v>
                </c:pt>
                <c:pt idx="53">
                  <c:v>127.91793574151895</c:v>
                </c:pt>
                <c:pt idx="54">
                  <c:v>128.94104166354626</c:v>
                </c:pt>
                <c:pt idx="55">
                  <c:v>129.87936887777479</c:v>
                </c:pt>
                <c:pt idx="56">
                  <c:v>131.53025911064213</c:v>
                </c:pt>
                <c:pt idx="57">
                  <c:v>132.84173940167966</c:v>
                </c:pt>
                <c:pt idx="58">
                  <c:v>134.23127675582626</c:v>
                </c:pt>
                <c:pt idx="59">
                  <c:v>135.88508794380277</c:v>
                </c:pt>
                <c:pt idx="60">
                  <c:v>136.86076194830429</c:v>
                </c:pt>
                <c:pt idx="61">
                  <c:v>139.0106760257525</c:v>
                </c:pt>
                <c:pt idx="62">
                  <c:v>140.06572661008312</c:v>
                </c:pt>
                <c:pt idx="63">
                  <c:v>141.89079433524529</c:v>
                </c:pt>
                <c:pt idx="64">
                  <c:v>143.72426439812898</c:v>
                </c:pt>
                <c:pt idx="65">
                  <c:v>145.40626063401683</c:v>
                </c:pt>
                <c:pt idx="66">
                  <c:v>147.30977324303788</c:v>
                </c:pt>
                <c:pt idx="67">
                  <c:v>149.40989365241978</c:v>
                </c:pt>
                <c:pt idx="68">
                  <c:v>151.4569266137614</c:v>
                </c:pt>
                <c:pt idx="69">
                  <c:v>153.17878090923512</c:v>
                </c:pt>
                <c:pt idx="70">
                  <c:v>155.57809656104692</c:v>
                </c:pt>
                <c:pt idx="71">
                  <c:v>157.13267073759334</c:v>
                </c:pt>
                <c:pt idx="72">
                  <c:v>159.2232450118795</c:v>
                </c:pt>
                <c:pt idx="73">
                  <c:v>160.54296158557031</c:v>
                </c:pt>
                <c:pt idx="74">
                  <c:v>162.52589990117738</c:v>
                </c:pt>
                <c:pt idx="75">
                  <c:v>164.2882210799919</c:v>
                </c:pt>
                <c:pt idx="76">
                  <c:v>166.24203547795028</c:v>
                </c:pt>
                <c:pt idx="77">
                  <c:v>168.29406434357108</c:v>
                </c:pt>
                <c:pt idx="78">
                  <c:v>170.52159451526421</c:v>
                </c:pt>
                <c:pt idx="79">
                  <c:v>172.2802717805512</c:v>
                </c:pt>
                <c:pt idx="80">
                  <c:v>173.52005380265734</c:v>
                </c:pt>
                <c:pt idx="81">
                  <c:v>175.71432542370067</c:v>
                </c:pt>
                <c:pt idx="82">
                  <c:v>177.16274377397724</c:v>
                </c:pt>
                <c:pt idx="83">
                  <c:v>178.67371851921945</c:v>
                </c:pt>
                <c:pt idx="84">
                  <c:v>180.61315252175288</c:v>
                </c:pt>
                <c:pt idx="85">
                  <c:v>182.11850509204911</c:v>
                </c:pt>
                <c:pt idx="86">
                  <c:v>184.34824181704704</c:v>
                </c:pt>
                <c:pt idx="87">
                  <c:v>186.24627965098423</c:v>
                </c:pt>
                <c:pt idx="88">
                  <c:v>188.19441985756649</c:v>
                </c:pt>
                <c:pt idx="89">
                  <c:v>189.63155197310817</c:v>
                </c:pt>
                <c:pt idx="90">
                  <c:v>191.728123728772</c:v>
                </c:pt>
                <c:pt idx="91">
                  <c:v>194.88835754324057</c:v>
                </c:pt>
                <c:pt idx="92">
                  <c:v>196.76468920975992</c:v>
                </c:pt>
                <c:pt idx="93">
                  <c:v>197.48262493985138</c:v>
                </c:pt>
                <c:pt idx="94">
                  <c:v>197.87376420336443</c:v>
                </c:pt>
                <c:pt idx="95">
                  <c:v>198.59796872982577</c:v>
                </c:pt>
                <c:pt idx="96">
                  <c:v>198.79840091539714</c:v>
                </c:pt>
                <c:pt idx="97">
                  <c:v>199.60838046238308</c:v>
                </c:pt>
                <c:pt idx="98">
                  <c:v>199.0207549095181</c:v>
                </c:pt>
                <c:pt idx="99">
                  <c:v>198.61749074950555</c:v>
                </c:pt>
                <c:pt idx="100">
                  <c:v>198.17470854682486</c:v>
                </c:pt>
                <c:pt idx="101">
                  <c:v>198.34971945722711</c:v>
                </c:pt>
                <c:pt idx="102">
                  <c:v>196.5315072471671</c:v>
                </c:pt>
                <c:pt idx="103">
                  <c:v>193.19553482941313</c:v>
                </c:pt>
                <c:pt idx="104">
                  <c:v>190.51969909380114</c:v>
                </c:pt>
                <c:pt idx="105">
                  <c:v>188.85871042750034</c:v>
                </c:pt>
                <c:pt idx="106">
                  <c:v>187.07125523578071</c:v>
                </c:pt>
                <c:pt idx="107">
                  <c:v>186.08908458296395</c:v>
                </c:pt>
                <c:pt idx="108">
                  <c:v>183.86960899201748</c:v>
                </c:pt>
                <c:pt idx="109">
                  <c:v>182.2885723989003</c:v>
                </c:pt>
                <c:pt idx="110">
                  <c:v>179.29475331333904</c:v>
                </c:pt>
                <c:pt idx="111">
                  <c:v>175.95084032630027</c:v>
                </c:pt>
                <c:pt idx="112">
                  <c:v>172.94550196923524</c:v>
                </c:pt>
                <c:pt idx="113">
                  <c:v>169.8123623278249</c:v>
                </c:pt>
                <c:pt idx="114">
                  <c:v>167.64302652920006</c:v>
                </c:pt>
                <c:pt idx="115">
                  <c:v>166.33589141386108</c:v>
                </c:pt>
                <c:pt idx="116">
                  <c:v>166.35806135509927</c:v>
                </c:pt>
                <c:pt idx="117">
                  <c:v>165.15384191859962</c:v>
                </c:pt>
                <c:pt idx="118">
                  <c:v>164.68347577777848</c:v>
                </c:pt>
                <c:pt idx="119">
                  <c:v>164.09398213534212</c:v>
                </c:pt>
                <c:pt idx="120">
                  <c:v>164.39765592537728</c:v>
                </c:pt>
                <c:pt idx="121">
                  <c:v>163.63033630172572</c:v>
                </c:pt>
                <c:pt idx="122">
                  <c:v>164.23092790681386</c:v>
                </c:pt>
                <c:pt idx="123">
                  <c:v>165.05664919142936</c:v>
                </c:pt>
                <c:pt idx="124">
                  <c:v>165.63930500160427</c:v>
                </c:pt>
                <c:pt idx="125">
                  <c:v>166.29050658072887</c:v>
                </c:pt>
                <c:pt idx="126">
                  <c:v>167.96561494045685</c:v>
                </c:pt>
                <c:pt idx="127">
                  <c:v>168.45639289414962</c:v>
                </c:pt>
                <c:pt idx="128">
                  <c:v>168.60795761193401</c:v>
                </c:pt>
                <c:pt idx="129">
                  <c:v>169.47032598407057</c:v>
                </c:pt>
                <c:pt idx="130">
                  <c:v>169.52374869476381</c:v>
                </c:pt>
                <c:pt idx="131">
                  <c:v>170.071583103731</c:v>
                </c:pt>
                <c:pt idx="132">
                  <c:v>169.35034622221909</c:v>
                </c:pt>
                <c:pt idx="133">
                  <c:v>168.56827229648894</c:v>
                </c:pt>
                <c:pt idx="134">
                  <c:v>168.3399316567197</c:v>
                </c:pt>
                <c:pt idx="135">
                  <c:v>168.32667014973978</c:v>
                </c:pt>
                <c:pt idx="136">
                  <c:v>168.13917578207176</c:v>
                </c:pt>
                <c:pt idx="137">
                  <c:v>167.39784704961085</c:v>
                </c:pt>
                <c:pt idx="138">
                  <c:v>165.6956710719802</c:v>
                </c:pt>
                <c:pt idx="139">
                  <c:v>165.08625435507597</c:v>
                </c:pt>
                <c:pt idx="140">
                  <c:v>164.05993892730751</c:v>
                </c:pt>
                <c:pt idx="141">
                  <c:v>162.60249765716534</c:v>
                </c:pt>
                <c:pt idx="142">
                  <c:v>162.84825474637148</c:v>
                </c:pt>
                <c:pt idx="143">
                  <c:v>160.67551353840256</c:v>
                </c:pt>
                <c:pt idx="144">
                  <c:v>160.73186337561012</c:v>
                </c:pt>
                <c:pt idx="145">
                  <c:v>160.35791802893931</c:v>
                </c:pt>
                <c:pt idx="146">
                  <c:v>160.1102703042618</c:v>
                </c:pt>
                <c:pt idx="147">
                  <c:v>159.78197180556626</c:v>
                </c:pt>
                <c:pt idx="148">
                  <c:v>159.51135622354266</c:v>
                </c:pt>
                <c:pt idx="149">
                  <c:v>159.95877061184567</c:v>
                </c:pt>
                <c:pt idx="150">
                  <c:v>159.89431838971845</c:v>
                </c:pt>
                <c:pt idx="151">
                  <c:v>160.4130838525125</c:v>
                </c:pt>
                <c:pt idx="152">
                  <c:v>160.66185369566449</c:v>
                </c:pt>
                <c:pt idx="153">
                  <c:v>161.97342143597385</c:v>
                </c:pt>
                <c:pt idx="154">
                  <c:v>162.68572781561477</c:v>
                </c:pt>
                <c:pt idx="155">
                  <c:v>164.02715348563484</c:v>
                </c:pt>
                <c:pt idx="156">
                  <c:v>164.06738087069019</c:v>
                </c:pt>
                <c:pt idx="157">
                  <c:v>165.12737688613322</c:v>
                </c:pt>
                <c:pt idx="158">
                  <c:v>166.22673744276509</c:v>
                </c:pt>
                <c:pt idx="159">
                  <c:v>167.70614069567148</c:v>
                </c:pt>
                <c:pt idx="160">
                  <c:v>169.57670345165963</c:v>
                </c:pt>
                <c:pt idx="161">
                  <c:v>170.45941886716787</c:v>
                </c:pt>
                <c:pt idx="162">
                  <c:v>172.13839600032421</c:v>
                </c:pt>
                <c:pt idx="163">
                  <c:v>173.33757315023706</c:v>
                </c:pt>
                <c:pt idx="164">
                  <c:v>175.27098298003915</c:v>
                </c:pt>
                <c:pt idx="165">
                  <c:v>176.30703480929901</c:v>
                </c:pt>
                <c:pt idx="166">
                  <c:v>176.80623299918631</c:v>
                </c:pt>
                <c:pt idx="167">
                  <c:v>178.2273231963384</c:v>
                </c:pt>
                <c:pt idx="168">
                  <c:v>180.78527544962589</c:v>
                </c:pt>
                <c:pt idx="169">
                  <c:v>182.81426106202878</c:v>
                </c:pt>
                <c:pt idx="170">
                  <c:v>184.32715000084789</c:v>
                </c:pt>
                <c:pt idx="171">
                  <c:v>185.69353804583156</c:v>
                </c:pt>
                <c:pt idx="172">
                  <c:v>186.76643734183781</c:v>
                </c:pt>
                <c:pt idx="173">
                  <c:v>188.4020287360874</c:v>
                </c:pt>
                <c:pt idx="174">
                  <c:v>189.84886226175504</c:v>
                </c:pt>
                <c:pt idx="175">
                  <c:v>190.91745281292216</c:v>
                </c:pt>
                <c:pt idx="176">
                  <c:v>191.80964993568429</c:v>
                </c:pt>
                <c:pt idx="177">
                  <c:v>193.34605650427426</c:v>
                </c:pt>
                <c:pt idx="178">
                  <c:v>194.56926082805271</c:v>
                </c:pt>
                <c:pt idx="179">
                  <c:v>195.34285322291524</c:v>
                </c:pt>
                <c:pt idx="180">
                  <c:v>195.88779768172682</c:v>
                </c:pt>
                <c:pt idx="181">
                  <c:v>196.38754270202608</c:v>
                </c:pt>
                <c:pt idx="182">
                  <c:v>196.99542857703057</c:v>
                </c:pt>
                <c:pt idx="183">
                  <c:v>198.36461927291077</c:v>
                </c:pt>
                <c:pt idx="184">
                  <c:v>199.53654628088435</c:v>
                </c:pt>
                <c:pt idx="185">
                  <c:v>200.82869236955099</c:v>
                </c:pt>
                <c:pt idx="186">
                  <c:v>201.7589700108642</c:v>
                </c:pt>
                <c:pt idx="187">
                  <c:v>203.55721049344649</c:v>
                </c:pt>
                <c:pt idx="188">
                  <c:v>204.57599790993333</c:v>
                </c:pt>
                <c:pt idx="189">
                  <c:v>205.66873949945179</c:v>
                </c:pt>
                <c:pt idx="190">
                  <c:v>207.53443660020952</c:v>
                </c:pt>
                <c:pt idx="191">
                  <c:v>209.05662939673738</c:v>
                </c:pt>
                <c:pt idx="192">
                  <c:v>210.60464051106018</c:v>
                </c:pt>
                <c:pt idx="193">
                  <c:v>212.80396385494146</c:v>
                </c:pt>
                <c:pt idx="194">
                  <c:v>215.04311497108301</c:v>
                </c:pt>
                <c:pt idx="195">
                  <c:v>216.46640761086692</c:v>
                </c:pt>
                <c:pt idx="196">
                  <c:v>218.33701349892704</c:v>
                </c:pt>
                <c:pt idx="197">
                  <c:v>220.04918398375986</c:v>
                </c:pt>
                <c:pt idx="198">
                  <c:v>222.12691975042034</c:v>
                </c:pt>
                <c:pt idx="199">
                  <c:v>223.25507621152303</c:v>
                </c:pt>
                <c:pt idx="200">
                  <c:v>225.23529624542218</c:v>
                </c:pt>
                <c:pt idx="201">
                  <c:v>227.17031153646047</c:v>
                </c:pt>
                <c:pt idx="202">
                  <c:v>228.29675211734218</c:v>
                </c:pt>
                <c:pt idx="203">
                  <c:v>230.03930019513001</c:v>
                </c:pt>
                <c:pt idx="204">
                  <c:v>231.29938152241348</c:v>
                </c:pt>
                <c:pt idx="205">
                  <c:v>233.29546242432804</c:v>
                </c:pt>
                <c:pt idx="206">
                  <c:v>235.76650293510613</c:v>
                </c:pt>
                <c:pt idx="207">
                  <c:v>238.4611696602604</c:v>
                </c:pt>
                <c:pt idx="208">
                  <c:v>241.0244404788763</c:v>
                </c:pt>
                <c:pt idx="209">
                  <c:v>243.72056489935355</c:v>
                </c:pt>
                <c:pt idx="210">
                  <c:v>244.80653007272306</c:v>
                </c:pt>
                <c:pt idx="211">
                  <c:v>246.00469887919374</c:v>
                </c:pt>
                <c:pt idx="212">
                  <c:v>247.63713991203798</c:v>
                </c:pt>
                <c:pt idx="213">
                  <c:v>249.06614353140648</c:v>
                </c:pt>
                <c:pt idx="214">
                  <c:v>250.97365873005336</c:v>
                </c:pt>
                <c:pt idx="215">
                  <c:v>252.92925563797723</c:v>
                </c:pt>
                <c:pt idx="216">
                  <c:v>254.87072423744917</c:v>
                </c:pt>
                <c:pt idx="217">
                  <c:v>255.65109702617934</c:v>
                </c:pt>
                <c:pt idx="218">
                  <c:v>257.14648603463149</c:v>
                </c:pt>
                <c:pt idx="219">
                  <c:v>258.90610722073006</c:v>
                </c:pt>
                <c:pt idx="220">
                  <c:v>261.11086524636119</c:v>
                </c:pt>
                <c:pt idx="221">
                  <c:v>263.87962203442265</c:v>
                </c:pt>
                <c:pt idx="222">
                  <c:v>267.29200330249773</c:v>
                </c:pt>
                <c:pt idx="223">
                  <c:v>269.62923709770052</c:v>
                </c:pt>
                <c:pt idx="224">
                  <c:v>271.5050149539353</c:v>
                </c:pt>
                <c:pt idx="225">
                  <c:v>273.33565468745951</c:v>
                </c:pt>
                <c:pt idx="226">
                  <c:v>274.5963848012376</c:v>
                </c:pt>
                <c:pt idx="227">
                  <c:v>275.79833965971915</c:v>
                </c:pt>
                <c:pt idx="228">
                  <c:v>275.62647871462696</c:v>
                </c:pt>
                <c:pt idx="229">
                  <c:v>275.74517892375837</c:v>
                </c:pt>
                <c:pt idx="230">
                  <c:v>275.9360431833403</c:v>
                </c:pt>
                <c:pt idx="231">
                  <c:v>275.60690874569588</c:v>
                </c:pt>
                <c:pt idx="232">
                  <c:v>275.18899487831459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F2-4037-ABF0-E00843835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4010344"/>
        <c:axId val="384009168"/>
      </c:lineChart>
      <c:dateAx>
        <c:axId val="384010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84009168"/>
        <c:crosses val="autoZero"/>
        <c:auto val="1"/>
        <c:lblOffset val="100"/>
        <c:baseTimeUnit val="months"/>
        <c:majorUnit val="1"/>
        <c:majorTimeUnit val="years"/>
      </c:dateAx>
      <c:valAx>
        <c:axId val="38400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84010344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2000" b="1" i="0" baseline="0" dirty="0">
                <a:effectLst/>
                <a:latin typeface="+mj-lt"/>
              </a:rPr>
              <a:t>Seattle Rent of Primary Residence Growth</a:t>
            </a:r>
            <a:endParaRPr lang="en-US" sz="2000" dirty="0">
              <a:effectLst/>
              <a:latin typeface="+mj-lt"/>
            </a:endParaRPr>
          </a:p>
          <a:p>
            <a:pPr marL="0" marR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200" b="1" i="0" baseline="0" dirty="0">
                <a:effectLst/>
                <a:latin typeface="+mj-lt"/>
              </a:rPr>
              <a:t>Growth Rate, January 2006 – April 2019</a:t>
            </a:r>
          </a:p>
          <a:p>
            <a:pPr marL="0" marR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200" b="1" i="0" baseline="0" dirty="0">
                <a:effectLst/>
                <a:latin typeface="+mj-lt"/>
              </a:rPr>
              <a:t>Source: BLS</a:t>
            </a:r>
            <a:endParaRPr lang="en-US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0.30037556281074623"/>
          <c:y val="4.285714285714285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796478565179353E-2"/>
          <c:y val="0.16253898409757603"/>
          <c:w val="0.91380008748906394"/>
          <c:h val="0.71697853944727497"/>
        </c:manualLayout>
      </c:layout>
      <c:lineChart>
        <c:grouping val="standard"/>
        <c:varyColors val="0"/>
        <c:ser>
          <c:idx val="0"/>
          <c:order val="0"/>
          <c:tx>
            <c:strRef>
              <c:f>ILI!$B$32</c:f>
              <c:strCache>
                <c:ptCount val="1"/>
              </c:strCache>
            </c:strRef>
          </c:tx>
          <c:spPr>
            <a:ln w="50800">
              <a:solidFill>
                <a:srgbClr val="4A7EBB"/>
              </a:solidFill>
            </a:ln>
          </c:spPr>
          <c:marker>
            <c:symbol val="none"/>
          </c:marker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0-16AA-4EA5-806E-C1E45648072F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1-16AA-4EA5-806E-C1E45648072F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2-16AA-4EA5-806E-C1E45648072F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16AA-4EA5-806E-C1E45648072F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4-16AA-4EA5-806E-C1E45648072F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5-16AA-4EA5-806E-C1E45648072F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6-16AA-4EA5-806E-C1E45648072F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07-16AA-4EA5-806E-C1E45648072F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8-16AA-4EA5-806E-C1E45648072F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9-16AA-4EA5-806E-C1E45648072F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0A-16AA-4EA5-806E-C1E45648072F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0B-16AA-4EA5-806E-C1E45648072F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0C-16AA-4EA5-806E-C1E45648072F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D-16AA-4EA5-806E-C1E45648072F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0E-16AA-4EA5-806E-C1E45648072F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0F-16AA-4EA5-806E-C1E45648072F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0-16AA-4EA5-806E-C1E45648072F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1-16AA-4EA5-806E-C1E45648072F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12-16AA-4EA5-806E-C1E45648072F}"/>
              </c:ext>
            </c:extLst>
          </c:dPt>
          <c:dPt>
            <c:idx val="33"/>
            <c:bubble3D val="0"/>
            <c:extLst>
              <c:ext xmlns:c16="http://schemas.microsoft.com/office/drawing/2014/chart" uri="{C3380CC4-5D6E-409C-BE32-E72D297353CC}">
                <c16:uniqueId val="{00000013-16AA-4EA5-806E-C1E45648072F}"/>
              </c:ext>
            </c:extLst>
          </c:dPt>
          <c:dPt>
            <c:idx val="34"/>
            <c:bubble3D val="0"/>
            <c:extLst>
              <c:ext xmlns:c16="http://schemas.microsoft.com/office/drawing/2014/chart" uri="{C3380CC4-5D6E-409C-BE32-E72D297353CC}">
                <c16:uniqueId val="{00000014-16AA-4EA5-806E-C1E45648072F}"/>
              </c:ext>
            </c:extLst>
          </c:dPt>
          <c:dPt>
            <c:idx val="35"/>
            <c:bubble3D val="0"/>
            <c:extLst>
              <c:ext xmlns:c16="http://schemas.microsoft.com/office/drawing/2014/chart" uri="{C3380CC4-5D6E-409C-BE32-E72D297353CC}">
                <c16:uniqueId val="{00000015-16AA-4EA5-806E-C1E45648072F}"/>
              </c:ext>
            </c:extLst>
          </c:dPt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16-16AA-4EA5-806E-C1E45648072F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17-16AA-4EA5-806E-C1E45648072F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18-16AA-4EA5-806E-C1E45648072F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19-16AA-4EA5-806E-C1E45648072F}"/>
              </c:ext>
            </c:extLst>
          </c:dPt>
          <c:dPt>
            <c:idx val="40"/>
            <c:bubble3D val="0"/>
            <c:extLst>
              <c:ext xmlns:c16="http://schemas.microsoft.com/office/drawing/2014/chart" uri="{C3380CC4-5D6E-409C-BE32-E72D297353CC}">
                <c16:uniqueId val="{0000001A-16AA-4EA5-806E-C1E45648072F}"/>
              </c:ext>
            </c:extLst>
          </c:dPt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01B-16AA-4EA5-806E-C1E45648072F}"/>
              </c:ext>
            </c:extLst>
          </c:dPt>
          <c:dPt>
            <c:idx val="42"/>
            <c:bubble3D val="0"/>
            <c:extLst>
              <c:ext xmlns:c16="http://schemas.microsoft.com/office/drawing/2014/chart" uri="{C3380CC4-5D6E-409C-BE32-E72D297353CC}">
                <c16:uniqueId val="{0000001C-16AA-4EA5-806E-C1E45648072F}"/>
              </c:ext>
            </c:extLst>
          </c:dPt>
          <c:dPt>
            <c:idx val="43"/>
            <c:bubble3D val="0"/>
            <c:extLst>
              <c:ext xmlns:c16="http://schemas.microsoft.com/office/drawing/2014/chart" uri="{C3380CC4-5D6E-409C-BE32-E72D297353CC}">
                <c16:uniqueId val="{0000001D-16AA-4EA5-806E-C1E45648072F}"/>
              </c:ext>
            </c:extLst>
          </c:dPt>
          <c:dPt>
            <c:idx val="44"/>
            <c:bubble3D val="0"/>
            <c:extLst>
              <c:ext xmlns:c16="http://schemas.microsoft.com/office/drawing/2014/chart" uri="{C3380CC4-5D6E-409C-BE32-E72D297353CC}">
                <c16:uniqueId val="{0000001E-16AA-4EA5-806E-C1E45648072F}"/>
              </c:ext>
            </c:extLst>
          </c:dPt>
          <c:dPt>
            <c:idx val="45"/>
            <c:bubble3D val="0"/>
            <c:extLst>
              <c:ext xmlns:c16="http://schemas.microsoft.com/office/drawing/2014/chart" uri="{C3380CC4-5D6E-409C-BE32-E72D297353CC}">
                <c16:uniqueId val="{0000001F-16AA-4EA5-806E-C1E45648072F}"/>
              </c:ext>
            </c:extLst>
          </c:dPt>
          <c:dPt>
            <c:idx val="46"/>
            <c:bubble3D val="0"/>
            <c:extLst>
              <c:ext xmlns:c16="http://schemas.microsoft.com/office/drawing/2014/chart" uri="{C3380CC4-5D6E-409C-BE32-E72D297353CC}">
                <c16:uniqueId val="{00000020-16AA-4EA5-806E-C1E45648072F}"/>
              </c:ext>
            </c:extLst>
          </c:dPt>
          <c:dPt>
            <c:idx val="47"/>
            <c:bubble3D val="0"/>
            <c:extLst>
              <c:ext xmlns:c16="http://schemas.microsoft.com/office/drawing/2014/chart" uri="{C3380CC4-5D6E-409C-BE32-E72D297353CC}">
                <c16:uniqueId val="{00000021-16AA-4EA5-806E-C1E45648072F}"/>
              </c:ext>
            </c:extLst>
          </c:dPt>
          <c:dPt>
            <c:idx val="48"/>
            <c:bubble3D val="0"/>
            <c:extLst>
              <c:ext xmlns:c16="http://schemas.microsoft.com/office/drawing/2014/chart" uri="{C3380CC4-5D6E-409C-BE32-E72D297353CC}">
                <c16:uniqueId val="{00000022-16AA-4EA5-806E-C1E45648072F}"/>
              </c:ext>
            </c:extLst>
          </c:dPt>
          <c:dPt>
            <c:idx val="49"/>
            <c:bubble3D val="0"/>
            <c:extLst>
              <c:ext xmlns:c16="http://schemas.microsoft.com/office/drawing/2014/chart" uri="{C3380CC4-5D6E-409C-BE32-E72D297353CC}">
                <c16:uniqueId val="{00000023-16AA-4EA5-806E-C1E45648072F}"/>
              </c:ext>
            </c:extLst>
          </c:dPt>
          <c:dPt>
            <c:idx val="50"/>
            <c:bubble3D val="0"/>
            <c:extLst>
              <c:ext xmlns:c16="http://schemas.microsoft.com/office/drawing/2014/chart" uri="{C3380CC4-5D6E-409C-BE32-E72D297353CC}">
                <c16:uniqueId val="{00000024-16AA-4EA5-806E-C1E45648072F}"/>
              </c:ext>
            </c:extLst>
          </c:dPt>
          <c:dPt>
            <c:idx val="51"/>
            <c:bubble3D val="0"/>
            <c:extLst>
              <c:ext xmlns:c16="http://schemas.microsoft.com/office/drawing/2014/chart" uri="{C3380CC4-5D6E-409C-BE32-E72D297353CC}">
                <c16:uniqueId val="{00000025-16AA-4EA5-806E-C1E45648072F}"/>
              </c:ext>
            </c:extLst>
          </c:dPt>
          <c:dPt>
            <c:idx val="52"/>
            <c:bubble3D val="0"/>
            <c:extLst>
              <c:ext xmlns:c16="http://schemas.microsoft.com/office/drawing/2014/chart" uri="{C3380CC4-5D6E-409C-BE32-E72D297353CC}">
                <c16:uniqueId val="{00000026-16AA-4EA5-806E-C1E45648072F}"/>
              </c:ext>
            </c:extLst>
          </c:dPt>
          <c:dPt>
            <c:idx val="53"/>
            <c:bubble3D val="0"/>
            <c:extLst>
              <c:ext xmlns:c16="http://schemas.microsoft.com/office/drawing/2014/chart" uri="{C3380CC4-5D6E-409C-BE32-E72D297353CC}">
                <c16:uniqueId val="{00000027-16AA-4EA5-806E-C1E45648072F}"/>
              </c:ext>
            </c:extLst>
          </c:dPt>
          <c:dPt>
            <c:idx val="54"/>
            <c:bubble3D val="0"/>
            <c:extLst>
              <c:ext xmlns:c16="http://schemas.microsoft.com/office/drawing/2014/chart" uri="{C3380CC4-5D6E-409C-BE32-E72D297353CC}">
                <c16:uniqueId val="{00000028-16AA-4EA5-806E-C1E45648072F}"/>
              </c:ext>
            </c:extLst>
          </c:dPt>
          <c:dPt>
            <c:idx val="55"/>
            <c:bubble3D val="0"/>
            <c:extLst>
              <c:ext xmlns:c16="http://schemas.microsoft.com/office/drawing/2014/chart" uri="{C3380CC4-5D6E-409C-BE32-E72D297353CC}">
                <c16:uniqueId val="{00000029-16AA-4EA5-806E-C1E45648072F}"/>
              </c:ext>
            </c:extLst>
          </c:dPt>
          <c:dPt>
            <c:idx val="95"/>
            <c:bubble3D val="0"/>
            <c:extLst>
              <c:ext xmlns:c16="http://schemas.microsoft.com/office/drawing/2014/chart" uri="{C3380CC4-5D6E-409C-BE32-E72D297353CC}">
                <c16:uniqueId val="{0000002A-16AA-4EA5-806E-C1E45648072F}"/>
              </c:ext>
            </c:extLst>
          </c:dPt>
          <c:dPt>
            <c:idx val="96"/>
            <c:bubble3D val="0"/>
            <c:extLst>
              <c:ext xmlns:c16="http://schemas.microsoft.com/office/drawing/2014/chart" uri="{C3380CC4-5D6E-409C-BE32-E72D297353CC}">
                <c16:uniqueId val="{0000002B-16AA-4EA5-806E-C1E45648072F}"/>
              </c:ext>
            </c:extLst>
          </c:dPt>
          <c:dPt>
            <c:idx val="97"/>
            <c:bubble3D val="0"/>
            <c:extLst>
              <c:ext xmlns:c16="http://schemas.microsoft.com/office/drawing/2014/chart" uri="{C3380CC4-5D6E-409C-BE32-E72D297353CC}">
                <c16:uniqueId val="{0000002C-16AA-4EA5-806E-C1E45648072F}"/>
              </c:ext>
            </c:extLst>
          </c:dPt>
          <c:dPt>
            <c:idx val="98"/>
            <c:bubble3D val="0"/>
            <c:extLst>
              <c:ext xmlns:c16="http://schemas.microsoft.com/office/drawing/2014/chart" uri="{C3380CC4-5D6E-409C-BE32-E72D297353CC}">
                <c16:uniqueId val="{0000002D-16AA-4EA5-806E-C1E45648072F}"/>
              </c:ext>
            </c:extLst>
          </c:dPt>
          <c:dPt>
            <c:idx val="99"/>
            <c:bubble3D val="0"/>
            <c:extLst>
              <c:ext xmlns:c16="http://schemas.microsoft.com/office/drawing/2014/chart" uri="{C3380CC4-5D6E-409C-BE32-E72D297353CC}">
                <c16:uniqueId val="{0000002E-16AA-4EA5-806E-C1E45648072F}"/>
              </c:ext>
            </c:extLst>
          </c:dPt>
          <c:dPt>
            <c:idx val="100"/>
            <c:bubble3D val="0"/>
            <c:extLst>
              <c:ext xmlns:c16="http://schemas.microsoft.com/office/drawing/2014/chart" uri="{C3380CC4-5D6E-409C-BE32-E72D297353CC}">
                <c16:uniqueId val="{0000002F-16AA-4EA5-806E-C1E45648072F}"/>
              </c:ext>
            </c:extLst>
          </c:dPt>
          <c:dPt>
            <c:idx val="101"/>
            <c:bubble3D val="0"/>
            <c:extLst>
              <c:ext xmlns:c16="http://schemas.microsoft.com/office/drawing/2014/chart" uri="{C3380CC4-5D6E-409C-BE32-E72D297353CC}">
                <c16:uniqueId val="{00000030-16AA-4EA5-806E-C1E45648072F}"/>
              </c:ext>
            </c:extLst>
          </c:dPt>
          <c:dPt>
            <c:idx val="102"/>
            <c:bubble3D val="0"/>
            <c:extLst>
              <c:ext xmlns:c16="http://schemas.microsoft.com/office/drawing/2014/chart" uri="{C3380CC4-5D6E-409C-BE32-E72D297353CC}">
                <c16:uniqueId val="{00000031-16AA-4EA5-806E-C1E45648072F}"/>
              </c:ext>
            </c:extLst>
          </c:dPt>
          <c:dPt>
            <c:idx val="103"/>
            <c:bubble3D val="0"/>
            <c:extLst>
              <c:ext xmlns:c16="http://schemas.microsoft.com/office/drawing/2014/chart" uri="{C3380CC4-5D6E-409C-BE32-E72D297353CC}">
                <c16:uniqueId val="{00000032-16AA-4EA5-806E-C1E45648072F}"/>
              </c:ext>
            </c:extLst>
          </c:dPt>
          <c:dPt>
            <c:idx val="104"/>
            <c:bubble3D val="0"/>
            <c:extLst>
              <c:ext xmlns:c16="http://schemas.microsoft.com/office/drawing/2014/chart" uri="{C3380CC4-5D6E-409C-BE32-E72D297353CC}">
                <c16:uniqueId val="{00000033-16AA-4EA5-806E-C1E45648072F}"/>
              </c:ext>
            </c:extLst>
          </c:dPt>
          <c:dPt>
            <c:idx val="105"/>
            <c:bubble3D val="0"/>
            <c:extLst>
              <c:ext xmlns:c16="http://schemas.microsoft.com/office/drawing/2014/chart" uri="{C3380CC4-5D6E-409C-BE32-E72D297353CC}">
                <c16:uniqueId val="{00000034-16AA-4EA5-806E-C1E45648072F}"/>
              </c:ext>
            </c:extLst>
          </c:dPt>
          <c:dPt>
            <c:idx val="106"/>
            <c:bubble3D val="0"/>
            <c:extLst>
              <c:ext xmlns:c16="http://schemas.microsoft.com/office/drawing/2014/chart" uri="{C3380CC4-5D6E-409C-BE32-E72D297353CC}">
                <c16:uniqueId val="{00000035-16AA-4EA5-806E-C1E45648072F}"/>
              </c:ext>
            </c:extLst>
          </c:dPt>
          <c:dPt>
            <c:idx val="107"/>
            <c:bubble3D val="0"/>
            <c:extLst>
              <c:ext xmlns:c16="http://schemas.microsoft.com/office/drawing/2014/chart" uri="{C3380CC4-5D6E-409C-BE32-E72D297353CC}">
                <c16:uniqueId val="{00000036-16AA-4EA5-806E-C1E45648072F}"/>
              </c:ext>
            </c:extLst>
          </c:dPt>
          <c:dPt>
            <c:idx val="108"/>
            <c:bubble3D val="0"/>
            <c:extLst>
              <c:ext xmlns:c16="http://schemas.microsoft.com/office/drawing/2014/chart" uri="{C3380CC4-5D6E-409C-BE32-E72D297353CC}">
                <c16:uniqueId val="{00000037-16AA-4EA5-806E-C1E45648072F}"/>
              </c:ext>
            </c:extLst>
          </c:dPt>
          <c:dPt>
            <c:idx val="109"/>
            <c:bubble3D val="0"/>
            <c:extLst>
              <c:ext xmlns:c16="http://schemas.microsoft.com/office/drawing/2014/chart" uri="{C3380CC4-5D6E-409C-BE32-E72D297353CC}">
                <c16:uniqueId val="{00000038-16AA-4EA5-806E-C1E45648072F}"/>
              </c:ext>
            </c:extLst>
          </c:dPt>
          <c:dPt>
            <c:idx val="110"/>
            <c:bubble3D val="0"/>
            <c:extLst>
              <c:ext xmlns:c16="http://schemas.microsoft.com/office/drawing/2014/chart" uri="{C3380CC4-5D6E-409C-BE32-E72D297353CC}">
                <c16:uniqueId val="{00000039-16AA-4EA5-806E-C1E45648072F}"/>
              </c:ext>
            </c:extLst>
          </c:dPt>
          <c:dPt>
            <c:idx val="111"/>
            <c:bubble3D val="0"/>
            <c:extLst>
              <c:ext xmlns:c16="http://schemas.microsoft.com/office/drawing/2014/chart" uri="{C3380CC4-5D6E-409C-BE32-E72D297353CC}">
                <c16:uniqueId val="{0000003A-16AA-4EA5-806E-C1E45648072F}"/>
              </c:ext>
            </c:extLst>
          </c:dPt>
          <c:dPt>
            <c:idx val="112"/>
            <c:bubble3D val="0"/>
            <c:extLst>
              <c:ext xmlns:c16="http://schemas.microsoft.com/office/drawing/2014/chart" uri="{C3380CC4-5D6E-409C-BE32-E72D297353CC}">
                <c16:uniqueId val="{0000003B-16AA-4EA5-806E-C1E45648072F}"/>
              </c:ext>
            </c:extLst>
          </c:dPt>
          <c:dPt>
            <c:idx val="113"/>
            <c:bubble3D val="0"/>
            <c:extLst>
              <c:ext xmlns:c16="http://schemas.microsoft.com/office/drawing/2014/chart" uri="{C3380CC4-5D6E-409C-BE32-E72D297353CC}">
                <c16:uniqueId val="{0000003C-16AA-4EA5-806E-C1E45648072F}"/>
              </c:ext>
            </c:extLst>
          </c:dPt>
          <c:dPt>
            <c:idx val="114"/>
            <c:bubble3D val="0"/>
            <c:extLst>
              <c:ext xmlns:c16="http://schemas.microsoft.com/office/drawing/2014/chart" uri="{C3380CC4-5D6E-409C-BE32-E72D297353CC}">
                <c16:uniqueId val="{0000003D-16AA-4EA5-806E-C1E45648072F}"/>
              </c:ext>
            </c:extLst>
          </c:dPt>
          <c:cat>
            <c:numRef>
              <c:f>ILI!$A$465:$A$624</c:f>
              <c:numCache>
                <c:formatCode>mmm\-yy</c:formatCode>
                <c:ptCount val="160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</c:numCache>
            </c:numRef>
          </c:cat>
          <c:val>
            <c:numRef>
              <c:f>ILI!$B$465:$B$624</c:f>
              <c:numCache>
                <c:formatCode>0.00</c:formatCode>
                <c:ptCount val="160"/>
                <c:pt idx="0">
                  <c:v>2.8299999999999999E-2</c:v>
                </c:pt>
                <c:pt idx="1">
                  <c:v>2.9700000000000001E-2</c:v>
                </c:pt>
                <c:pt idx="2">
                  <c:v>3.4500000000000003E-2</c:v>
                </c:pt>
                <c:pt idx="3">
                  <c:v>3.8300000000000001E-2</c:v>
                </c:pt>
                <c:pt idx="4">
                  <c:v>4.36E-2</c:v>
                </c:pt>
                <c:pt idx="5">
                  <c:v>4.3900000000000002E-2</c:v>
                </c:pt>
                <c:pt idx="6">
                  <c:v>4.4299999999999999E-2</c:v>
                </c:pt>
                <c:pt idx="7">
                  <c:v>4.5100000000000001E-2</c:v>
                </c:pt>
                <c:pt idx="8">
                  <c:v>4.3900000000000002E-2</c:v>
                </c:pt>
                <c:pt idx="9">
                  <c:v>4.5600000000000002E-2</c:v>
                </c:pt>
                <c:pt idx="10">
                  <c:v>4.6899999999999997E-2</c:v>
                </c:pt>
                <c:pt idx="11">
                  <c:v>4.8599999999999997E-2</c:v>
                </c:pt>
                <c:pt idx="12">
                  <c:v>5.1299999999999998E-2</c:v>
                </c:pt>
                <c:pt idx="13">
                  <c:v>5.6000000000000001E-2</c:v>
                </c:pt>
                <c:pt idx="14">
                  <c:v>6.0400000000000002E-2</c:v>
                </c:pt>
                <c:pt idx="15">
                  <c:v>5.7500000000000002E-2</c:v>
                </c:pt>
                <c:pt idx="16">
                  <c:v>6.1199999999999997E-2</c:v>
                </c:pt>
                <c:pt idx="17">
                  <c:v>0.06</c:v>
                </c:pt>
                <c:pt idx="18">
                  <c:v>6.1899999999999997E-2</c:v>
                </c:pt>
                <c:pt idx="19">
                  <c:v>7.0699999999999999E-2</c:v>
                </c:pt>
                <c:pt idx="20">
                  <c:v>7.2999999999999995E-2</c:v>
                </c:pt>
                <c:pt idx="21">
                  <c:v>8.0699999999999994E-2</c:v>
                </c:pt>
                <c:pt idx="22">
                  <c:v>8.3699999999999997E-2</c:v>
                </c:pt>
                <c:pt idx="23">
                  <c:v>8.3500000000000005E-2</c:v>
                </c:pt>
                <c:pt idx="24">
                  <c:v>8.6199999999999999E-2</c:v>
                </c:pt>
                <c:pt idx="25">
                  <c:v>8.4099999999999994E-2</c:v>
                </c:pt>
                <c:pt idx="26">
                  <c:v>8.3400000000000002E-2</c:v>
                </c:pt>
                <c:pt idx="27">
                  <c:v>8.5999999999999993E-2</c:v>
                </c:pt>
                <c:pt idx="28">
                  <c:v>7.7200000000000005E-2</c:v>
                </c:pt>
                <c:pt idx="29">
                  <c:v>7.9299999999999995E-2</c:v>
                </c:pt>
                <c:pt idx="30">
                  <c:v>8.2000000000000003E-2</c:v>
                </c:pt>
                <c:pt idx="31">
                  <c:v>7.4899999999999994E-2</c:v>
                </c:pt>
                <c:pt idx="32">
                  <c:v>7.7100000000000002E-2</c:v>
                </c:pt>
                <c:pt idx="33">
                  <c:v>6.6100000000000006E-2</c:v>
                </c:pt>
                <c:pt idx="34">
                  <c:v>6.9000000000000006E-2</c:v>
                </c:pt>
                <c:pt idx="35">
                  <c:v>6.8199999999999997E-2</c:v>
                </c:pt>
                <c:pt idx="36">
                  <c:v>6.2799999999999995E-2</c:v>
                </c:pt>
                <c:pt idx="37">
                  <c:v>5.5399999999999998E-2</c:v>
                </c:pt>
                <c:pt idx="38">
                  <c:v>4.9299999999999997E-2</c:v>
                </c:pt>
                <c:pt idx="39">
                  <c:v>4.6600000000000003E-2</c:v>
                </c:pt>
                <c:pt idx="40">
                  <c:v>4.3900000000000002E-2</c:v>
                </c:pt>
                <c:pt idx="41">
                  <c:v>3.5200000000000002E-2</c:v>
                </c:pt>
                <c:pt idx="42">
                  <c:v>2.6800000000000001E-2</c:v>
                </c:pt>
                <c:pt idx="43">
                  <c:v>1.9300000000000001E-2</c:v>
                </c:pt>
                <c:pt idx="44">
                  <c:v>1.15E-2</c:v>
                </c:pt>
                <c:pt idx="45">
                  <c:v>7.6E-3</c:v>
                </c:pt>
                <c:pt idx="46">
                  <c:v>-5.8999999999999999E-3</c:v>
                </c:pt>
                <c:pt idx="47">
                  <c:v>-1.2800000000000001E-2</c:v>
                </c:pt>
                <c:pt idx="48">
                  <c:v>-1.7999999999999999E-2</c:v>
                </c:pt>
                <c:pt idx="49">
                  <c:v>-2.1899999999999999E-2</c:v>
                </c:pt>
                <c:pt idx="50">
                  <c:v>-2.3800000000000002E-2</c:v>
                </c:pt>
                <c:pt idx="51">
                  <c:v>-3.0499999999999999E-2</c:v>
                </c:pt>
                <c:pt idx="52">
                  <c:v>-3.2599999999999997E-2</c:v>
                </c:pt>
                <c:pt idx="53">
                  <c:v>-2.9100000000000001E-2</c:v>
                </c:pt>
                <c:pt idx="54">
                  <c:v>-2.9100000000000001E-2</c:v>
                </c:pt>
                <c:pt idx="55">
                  <c:v>-2.4500000000000001E-2</c:v>
                </c:pt>
                <c:pt idx="56">
                  <c:v>-2.9499999999999998E-2</c:v>
                </c:pt>
                <c:pt idx="57">
                  <c:v>-2.7300000000000001E-2</c:v>
                </c:pt>
                <c:pt idx="58">
                  <c:v>-2.01E-2</c:v>
                </c:pt>
                <c:pt idx="59">
                  <c:v>-1.6299999999999999E-2</c:v>
                </c:pt>
                <c:pt idx="60">
                  <c:v>-1.14E-2</c:v>
                </c:pt>
                <c:pt idx="61">
                  <c:v>-3.0000000000000001E-3</c:v>
                </c:pt>
                <c:pt idx="62">
                  <c:v>3.0999999999999999E-3</c:v>
                </c:pt>
                <c:pt idx="63">
                  <c:v>-2.1100000000000001E-2</c:v>
                </c:pt>
                <c:pt idx="64">
                  <c:v>-1.3100000000000001E-2</c:v>
                </c:pt>
                <c:pt idx="65">
                  <c:v>-1.3299999999999999E-2</c:v>
                </c:pt>
                <c:pt idx="66">
                  <c:v>-5.9999999999999995E-4</c:v>
                </c:pt>
                <c:pt idx="67">
                  <c:v>1.1000000000000001E-3</c:v>
                </c:pt>
                <c:pt idx="68">
                  <c:v>8.8000000000000005E-3</c:v>
                </c:pt>
                <c:pt idx="69">
                  <c:v>3.8800000000000001E-2</c:v>
                </c:pt>
                <c:pt idx="70">
                  <c:v>3.8899999999999997E-2</c:v>
                </c:pt>
                <c:pt idx="71">
                  <c:v>4.02E-2</c:v>
                </c:pt>
                <c:pt idx="72">
                  <c:v>3.8600000000000002E-2</c:v>
                </c:pt>
                <c:pt idx="73">
                  <c:v>3.5299999999999998E-2</c:v>
                </c:pt>
                <c:pt idx="74">
                  <c:v>3.4000000000000002E-2</c:v>
                </c:pt>
                <c:pt idx="75">
                  <c:v>6.5299999999999997E-2</c:v>
                </c:pt>
                <c:pt idx="76">
                  <c:v>6.5299999999999997E-2</c:v>
                </c:pt>
                <c:pt idx="77">
                  <c:v>6.59E-2</c:v>
                </c:pt>
                <c:pt idx="78">
                  <c:v>5.7799999999999997E-2</c:v>
                </c:pt>
                <c:pt idx="79">
                  <c:v>5.7000000000000002E-2</c:v>
                </c:pt>
                <c:pt idx="80">
                  <c:v>6.0299999999999999E-2</c:v>
                </c:pt>
                <c:pt idx="81">
                  <c:v>2.9600000000000001E-2</c:v>
                </c:pt>
                <c:pt idx="82">
                  <c:v>3.2099999999999997E-2</c:v>
                </c:pt>
                <c:pt idx="83">
                  <c:v>3.0800000000000001E-2</c:v>
                </c:pt>
                <c:pt idx="84">
                  <c:v>3.5099999999999999E-2</c:v>
                </c:pt>
                <c:pt idx="85">
                  <c:v>3.61E-2</c:v>
                </c:pt>
                <c:pt idx="86">
                  <c:v>3.4799999999999998E-2</c:v>
                </c:pt>
                <c:pt idx="87">
                  <c:v>4.2999999999999997E-2</c:v>
                </c:pt>
                <c:pt idx="88">
                  <c:v>4.2200000000000001E-2</c:v>
                </c:pt>
                <c:pt idx="89">
                  <c:v>4.4499999999999998E-2</c:v>
                </c:pt>
                <c:pt idx="90">
                  <c:v>4.53E-2</c:v>
                </c:pt>
                <c:pt idx="91">
                  <c:v>4.99E-2</c:v>
                </c:pt>
                <c:pt idx="92">
                  <c:v>5.1799999999999999E-2</c:v>
                </c:pt>
                <c:pt idx="93">
                  <c:v>5.3499999999999999E-2</c:v>
                </c:pt>
                <c:pt idx="94">
                  <c:v>5.1400000000000001E-2</c:v>
                </c:pt>
                <c:pt idx="95">
                  <c:v>5.5500000000000001E-2</c:v>
                </c:pt>
                <c:pt idx="96">
                  <c:v>5.2699999999999997E-2</c:v>
                </c:pt>
                <c:pt idx="97">
                  <c:v>5.7000000000000002E-2</c:v>
                </c:pt>
                <c:pt idx="98">
                  <c:v>6.0299999999999999E-2</c:v>
                </c:pt>
                <c:pt idx="99">
                  <c:v>5.5300000000000002E-2</c:v>
                </c:pt>
                <c:pt idx="100">
                  <c:v>5.6099999999999997E-2</c:v>
                </c:pt>
                <c:pt idx="101">
                  <c:v>5.3699999999999998E-2</c:v>
                </c:pt>
                <c:pt idx="102">
                  <c:v>5.3100000000000001E-2</c:v>
                </c:pt>
                <c:pt idx="103">
                  <c:v>0.05</c:v>
                </c:pt>
                <c:pt idx="104">
                  <c:v>4.8099999999999997E-2</c:v>
                </c:pt>
                <c:pt idx="105">
                  <c:v>5.79E-2</c:v>
                </c:pt>
                <c:pt idx="106">
                  <c:v>6.1199999999999997E-2</c:v>
                </c:pt>
                <c:pt idx="107">
                  <c:v>5.8900000000000001E-2</c:v>
                </c:pt>
                <c:pt idx="108">
                  <c:v>6.0100000000000001E-2</c:v>
                </c:pt>
                <c:pt idx="109">
                  <c:v>6.1100000000000002E-2</c:v>
                </c:pt>
                <c:pt idx="110">
                  <c:v>5.57E-2</c:v>
                </c:pt>
                <c:pt idx="111">
                  <c:v>5.1900000000000002E-2</c:v>
                </c:pt>
                <c:pt idx="112">
                  <c:v>5.4800000000000001E-2</c:v>
                </c:pt>
                <c:pt idx="113">
                  <c:v>5.7200000000000001E-2</c:v>
                </c:pt>
                <c:pt idx="114">
                  <c:v>5.5899999999999998E-2</c:v>
                </c:pt>
                <c:pt idx="115">
                  <c:v>5.5800000000000002E-2</c:v>
                </c:pt>
                <c:pt idx="116">
                  <c:v>5.74E-2</c:v>
                </c:pt>
                <c:pt idx="117">
                  <c:v>5.28E-2</c:v>
                </c:pt>
                <c:pt idx="118">
                  <c:v>4.9099999999999998E-2</c:v>
                </c:pt>
                <c:pt idx="119">
                  <c:v>5.0200000000000002E-2</c:v>
                </c:pt>
                <c:pt idx="120">
                  <c:v>5.1700000000000003E-2</c:v>
                </c:pt>
                <c:pt idx="121">
                  <c:v>5.5399999999999998E-2</c:v>
                </c:pt>
                <c:pt idx="122">
                  <c:v>6.0199999999999997E-2</c:v>
                </c:pt>
                <c:pt idx="123">
                  <c:v>6.2199999999999998E-2</c:v>
                </c:pt>
                <c:pt idx="124">
                  <c:v>6.1199999999999997E-2</c:v>
                </c:pt>
                <c:pt idx="125">
                  <c:v>6.2600000000000003E-2</c:v>
                </c:pt>
                <c:pt idx="126">
                  <c:v>6.8400000000000002E-2</c:v>
                </c:pt>
                <c:pt idx="127">
                  <c:v>6.9900000000000004E-2</c:v>
                </c:pt>
                <c:pt idx="128">
                  <c:v>6.8099999999999994E-2</c:v>
                </c:pt>
                <c:pt idx="129">
                  <c:v>6.8000000000000005E-2</c:v>
                </c:pt>
                <c:pt idx="130">
                  <c:v>6.7299999999999999E-2</c:v>
                </c:pt>
                <c:pt idx="131">
                  <c:v>7.0699999999999999E-2</c:v>
                </c:pt>
                <c:pt idx="132">
                  <c:v>7.0900000000000005E-2</c:v>
                </c:pt>
                <c:pt idx="133" formatCode="0.00%">
                  <c:v>6.3700000000000007E-2</c:v>
                </c:pt>
                <c:pt idx="134" formatCode="0.00%">
                  <c:v>6.2899999999999998E-2</c:v>
                </c:pt>
                <c:pt idx="135" formatCode="0.00%">
                  <c:v>6.4899999999999999E-2</c:v>
                </c:pt>
                <c:pt idx="136" formatCode="0.00%">
                  <c:v>6.7799999999999999E-2</c:v>
                </c:pt>
                <c:pt idx="137" formatCode="0.00%">
                  <c:v>6.9000000000000006E-2</c:v>
                </c:pt>
                <c:pt idx="138" formatCode="0.00%">
                  <c:v>6.8699999999999997E-2</c:v>
                </c:pt>
                <c:pt idx="139" formatCode="0.00%">
                  <c:v>6.7500000000000004E-2</c:v>
                </c:pt>
                <c:pt idx="140" formatCode="0.00%">
                  <c:v>6.9800000000000001E-2</c:v>
                </c:pt>
                <c:pt idx="141" formatCode="0.00%">
                  <c:v>6.7500000000000004E-2</c:v>
                </c:pt>
                <c:pt idx="142" formatCode="0.00%">
                  <c:v>7.5600000000000001E-2</c:v>
                </c:pt>
                <c:pt idx="143" formatCode="0.00%">
                  <c:v>7.5399999999999995E-2</c:v>
                </c:pt>
                <c:pt idx="144" formatCode="0.00%">
                  <c:v>7.2499999999999995E-2</c:v>
                </c:pt>
                <c:pt idx="145" formatCode="0.00%">
                  <c:v>7.5200000000000003E-2</c:v>
                </c:pt>
                <c:pt idx="146" formatCode="0.00%">
                  <c:v>7.2599999999999998E-2</c:v>
                </c:pt>
                <c:pt idx="147" formatCode="0.00%">
                  <c:v>7.51E-2</c:v>
                </c:pt>
                <c:pt idx="148" formatCode="0.00%">
                  <c:v>7.1303872647003885E-2</c:v>
                </c:pt>
                <c:pt idx="149" formatCode="0.00%">
                  <c:v>7.0968221350199645E-2</c:v>
                </c:pt>
                <c:pt idx="150" formatCode="0.00%">
                  <c:v>6.50321190033889E-2</c:v>
                </c:pt>
                <c:pt idx="151" formatCode="0.00%">
                  <c:v>6.4316470080674204E-2</c:v>
                </c:pt>
                <c:pt idx="152" formatCode="0.00%">
                  <c:v>6.2811925308671412E-2</c:v>
                </c:pt>
                <c:pt idx="153" formatCode="0.00%">
                  <c:v>5.8355924938348513E-2</c:v>
                </c:pt>
                <c:pt idx="154" formatCode="0.00%">
                  <c:v>5.1988239051195428E-2</c:v>
                </c:pt>
                <c:pt idx="155" formatCode="0.00%">
                  <c:v>4.7443828748418015E-2</c:v>
                </c:pt>
                <c:pt idx="156" formatCode="0.00%">
                  <c:v>4.4489237046815955E-2</c:v>
                </c:pt>
                <c:pt idx="157" formatCode="0.00%">
                  <c:v>4.0953128522422499E-2</c:v>
                </c:pt>
                <c:pt idx="158" formatCode="0.00%">
                  <c:v>4.2911960515789715E-2</c:v>
                </c:pt>
                <c:pt idx="159" formatCode="0.00%">
                  <c:v>4.4900000000000002E-2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16AA-4EA5-806E-C1E456480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8927008"/>
        <c:axId val="518926224"/>
      </c:lineChart>
      <c:dateAx>
        <c:axId val="518927008"/>
        <c:scaling>
          <c:orientation val="minMax"/>
          <c:max val="43556"/>
          <c:min val="38718"/>
        </c:scaling>
        <c:delete val="0"/>
        <c:axPos val="b"/>
        <c:majorGridlines>
          <c:spPr>
            <a:ln>
              <a:solidFill>
                <a:sysClr val="windowText" lastClr="000000"/>
              </a:solidFill>
            </a:ln>
          </c:spPr>
        </c:majorGridlines>
        <c:numFmt formatCode="mmm\-yy" sourceLinked="1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0" anchor="ctr" anchorCtr="0"/>
          <a:lstStyle/>
          <a:p>
            <a:pPr>
              <a:defRPr sz="1400" b="1">
                <a:latin typeface="Cambria" panose="02040503050406030204" pitchFamily="18" charset="0"/>
              </a:defRPr>
            </a:pPr>
            <a:endParaRPr lang="en-US"/>
          </a:p>
        </c:txPr>
        <c:crossAx val="518926224"/>
        <c:crosses val="autoZero"/>
        <c:auto val="1"/>
        <c:lblOffset val="100"/>
        <c:baseTimeUnit val="months"/>
        <c:majorUnit val="1"/>
        <c:majorTimeUnit val="years"/>
      </c:dateAx>
      <c:valAx>
        <c:axId val="518926224"/>
        <c:scaling>
          <c:orientation val="minMax"/>
        </c:scaling>
        <c:delete val="0"/>
        <c:axPos val="l"/>
        <c:majorGridlines>
          <c:spPr>
            <a:ln>
              <a:solidFill>
                <a:srgbClr val="868686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rgbClr val="868686"/>
            </a:solidFill>
          </a:ln>
        </c:spPr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Cambria" panose="02040503050406030204" pitchFamily="18" charset="0"/>
              </a:defRPr>
            </a:pPr>
            <a:endParaRPr lang="en-US"/>
          </a:p>
        </c:txPr>
        <c:crossAx val="518927008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/>
              <a:t>Seattle CPI-W Annual</a:t>
            </a:r>
            <a:r>
              <a:rPr lang="en-US" sz="2000" baseline="0" dirty="0"/>
              <a:t> Inflation</a:t>
            </a:r>
            <a:endParaRPr lang="en-US" sz="20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chemeClr val="accent1"/>
                </a:solidFill>
                <a:effectLst/>
              </a:rPr>
              <a:t>Actual [bar], </a:t>
            </a:r>
            <a:r>
              <a:rPr lang="en-US" sz="1200" b="1" i="0" baseline="0" dirty="0">
                <a:solidFill>
                  <a:schemeClr val="accent6"/>
                </a:solidFill>
                <a:effectLst/>
              </a:rPr>
              <a:t>Recession, [bar] </a:t>
            </a:r>
            <a:r>
              <a:rPr lang="en-US" sz="1200" b="1" i="0" baseline="0" dirty="0">
                <a:solidFill>
                  <a:schemeClr val="tx1"/>
                </a:solidFill>
                <a:effectLst/>
              </a:rPr>
              <a:t>&amp;</a:t>
            </a:r>
            <a:r>
              <a:rPr lang="en-US" sz="1200" b="1" i="0" baseline="0" dirty="0">
                <a:solidFill>
                  <a:srgbClr val="FFC000"/>
                </a:solidFill>
                <a:effectLst/>
              </a:rPr>
              <a:t> </a:t>
            </a:r>
            <a:r>
              <a:rPr lang="en-US" sz="1200" b="1" i="0" baseline="0" dirty="0">
                <a:solidFill>
                  <a:schemeClr val="accent2"/>
                </a:solidFill>
                <a:effectLst/>
              </a:rPr>
              <a:t>Forecast [bar] </a:t>
            </a:r>
            <a:r>
              <a:rPr lang="en-US" sz="1200" b="1" i="0" baseline="0" dirty="0">
                <a:solidFill>
                  <a:schemeClr val="tx1"/>
                </a:solidFill>
                <a:effectLst/>
              </a:rPr>
              <a:t>with</a:t>
            </a:r>
            <a:r>
              <a:rPr lang="en-US" sz="1200" b="1" i="0" baseline="0" dirty="0">
                <a:solidFill>
                  <a:srgbClr val="FFC000"/>
                </a:solidFill>
                <a:effectLst/>
              </a:rPr>
              <a:t> </a:t>
            </a:r>
            <a:r>
              <a:rPr lang="en-US" sz="1200" b="1" i="0" baseline="0" dirty="0">
                <a:solidFill>
                  <a:srgbClr val="C00000"/>
                </a:solidFill>
                <a:effectLst/>
              </a:rPr>
              <a:t>Rolling Annual Average [line]</a:t>
            </a:r>
            <a:endParaRPr lang="en-US" sz="1200" dirty="0">
              <a:solidFill>
                <a:srgbClr val="C00000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dirty="0"/>
              <a:t>Source: Bureau of Labor Statistics</a:t>
            </a:r>
          </a:p>
        </c:rich>
      </c:tx>
      <c:layout>
        <c:manualLayout>
          <c:xMode val="edge"/>
          <c:yMode val="edge"/>
          <c:x val="0.19042147856517938"/>
          <c:y val="1.35620271730739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185367454068237E-2"/>
          <c:y val="0.16116296124749113"/>
          <c:w val="0.89921227034120732"/>
          <c:h val="0.749376833410529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Monthly!$U$6</c:f>
              <c:strCache>
                <c:ptCount val="1"/>
                <c:pt idx="0">
                  <c:v>Seattle CPI-W Growth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 w="3175">
              <a:noFill/>
            </a:ln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43-494C-8D45-90E2175E5F2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D43-494C-8D45-90E2175E5F2D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43-494C-8D45-90E2175E5F2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D43-494C-8D45-90E2175E5F2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D43-494C-8D45-90E2175E5F2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ED43-494C-8D45-90E2175E5F2D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D43-494C-8D45-90E2175E5F2D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ED43-494C-8D45-90E2175E5F2D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D43-494C-8D45-90E2175E5F2D}"/>
              </c:ext>
            </c:extLst>
          </c:dPt>
          <c:dPt>
            <c:idx val="23"/>
            <c:invertIfNegative val="0"/>
            <c:bubble3D val="0"/>
            <c:spPr>
              <a:solidFill>
                <a:srgbClr val="F79646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A-ED43-494C-8D45-90E2175E5F2D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C-ED43-494C-8D45-90E2175E5F2D}"/>
              </c:ext>
            </c:extLst>
          </c:dPt>
          <c:dPt>
            <c:idx val="25"/>
            <c:invertIfNegative val="0"/>
            <c:bubble3D val="0"/>
            <c:spPr>
              <a:solidFill>
                <a:srgbClr val="F79646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E-ED43-494C-8D45-90E2175E5F2D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0-ED43-494C-8D45-90E2175E5F2D}"/>
              </c:ext>
            </c:extLst>
          </c:dPt>
          <c:dPt>
            <c:idx val="27"/>
            <c:invertIfNegative val="0"/>
            <c:bubble3D val="0"/>
            <c:spPr>
              <a:solidFill>
                <a:srgbClr val="F79646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2-ED43-494C-8D45-90E2175E5F2D}"/>
              </c:ext>
            </c:extLst>
          </c:dPt>
          <c:dPt>
            <c:idx val="28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4-ED43-494C-8D45-90E2175E5F2D}"/>
              </c:ext>
            </c:extLst>
          </c:dPt>
          <c:dPt>
            <c:idx val="29"/>
            <c:invertIfNegative val="0"/>
            <c:bubble3D val="0"/>
            <c:spPr>
              <a:solidFill>
                <a:srgbClr val="F79646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6-ED43-494C-8D45-90E2175E5F2D}"/>
              </c:ext>
            </c:extLst>
          </c:dPt>
          <c:dPt>
            <c:idx val="30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8-ED43-494C-8D45-90E2175E5F2D}"/>
              </c:ext>
            </c:extLst>
          </c:dPt>
          <c:dPt>
            <c:idx val="31"/>
            <c:invertIfNegative val="0"/>
            <c:bubble3D val="0"/>
            <c:spPr>
              <a:solidFill>
                <a:srgbClr val="F79646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A-ED43-494C-8D45-90E2175E5F2D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C-ED43-494C-8D45-90E2175E5F2D}"/>
              </c:ext>
            </c:extLst>
          </c:dPt>
          <c:dPt>
            <c:idx val="33"/>
            <c:invertIfNegative val="0"/>
            <c:bubble3D val="0"/>
            <c:spPr>
              <a:solidFill>
                <a:srgbClr val="F79646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E-ED43-494C-8D45-90E2175E5F2D}"/>
              </c:ext>
            </c:extLst>
          </c:dPt>
          <c:dPt>
            <c:idx val="34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0-ED43-494C-8D45-90E2175E5F2D}"/>
              </c:ext>
            </c:extLst>
          </c:dPt>
          <c:dPt>
            <c:idx val="35"/>
            <c:invertIfNegative val="0"/>
            <c:bubble3D val="0"/>
            <c:spPr>
              <a:solidFill>
                <a:srgbClr val="F79646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2-ED43-494C-8D45-90E2175E5F2D}"/>
              </c:ext>
            </c:extLst>
          </c:dPt>
          <c:dPt>
            <c:idx val="36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4-ED43-494C-8D45-90E2175E5F2D}"/>
              </c:ext>
            </c:extLst>
          </c:dPt>
          <c:dPt>
            <c:idx val="37"/>
            <c:invertIfNegative val="0"/>
            <c:bubble3D val="0"/>
            <c:spPr>
              <a:solidFill>
                <a:srgbClr val="F79646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6-ED43-494C-8D45-90E2175E5F2D}"/>
              </c:ext>
            </c:extLst>
          </c:dPt>
          <c:dPt>
            <c:idx val="38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8-ED43-494C-8D45-90E2175E5F2D}"/>
              </c:ext>
            </c:extLst>
          </c:dPt>
          <c:dPt>
            <c:idx val="39"/>
            <c:invertIfNegative val="0"/>
            <c:bubble3D val="0"/>
            <c:spPr>
              <a:solidFill>
                <a:srgbClr val="F79646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A-ED43-494C-8D45-90E2175E5F2D}"/>
              </c:ext>
            </c:extLst>
          </c:dPt>
          <c:dPt>
            <c:idx val="40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C-ED43-494C-8D45-90E2175E5F2D}"/>
              </c:ext>
            </c:extLst>
          </c:dPt>
          <c:dPt>
            <c:idx val="41"/>
            <c:invertIfNegative val="0"/>
            <c:bubble3D val="0"/>
            <c:spPr>
              <a:solidFill>
                <a:srgbClr val="F79646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E-ED43-494C-8D45-90E2175E5F2D}"/>
              </c:ext>
            </c:extLst>
          </c:dPt>
          <c:dPt>
            <c:idx val="9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ED43-494C-8D45-90E2175E5F2D}"/>
              </c:ext>
            </c:extLst>
          </c:dPt>
          <c:dPt>
            <c:idx val="9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ED43-494C-8D45-90E2175E5F2D}"/>
              </c:ext>
            </c:extLst>
          </c:dPt>
          <c:dPt>
            <c:idx val="9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1-ED43-494C-8D45-90E2175E5F2D}"/>
              </c:ext>
            </c:extLst>
          </c:dPt>
          <c:dPt>
            <c:idx val="9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2-ED43-494C-8D45-90E2175E5F2D}"/>
              </c:ext>
            </c:extLst>
          </c:dPt>
          <c:dPt>
            <c:idx val="9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3-ED43-494C-8D45-90E2175E5F2D}"/>
              </c:ext>
            </c:extLst>
          </c:dPt>
          <c:dPt>
            <c:idx val="10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4-ED43-494C-8D45-90E2175E5F2D}"/>
              </c:ext>
            </c:extLst>
          </c:dPt>
          <c:dPt>
            <c:idx val="10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5-ED43-494C-8D45-90E2175E5F2D}"/>
              </c:ext>
            </c:extLst>
          </c:dPt>
          <c:dPt>
            <c:idx val="10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6-ED43-494C-8D45-90E2175E5F2D}"/>
              </c:ext>
            </c:extLst>
          </c:dPt>
          <c:dPt>
            <c:idx val="1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7-ED43-494C-8D45-90E2175E5F2D}"/>
              </c:ext>
            </c:extLst>
          </c:dPt>
          <c:dPt>
            <c:idx val="10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8-ED43-494C-8D45-90E2175E5F2D}"/>
              </c:ext>
            </c:extLst>
          </c:dPt>
          <c:dPt>
            <c:idx val="10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9-ED43-494C-8D45-90E2175E5F2D}"/>
              </c:ext>
            </c:extLst>
          </c:dPt>
          <c:dPt>
            <c:idx val="10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A-ED43-494C-8D45-90E2175E5F2D}"/>
              </c:ext>
            </c:extLst>
          </c:dPt>
          <c:dPt>
            <c:idx val="10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B-ED43-494C-8D45-90E2175E5F2D}"/>
              </c:ext>
            </c:extLst>
          </c:dPt>
          <c:dPt>
            <c:idx val="1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C-ED43-494C-8D45-90E2175E5F2D}"/>
              </c:ext>
            </c:extLst>
          </c:dPt>
          <c:dPt>
            <c:idx val="10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D-ED43-494C-8D45-90E2175E5F2D}"/>
              </c:ext>
            </c:extLst>
          </c:dPt>
          <c:dPt>
            <c:idx val="1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E-ED43-494C-8D45-90E2175E5F2D}"/>
              </c:ext>
            </c:extLst>
          </c:dPt>
          <c:dPt>
            <c:idx val="1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F-ED43-494C-8D45-90E2175E5F2D}"/>
              </c:ext>
            </c:extLst>
          </c:dPt>
          <c:dPt>
            <c:idx val="1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0-ED43-494C-8D45-90E2175E5F2D}"/>
              </c:ext>
            </c:extLst>
          </c:dPt>
          <c:dPt>
            <c:idx val="1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1-ED43-494C-8D45-90E2175E5F2D}"/>
              </c:ext>
            </c:extLst>
          </c:dPt>
          <c:dPt>
            <c:idx val="1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2-ED43-494C-8D45-90E2175E5F2D}"/>
              </c:ext>
            </c:extLst>
          </c:dPt>
          <c:dPt>
            <c:idx val="157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4-ED43-494C-8D45-90E2175E5F2D}"/>
              </c:ext>
            </c:extLst>
          </c:dPt>
          <c:dPt>
            <c:idx val="159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6-ED43-494C-8D45-90E2175E5F2D}"/>
              </c:ext>
            </c:extLst>
          </c:dPt>
          <c:dPt>
            <c:idx val="161"/>
            <c:invertIfNegative val="0"/>
            <c:bubble3D val="0"/>
            <c:spPr>
              <a:solidFill>
                <a:srgbClr val="C0504D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8-ED43-494C-8D45-90E2175E5F2D}"/>
              </c:ext>
            </c:extLst>
          </c:dPt>
          <c:dPt>
            <c:idx val="163"/>
            <c:invertIfNegative val="0"/>
            <c:bubble3D val="0"/>
            <c:spPr>
              <a:solidFill>
                <a:srgbClr val="C0504D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A-ED43-494C-8D45-90E2175E5F2D}"/>
              </c:ext>
            </c:extLst>
          </c:dPt>
          <c:dPt>
            <c:idx val="165"/>
            <c:invertIfNegative val="0"/>
            <c:bubble3D val="0"/>
            <c:spPr>
              <a:solidFill>
                <a:srgbClr val="C0504D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C-ED43-494C-8D45-90E2175E5F2D}"/>
              </c:ext>
            </c:extLst>
          </c:dPt>
          <c:dPt>
            <c:idx val="167"/>
            <c:invertIfNegative val="0"/>
            <c:bubble3D val="0"/>
            <c:spPr>
              <a:solidFill>
                <a:srgbClr val="C0504D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4E-ED43-494C-8D45-90E2175E5F2D}"/>
              </c:ext>
            </c:extLst>
          </c:dPt>
          <c:trendline>
            <c:spPr>
              <a:ln w="38100">
                <a:solidFill>
                  <a:srgbClr val="C00000"/>
                </a:solidFill>
              </a:ln>
            </c:spPr>
            <c:trendlineType val="movingAvg"/>
            <c:period val="12"/>
            <c:dispRSqr val="0"/>
            <c:dispEq val="0"/>
          </c:trendline>
          <c:cat>
            <c:numRef>
              <c:f>Monthly!$B$439:$B$598</c:f>
              <c:numCache>
                <c:formatCode>mmm\-yy</c:formatCode>
                <c:ptCount val="160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41290</c:v>
                </c:pt>
                <c:pt idx="133">
                  <c:v>41321</c:v>
                </c:pt>
                <c:pt idx="134">
                  <c:v>41349</c:v>
                </c:pt>
                <c:pt idx="135">
                  <c:v>41380</c:v>
                </c:pt>
                <c:pt idx="136">
                  <c:v>41410</c:v>
                </c:pt>
                <c:pt idx="137">
                  <c:v>41441</c:v>
                </c:pt>
                <c:pt idx="138">
                  <c:v>41471</c:v>
                </c:pt>
                <c:pt idx="139">
                  <c:v>41502</c:v>
                </c:pt>
                <c:pt idx="140">
                  <c:v>41533</c:v>
                </c:pt>
                <c:pt idx="141">
                  <c:v>41563</c:v>
                </c:pt>
                <c:pt idx="142">
                  <c:v>41594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41776</c:v>
                </c:pt>
                <c:pt idx="149">
                  <c:v>41790</c:v>
                </c:pt>
                <c:pt idx="150">
                  <c:v>41820</c:v>
                </c:pt>
                <c:pt idx="151">
                  <c:v>41868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</c:numCache>
            </c:numRef>
          </c:cat>
          <c:val>
            <c:numRef>
              <c:f>Monthly!$U$439:$U$606</c:f>
              <c:numCache>
                <c:formatCode>0.00%</c:formatCode>
                <c:ptCount val="168"/>
                <c:pt idx="1">
                  <c:v>2.9106029106028997E-2</c:v>
                </c:pt>
                <c:pt idx="3">
                  <c:v>3.2110091743119407E-2</c:v>
                </c:pt>
                <c:pt idx="5">
                  <c:v>4.62012320328542E-2</c:v>
                </c:pt>
                <c:pt idx="7">
                  <c:v>5.0179211469533858E-2</c:v>
                </c:pt>
                <c:pt idx="9">
                  <c:v>2.6686807653575118E-2</c:v>
                </c:pt>
                <c:pt idx="11">
                  <c:v>4.1815400305966532E-2</c:v>
                </c:pt>
                <c:pt idx="13">
                  <c:v>3.9121212121212112E-2</c:v>
                </c:pt>
                <c:pt idx="15">
                  <c:v>3.8953086419753147E-2</c:v>
                </c:pt>
                <c:pt idx="17">
                  <c:v>3.31207065750736E-2</c:v>
                </c:pt>
                <c:pt idx="19">
                  <c:v>2.4963432471964975E-2</c:v>
                </c:pt>
                <c:pt idx="21">
                  <c:v>4.5154487493869411E-2</c:v>
                </c:pt>
                <c:pt idx="23">
                  <c:v>4.7596671561429327E-2</c:v>
                </c:pt>
                <c:pt idx="25">
                  <c:v>5.1451790071252779E-2</c:v>
                </c:pt>
                <c:pt idx="27">
                  <c:v>3.8476529079605193E-2</c:v>
                </c:pt>
                <c:pt idx="29">
                  <c:v>6.1852291617193078E-2</c:v>
                </c:pt>
                <c:pt idx="31">
                  <c:v>6.2092093996765296E-2</c:v>
                </c:pt>
                <c:pt idx="33">
                  <c:v>3.5568986471584685E-2</c:v>
                </c:pt>
                <c:pt idx="35">
                  <c:v>1.1213695660299727E-2</c:v>
                </c:pt>
                <c:pt idx="37">
                  <c:v>1.1186509624096397E-2</c:v>
                </c:pt>
                <c:pt idx="39">
                  <c:v>7.8953511257169318E-3</c:v>
                </c:pt>
                <c:pt idx="41">
                  <c:v>-7.0670429792506484E-3</c:v>
                </c:pt>
                <c:pt idx="43">
                  <c:v>-6.2703506469657944E-3</c:v>
                </c:pt>
                <c:pt idx="45">
                  <c:v>2.9544105452519176E-3</c:v>
                </c:pt>
                <c:pt idx="47">
                  <c:v>2.0704727756625907E-2</c:v>
                </c:pt>
                <c:pt idx="49">
                  <c:v>1.1259325629022765E-2</c:v>
                </c:pt>
                <c:pt idx="51">
                  <c:v>9.5409794376226653E-3</c:v>
                </c:pt>
                <c:pt idx="53">
                  <c:v>-6.1263192983562753E-4</c:v>
                </c:pt>
                <c:pt idx="55">
                  <c:v>7.0806272056536113E-3</c:v>
                </c:pt>
                <c:pt idx="57">
                  <c:v>8.010337084743302E-3</c:v>
                </c:pt>
                <c:pt idx="59">
                  <c:v>8.8182702971866256E-3</c:v>
                </c:pt>
                <c:pt idx="61">
                  <c:v>2.0681237709920142E-2</c:v>
                </c:pt>
                <c:pt idx="63">
                  <c:v>2.7007453589373398E-2</c:v>
                </c:pt>
                <c:pt idx="65">
                  <c:v>3.7028356103255611E-2</c:v>
                </c:pt>
                <c:pt idx="67">
                  <c:v>3.1837954923828793E-2</c:v>
                </c:pt>
                <c:pt idx="69">
                  <c:v>4.2960486213202476E-2</c:v>
                </c:pt>
                <c:pt idx="71">
                  <c:v>3.7890447963455642E-2</c:v>
                </c:pt>
                <c:pt idx="73">
                  <c:v>2.7862172815448005E-2</c:v>
                </c:pt>
                <c:pt idx="75">
                  <c:v>2.8447788781190697E-2</c:v>
                </c:pt>
                <c:pt idx="77">
                  <c:v>2.6730762543899278E-2</c:v>
                </c:pt>
                <c:pt idx="79">
                  <c:v>2.6856582725387934E-2</c:v>
                </c:pt>
                <c:pt idx="81">
                  <c:v>2.2561528511325868E-2</c:v>
                </c:pt>
                <c:pt idx="83">
                  <c:v>1.4228459513093483E-2</c:v>
                </c:pt>
                <c:pt idx="85">
                  <c:v>1.9221737238291903E-2</c:v>
                </c:pt>
                <c:pt idx="87">
                  <c:v>1.1060100166945031E-2</c:v>
                </c:pt>
                <c:pt idx="89">
                  <c:v>1.1603491630754137E-2</c:v>
                </c:pt>
                <c:pt idx="91">
                  <c:v>1.0952481520591251E-2</c:v>
                </c:pt>
                <c:pt idx="93">
                  <c:v>5.9509050334738411E-3</c:v>
                </c:pt>
                <c:pt idx="95">
                  <c:v>1.4634167135573861E-2</c:v>
                </c:pt>
                <c:pt idx="97">
                  <c:v>1.2957529741018492E-2</c:v>
                </c:pt>
                <c:pt idx="99">
                  <c:v>2.6473747393694236E-2</c:v>
                </c:pt>
                <c:pt idx="101">
                  <c:v>2.2304708260274753E-2</c:v>
                </c:pt>
                <c:pt idx="103">
                  <c:v>2.1425318475994715E-2</c:v>
                </c:pt>
                <c:pt idx="105">
                  <c:v>2.0579621746050991E-2</c:v>
                </c:pt>
                <c:pt idx="107">
                  <c:v>1.1364543464652321E-2</c:v>
                </c:pt>
                <c:pt idx="109">
                  <c:v>4.707708873280092E-3</c:v>
                </c:pt>
                <c:pt idx="111">
                  <c:v>-2.1543764618983108E-3</c:v>
                </c:pt>
                <c:pt idx="113">
                  <c:v>1.0773947677583884E-2</c:v>
                </c:pt>
                <c:pt idx="115">
                  <c:v>1.2390017629902994E-2</c:v>
                </c:pt>
                <c:pt idx="117">
                  <c:v>8.2607076045175809E-3</c:v>
                </c:pt>
                <c:pt idx="119">
                  <c:v>2.251522477837864E-2</c:v>
                </c:pt>
                <c:pt idx="121">
                  <c:v>2.3797952105011566E-2</c:v>
                </c:pt>
                <c:pt idx="123">
                  <c:v>2.562457590524958E-2</c:v>
                </c:pt>
                <c:pt idx="125">
                  <c:v>1.9937227903209509E-2</c:v>
                </c:pt>
                <c:pt idx="127">
                  <c:v>1.9769696969696993E-2</c:v>
                </c:pt>
                <c:pt idx="129">
                  <c:v>2.5707754956213247E-2</c:v>
                </c:pt>
                <c:pt idx="131">
                  <c:v>2.4944545107375315E-2</c:v>
                </c:pt>
                <c:pt idx="133">
                  <c:v>3.6544890937418861E-2</c:v>
                </c:pt>
                <c:pt idx="135">
                  <c:v>3.3087940464161525E-2</c:v>
                </c:pt>
                <c:pt idx="137">
                  <c:v>3.033178742733722E-2</c:v>
                </c:pt>
                <c:pt idx="139">
                  <c:v>2.82694052529191E-2</c:v>
                </c:pt>
                <c:pt idx="141">
                  <c:v>3.3957544163806919E-2</c:v>
                </c:pt>
                <c:pt idx="143">
                  <c:v>4.0426341533022159E-2</c:v>
                </c:pt>
                <c:pt idx="145">
                  <c:v>3.5252533555667709E-2</c:v>
                </c:pt>
                <c:pt idx="147">
                  <c:v>3.5210830280071992E-2</c:v>
                </c:pt>
                <c:pt idx="149">
                  <c:v>3.6495084532172983E-2</c:v>
                </c:pt>
                <c:pt idx="151">
                  <c:v>3.1707561419191732E-2</c:v>
                </c:pt>
                <c:pt idx="153">
                  <c:v>3.2543699132525195E-2</c:v>
                </c:pt>
                <c:pt idx="155">
                  <c:v>2.6611044440634668E-2</c:v>
                </c:pt>
                <c:pt idx="157">
                  <c:v>2.4962473107302374E-2</c:v>
                </c:pt>
                <c:pt idx="159">
                  <c:v>2.126949610077955E-2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F-ED43-494C-8D45-90E2175E5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4009560"/>
        <c:axId val="511678784"/>
      </c:barChart>
      <c:dateAx>
        <c:axId val="384009560"/>
        <c:scaling>
          <c:orientation val="minMax"/>
        </c:scaling>
        <c:delete val="0"/>
        <c:axPos val="b"/>
        <c:majorGridlines/>
        <c:numFmt formatCode="mmm\-yy" sourceLinked="1"/>
        <c:majorTickMark val="out"/>
        <c:minorTickMark val="none"/>
        <c:tickLblPos val="low"/>
        <c:txPr>
          <a:bodyPr rot="0" anchor="ctr" anchorCtr="0"/>
          <a:lstStyle/>
          <a:p>
            <a:pPr>
              <a:defRPr sz="1400" b="1"/>
            </a:pPr>
            <a:endParaRPr lang="en-US"/>
          </a:p>
        </c:txPr>
        <c:crossAx val="511678784"/>
        <c:crosses val="autoZero"/>
        <c:auto val="1"/>
        <c:lblOffset val="100"/>
        <c:baseTimeUnit val="months"/>
        <c:majorUnit val="1"/>
        <c:majorTimeUnit val="years"/>
      </c:dateAx>
      <c:valAx>
        <c:axId val="51167878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3840095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Cambria" panose="02040503050406030204" pitchFamily="18" charset="0"/>
              </a:defRPr>
            </a:pPr>
            <a:r>
              <a:rPr lang="en-US" sz="2000" dirty="0">
                <a:latin typeface="Cambria" panose="02040503050406030204" pitchFamily="18" charset="0"/>
              </a:rPr>
              <a:t>Seattle</a:t>
            </a:r>
            <a:r>
              <a:rPr lang="en-US" sz="2000" baseline="0" dirty="0">
                <a:latin typeface="Cambria" panose="02040503050406030204" pitchFamily="18" charset="0"/>
              </a:rPr>
              <a:t> Metro Area Exports</a:t>
            </a:r>
          </a:p>
          <a:p>
            <a:pPr>
              <a:defRPr sz="2000">
                <a:latin typeface="Cambria" panose="02040503050406030204" pitchFamily="18" charset="0"/>
              </a:defRPr>
            </a:pPr>
            <a:r>
              <a:rPr lang="en-US" sz="1200" b="1" i="0" baseline="0" dirty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In Billions $, </a:t>
            </a:r>
            <a:r>
              <a:rPr lang="en-US" sz="1200" b="1" i="0" baseline="0" dirty="0">
                <a:effectLst/>
                <a:latin typeface="Cambria" panose="02040503050406030204" pitchFamily="18" charset="0"/>
              </a:rPr>
              <a:t>from Q1 2016 to Q4 2018</a:t>
            </a:r>
            <a:endParaRPr lang="en-US" sz="1200" dirty="0">
              <a:effectLst/>
              <a:latin typeface="Cambria" panose="02040503050406030204" pitchFamily="18" charset="0"/>
            </a:endParaRPr>
          </a:p>
          <a:p>
            <a:pPr>
              <a:defRPr sz="2000">
                <a:latin typeface="Cambria" panose="02040503050406030204" pitchFamily="18" charset="0"/>
              </a:defRPr>
            </a:pPr>
            <a:r>
              <a:rPr lang="en-US" sz="1200" baseline="0" dirty="0">
                <a:latin typeface="Cambria" panose="02040503050406030204" pitchFamily="18" charset="0"/>
              </a:rPr>
              <a:t>Source: Census Bureau</a:t>
            </a:r>
            <a:endParaRPr lang="en-US" sz="1200" dirty="0"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32435422134733161"/>
          <c:y val="1.34823220626833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274801715359353E-2"/>
          <c:y val="0.16183823529411764"/>
          <c:w val="0.89579986876640405"/>
          <c:h val="0.64770206113941653"/>
        </c:manualLayout>
      </c:layout>
      <c:lineChart>
        <c:grouping val="standard"/>
        <c:varyColors val="0"/>
        <c:ser>
          <c:idx val="0"/>
          <c:order val="0"/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Sheet1!$A$5:$A$16</c:f>
              <c:strCache>
                <c:ptCount val="12"/>
                <c:pt idx="0">
                  <c:v>Q1 2016</c:v>
                </c:pt>
                <c:pt idx="1">
                  <c:v>Q2 2016</c:v>
                </c:pt>
                <c:pt idx="2">
                  <c:v>Q3 2016</c:v>
                </c:pt>
                <c:pt idx="3">
                  <c:v>Q4 2016</c:v>
                </c:pt>
                <c:pt idx="4">
                  <c:v>Q1 2017</c:v>
                </c:pt>
                <c:pt idx="5">
                  <c:v>Q2 2017</c:v>
                </c:pt>
                <c:pt idx="6">
                  <c:v>Q3 2017</c:v>
                </c:pt>
                <c:pt idx="7">
                  <c:v>Q4 2017</c:v>
                </c:pt>
                <c:pt idx="8">
                  <c:v>Q1 2018</c:v>
                </c:pt>
                <c:pt idx="9">
                  <c:v>Q2 2018</c:v>
                </c:pt>
                <c:pt idx="10">
                  <c:v>Q3 2018</c:v>
                </c:pt>
                <c:pt idx="11">
                  <c:v>Q4 2018</c:v>
                </c:pt>
              </c:strCache>
            </c:strRef>
          </c:cat>
          <c:val>
            <c:numRef>
              <c:f>Sheet1!$C$5:$C$16</c:f>
              <c:numCache>
                <c:formatCode>_("$"* #,##0.0_);_("$"* \(#,##0.0\);_("$"* "-"??_);_(@_)</c:formatCode>
                <c:ptCount val="12"/>
                <c:pt idx="0">
                  <c:v>13.319206748000001</c:v>
                </c:pt>
                <c:pt idx="1">
                  <c:v>16.273460112999999</c:v>
                </c:pt>
                <c:pt idx="2">
                  <c:v>16.671328803000002</c:v>
                </c:pt>
                <c:pt idx="3">
                  <c:v>15.616273201</c:v>
                </c:pt>
                <c:pt idx="4">
                  <c:v>12.342371897000001</c:v>
                </c:pt>
                <c:pt idx="5">
                  <c:v>14.945054553</c:v>
                </c:pt>
                <c:pt idx="6">
                  <c:v>15.554835951999999</c:v>
                </c:pt>
                <c:pt idx="7">
                  <c:v>16.174173615000001</c:v>
                </c:pt>
                <c:pt idx="8">
                  <c:v>13.517117438</c:v>
                </c:pt>
                <c:pt idx="9">
                  <c:v>14.642997199</c:v>
                </c:pt>
                <c:pt idx="10">
                  <c:v>15.543853499999999</c:v>
                </c:pt>
                <c:pt idx="11">
                  <c:v>16.039000000000001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5B-4B8A-9637-A9266EE54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1681528"/>
        <c:axId val="511680352"/>
      </c:lineChart>
      <c:catAx>
        <c:axId val="5116815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600" b="1">
                <a:latin typeface="Cambria" panose="02040503050406030204" pitchFamily="18" charset="0"/>
              </a:defRPr>
            </a:pPr>
            <a:endParaRPr lang="en-US"/>
          </a:p>
        </c:txPr>
        <c:crossAx val="511680352"/>
        <c:crosses val="autoZero"/>
        <c:auto val="1"/>
        <c:lblAlgn val="ctr"/>
        <c:lblOffset val="100"/>
        <c:tickLblSkip val="1"/>
        <c:noMultiLvlLbl val="0"/>
      </c:catAx>
      <c:valAx>
        <c:axId val="511680352"/>
        <c:scaling>
          <c:orientation val="minMax"/>
          <c:min val="8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mbria" panose="02040503050406030204" pitchFamily="18" charset="0"/>
              </a:defRPr>
            </a:pPr>
            <a:endParaRPr lang="en-US"/>
          </a:p>
        </c:txPr>
        <c:crossAx val="511681528"/>
        <c:crosses val="autoZero"/>
        <c:crossBetween val="between"/>
        <c:majorUnit val="1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/>
              <a:t>King County Index</a:t>
            </a:r>
            <a:r>
              <a:rPr lang="en-US" sz="2000" baseline="0" dirty="0"/>
              <a:t> of Leading Indicators</a:t>
            </a:r>
            <a:endParaRPr lang="en-US" sz="20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chemeClr val="tx1"/>
                </a:solidFill>
                <a:effectLst/>
              </a:rPr>
              <a:t>Jan 2000=100</a:t>
            </a:r>
            <a:r>
              <a:rPr lang="en-US" sz="1200" b="1" i="0" baseline="0" dirty="0">
                <a:effectLst/>
              </a:rPr>
              <a:t>, </a:t>
            </a:r>
            <a:r>
              <a:rPr lang="en-US" sz="1200" b="1" i="0" baseline="0" dirty="0">
                <a:solidFill>
                  <a:srgbClr val="C00000"/>
                </a:solidFill>
                <a:effectLst/>
              </a:rPr>
              <a:t>with economic contraction highlighted in red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dirty="0"/>
              <a:t>Source: KC</a:t>
            </a:r>
            <a:r>
              <a:rPr lang="en-US" sz="1200" baseline="0" dirty="0"/>
              <a:t> OEFA</a:t>
            </a:r>
            <a:endParaRPr lang="en-US" sz="1200" dirty="0"/>
          </a:p>
        </c:rich>
      </c:tx>
      <c:layout>
        <c:manualLayout>
          <c:xMode val="edge"/>
          <c:yMode val="edge"/>
          <c:x val="0.24261811023622049"/>
          <c:y val="1.501659719005712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183945756780399E-2"/>
          <c:y val="0.14629361587154549"/>
          <c:w val="0.91249650043744523"/>
          <c:h val="0.69246873552570642"/>
        </c:manualLayout>
      </c:layout>
      <c:lineChart>
        <c:grouping val="standard"/>
        <c:varyColors val="0"/>
        <c:ser>
          <c:idx val="0"/>
          <c:order val="0"/>
          <c:tx>
            <c:strRef>
              <c:f>ILI!$B$32</c:f>
              <c:strCache>
                <c:ptCount val="1"/>
              </c:strCache>
            </c:strRef>
          </c:tx>
          <c:spPr>
            <a:ln w="50800">
              <a:solidFill>
                <a:srgbClr val="4F81BD"/>
              </a:solidFill>
            </a:ln>
          </c:spPr>
          <c:marker>
            <c:symbol val="none"/>
          </c:marker>
          <c:dPt>
            <c:idx val="0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160-423B-8F4F-8F6F84080461}"/>
              </c:ext>
            </c:extLst>
          </c:dPt>
          <c:dPt>
            <c:idx val="14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160-423B-8F4F-8F6F84080461}"/>
              </c:ext>
            </c:extLst>
          </c:dPt>
          <c:dPt>
            <c:idx val="15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160-423B-8F4F-8F6F84080461}"/>
              </c:ext>
            </c:extLst>
          </c:dPt>
          <c:dPt>
            <c:idx val="16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160-423B-8F4F-8F6F84080461}"/>
              </c:ext>
            </c:extLst>
          </c:dPt>
          <c:dPt>
            <c:idx val="17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160-423B-8F4F-8F6F84080461}"/>
              </c:ext>
            </c:extLst>
          </c:dPt>
          <c:dPt>
            <c:idx val="18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160-423B-8F4F-8F6F84080461}"/>
              </c:ext>
            </c:extLst>
          </c:dPt>
          <c:dPt>
            <c:idx val="19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6160-423B-8F4F-8F6F84080461}"/>
              </c:ext>
            </c:extLst>
          </c:dPt>
          <c:dPt>
            <c:idx val="20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6160-423B-8F4F-8F6F84080461}"/>
              </c:ext>
            </c:extLst>
          </c:dPt>
          <c:dPt>
            <c:idx val="21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6160-423B-8F4F-8F6F84080461}"/>
              </c:ext>
            </c:extLst>
          </c:dPt>
          <c:dPt>
            <c:idx val="22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6160-423B-8F4F-8F6F84080461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4-6160-423B-8F4F-8F6F84080461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15-6160-423B-8F4F-8F6F84080461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16-6160-423B-8F4F-8F6F84080461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7-6160-423B-8F4F-8F6F84080461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8-6160-423B-8F4F-8F6F84080461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9-6160-423B-8F4F-8F6F84080461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A-6160-423B-8F4F-8F6F84080461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B-6160-423B-8F4F-8F6F84080461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1C-6160-423B-8F4F-8F6F84080461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1D-6160-423B-8F4F-8F6F84080461}"/>
              </c:ext>
            </c:extLst>
          </c:dPt>
          <c:dPt>
            <c:idx val="33"/>
            <c:bubble3D val="0"/>
            <c:extLst>
              <c:ext xmlns:c16="http://schemas.microsoft.com/office/drawing/2014/chart" uri="{C3380CC4-5D6E-409C-BE32-E72D297353CC}">
                <c16:uniqueId val="{0000001E-6160-423B-8F4F-8F6F84080461}"/>
              </c:ext>
            </c:extLst>
          </c:dPt>
          <c:dPt>
            <c:idx val="34"/>
            <c:bubble3D val="0"/>
            <c:extLst>
              <c:ext xmlns:c16="http://schemas.microsoft.com/office/drawing/2014/chart" uri="{C3380CC4-5D6E-409C-BE32-E72D297353CC}">
                <c16:uniqueId val="{0000001F-6160-423B-8F4F-8F6F84080461}"/>
              </c:ext>
            </c:extLst>
          </c:dPt>
          <c:dPt>
            <c:idx val="35"/>
            <c:bubble3D val="0"/>
            <c:extLst>
              <c:ext xmlns:c16="http://schemas.microsoft.com/office/drawing/2014/chart" uri="{C3380CC4-5D6E-409C-BE32-E72D297353CC}">
                <c16:uniqueId val="{00000020-6160-423B-8F4F-8F6F84080461}"/>
              </c:ext>
            </c:extLst>
          </c:dPt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21-6160-423B-8F4F-8F6F84080461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22-6160-423B-8F4F-8F6F84080461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23-6160-423B-8F4F-8F6F84080461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24-6160-423B-8F4F-8F6F84080461}"/>
              </c:ext>
            </c:extLst>
          </c:dPt>
          <c:dPt>
            <c:idx val="40"/>
            <c:bubble3D val="0"/>
            <c:extLst>
              <c:ext xmlns:c16="http://schemas.microsoft.com/office/drawing/2014/chart" uri="{C3380CC4-5D6E-409C-BE32-E72D297353CC}">
                <c16:uniqueId val="{00000025-6160-423B-8F4F-8F6F84080461}"/>
              </c:ext>
            </c:extLst>
          </c:dPt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026-6160-423B-8F4F-8F6F84080461}"/>
              </c:ext>
            </c:extLst>
          </c:dPt>
          <c:dPt>
            <c:idx val="42"/>
            <c:bubble3D val="0"/>
            <c:extLst>
              <c:ext xmlns:c16="http://schemas.microsoft.com/office/drawing/2014/chart" uri="{C3380CC4-5D6E-409C-BE32-E72D297353CC}">
                <c16:uniqueId val="{00000027-6160-423B-8F4F-8F6F84080461}"/>
              </c:ext>
            </c:extLst>
          </c:dPt>
          <c:dPt>
            <c:idx val="43"/>
            <c:bubble3D val="0"/>
            <c:extLst>
              <c:ext xmlns:c16="http://schemas.microsoft.com/office/drawing/2014/chart" uri="{C3380CC4-5D6E-409C-BE32-E72D297353CC}">
                <c16:uniqueId val="{00000028-6160-423B-8F4F-8F6F84080461}"/>
              </c:ext>
            </c:extLst>
          </c:dPt>
          <c:dPt>
            <c:idx val="44"/>
            <c:bubble3D val="0"/>
            <c:extLst>
              <c:ext xmlns:c16="http://schemas.microsoft.com/office/drawing/2014/chart" uri="{C3380CC4-5D6E-409C-BE32-E72D297353CC}">
                <c16:uniqueId val="{00000029-6160-423B-8F4F-8F6F84080461}"/>
              </c:ext>
            </c:extLst>
          </c:dPt>
          <c:dPt>
            <c:idx val="45"/>
            <c:bubble3D val="0"/>
            <c:extLst>
              <c:ext xmlns:c16="http://schemas.microsoft.com/office/drawing/2014/chart" uri="{C3380CC4-5D6E-409C-BE32-E72D297353CC}">
                <c16:uniqueId val="{0000002A-6160-423B-8F4F-8F6F84080461}"/>
              </c:ext>
            </c:extLst>
          </c:dPt>
          <c:dPt>
            <c:idx val="46"/>
            <c:bubble3D val="0"/>
            <c:extLst>
              <c:ext xmlns:c16="http://schemas.microsoft.com/office/drawing/2014/chart" uri="{C3380CC4-5D6E-409C-BE32-E72D297353CC}">
                <c16:uniqueId val="{0000002B-6160-423B-8F4F-8F6F84080461}"/>
              </c:ext>
            </c:extLst>
          </c:dPt>
          <c:dPt>
            <c:idx val="47"/>
            <c:bubble3D val="0"/>
            <c:extLst>
              <c:ext xmlns:c16="http://schemas.microsoft.com/office/drawing/2014/chart" uri="{C3380CC4-5D6E-409C-BE32-E72D297353CC}">
                <c16:uniqueId val="{0000002C-6160-423B-8F4F-8F6F84080461}"/>
              </c:ext>
            </c:extLst>
          </c:dPt>
          <c:dPt>
            <c:idx val="48"/>
            <c:bubble3D val="0"/>
            <c:extLst>
              <c:ext xmlns:c16="http://schemas.microsoft.com/office/drawing/2014/chart" uri="{C3380CC4-5D6E-409C-BE32-E72D297353CC}">
                <c16:uniqueId val="{0000002D-6160-423B-8F4F-8F6F84080461}"/>
              </c:ext>
            </c:extLst>
          </c:dPt>
          <c:dPt>
            <c:idx val="49"/>
            <c:bubble3D val="0"/>
            <c:extLst>
              <c:ext xmlns:c16="http://schemas.microsoft.com/office/drawing/2014/chart" uri="{C3380CC4-5D6E-409C-BE32-E72D297353CC}">
                <c16:uniqueId val="{0000002E-6160-423B-8F4F-8F6F84080461}"/>
              </c:ext>
            </c:extLst>
          </c:dPt>
          <c:dPt>
            <c:idx val="50"/>
            <c:bubble3D val="0"/>
            <c:extLst>
              <c:ext xmlns:c16="http://schemas.microsoft.com/office/drawing/2014/chart" uri="{C3380CC4-5D6E-409C-BE32-E72D297353CC}">
                <c16:uniqueId val="{0000002F-6160-423B-8F4F-8F6F84080461}"/>
              </c:ext>
            </c:extLst>
          </c:dPt>
          <c:dPt>
            <c:idx val="51"/>
            <c:bubble3D val="0"/>
            <c:extLst>
              <c:ext xmlns:c16="http://schemas.microsoft.com/office/drawing/2014/chart" uri="{C3380CC4-5D6E-409C-BE32-E72D297353CC}">
                <c16:uniqueId val="{00000030-6160-423B-8F4F-8F6F84080461}"/>
              </c:ext>
            </c:extLst>
          </c:dPt>
          <c:dPt>
            <c:idx val="52"/>
            <c:bubble3D val="0"/>
            <c:extLst>
              <c:ext xmlns:c16="http://schemas.microsoft.com/office/drawing/2014/chart" uri="{C3380CC4-5D6E-409C-BE32-E72D297353CC}">
                <c16:uniqueId val="{00000031-6160-423B-8F4F-8F6F84080461}"/>
              </c:ext>
            </c:extLst>
          </c:dPt>
          <c:dPt>
            <c:idx val="53"/>
            <c:bubble3D val="0"/>
            <c:extLst>
              <c:ext xmlns:c16="http://schemas.microsoft.com/office/drawing/2014/chart" uri="{C3380CC4-5D6E-409C-BE32-E72D297353CC}">
                <c16:uniqueId val="{00000032-6160-423B-8F4F-8F6F84080461}"/>
              </c:ext>
            </c:extLst>
          </c:dPt>
          <c:dPt>
            <c:idx val="54"/>
            <c:bubble3D val="0"/>
            <c:extLst>
              <c:ext xmlns:c16="http://schemas.microsoft.com/office/drawing/2014/chart" uri="{C3380CC4-5D6E-409C-BE32-E72D297353CC}">
                <c16:uniqueId val="{00000033-6160-423B-8F4F-8F6F84080461}"/>
              </c:ext>
            </c:extLst>
          </c:dPt>
          <c:dPt>
            <c:idx val="55"/>
            <c:bubble3D val="0"/>
            <c:extLst>
              <c:ext xmlns:c16="http://schemas.microsoft.com/office/drawing/2014/chart" uri="{C3380CC4-5D6E-409C-BE32-E72D297353CC}">
                <c16:uniqueId val="{00000034-6160-423B-8F4F-8F6F84080461}"/>
              </c:ext>
            </c:extLst>
          </c:dPt>
          <c:dPt>
            <c:idx val="95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6-6160-423B-8F4F-8F6F84080461}"/>
              </c:ext>
            </c:extLst>
          </c:dPt>
          <c:dPt>
            <c:idx val="96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8-6160-423B-8F4F-8F6F84080461}"/>
              </c:ext>
            </c:extLst>
          </c:dPt>
          <c:dPt>
            <c:idx val="97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A-6160-423B-8F4F-8F6F84080461}"/>
              </c:ext>
            </c:extLst>
          </c:dPt>
          <c:dPt>
            <c:idx val="98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C-6160-423B-8F4F-8F6F84080461}"/>
              </c:ext>
            </c:extLst>
          </c:dPt>
          <c:dPt>
            <c:idx val="99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3E-6160-423B-8F4F-8F6F84080461}"/>
              </c:ext>
            </c:extLst>
          </c:dPt>
          <c:dPt>
            <c:idx val="100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0-6160-423B-8F4F-8F6F84080461}"/>
              </c:ext>
            </c:extLst>
          </c:dPt>
          <c:dPt>
            <c:idx val="101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2-6160-423B-8F4F-8F6F84080461}"/>
              </c:ext>
            </c:extLst>
          </c:dPt>
          <c:dPt>
            <c:idx val="102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4-6160-423B-8F4F-8F6F84080461}"/>
              </c:ext>
            </c:extLst>
          </c:dPt>
          <c:dPt>
            <c:idx val="103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6-6160-423B-8F4F-8F6F84080461}"/>
              </c:ext>
            </c:extLst>
          </c:dPt>
          <c:dPt>
            <c:idx val="104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8-6160-423B-8F4F-8F6F84080461}"/>
              </c:ext>
            </c:extLst>
          </c:dPt>
          <c:dPt>
            <c:idx val="105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A-6160-423B-8F4F-8F6F84080461}"/>
              </c:ext>
            </c:extLst>
          </c:dPt>
          <c:dPt>
            <c:idx val="106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C-6160-423B-8F4F-8F6F84080461}"/>
              </c:ext>
            </c:extLst>
          </c:dPt>
          <c:dPt>
            <c:idx val="107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E-6160-423B-8F4F-8F6F84080461}"/>
              </c:ext>
            </c:extLst>
          </c:dPt>
          <c:dPt>
            <c:idx val="108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50-6160-423B-8F4F-8F6F84080461}"/>
              </c:ext>
            </c:extLst>
          </c:dPt>
          <c:dPt>
            <c:idx val="109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52-6160-423B-8F4F-8F6F84080461}"/>
              </c:ext>
            </c:extLst>
          </c:dPt>
          <c:dPt>
            <c:idx val="110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54-6160-423B-8F4F-8F6F84080461}"/>
              </c:ext>
            </c:extLst>
          </c:dPt>
          <c:dPt>
            <c:idx val="111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56-6160-423B-8F4F-8F6F84080461}"/>
              </c:ext>
            </c:extLst>
          </c:dPt>
          <c:dPt>
            <c:idx val="112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58-6160-423B-8F4F-8F6F84080461}"/>
              </c:ext>
            </c:extLst>
          </c:dPt>
          <c:dPt>
            <c:idx val="113"/>
            <c:bubble3D val="0"/>
            <c:spPr>
              <a:ln w="50800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5A-6160-423B-8F4F-8F6F84080461}"/>
              </c:ext>
            </c:extLst>
          </c:dPt>
          <c:dPt>
            <c:idx val="114"/>
            <c:bubble3D val="0"/>
            <c:extLst>
              <c:ext xmlns:c16="http://schemas.microsoft.com/office/drawing/2014/chart" uri="{C3380CC4-5D6E-409C-BE32-E72D297353CC}">
                <c16:uniqueId val="{0000005B-6160-423B-8F4F-8F6F84080461}"/>
              </c:ext>
            </c:extLst>
          </c:dPt>
          <c:cat>
            <c:numRef>
              <c:f>ILI!$A$393:$A$624</c:f>
              <c:numCache>
                <c:formatCode>mmm\-yy</c:formatCode>
                <c:ptCount val="23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</c:numCache>
            </c:numRef>
          </c:cat>
          <c:val>
            <c:numRef>
              <c:f>ILI!$B$393:$B$624</c:f>
              <c:numCache>
                <c:formatCode>General</c:formatCode>
                <c:ptCount val="232"/>
                <c:pt idx="0">
                  <c:v>100</c:v>
                </c:pt>
                <c:pt idx="1">
                  <c:v>99.714716150821559</c:v>
                </c:pt>
                <c:pt idx="2">
                  <c:v>99.287397537614012</c:v>
                </c:pt>
                <c:pt idx="3">
                  <c:v>98.722535693839234</c:v>
                </c:pt>
                <c:pt idx="4">
                  <c:v>98.888402782254957</c:v>
                </c:pt>
                <c:pt idx="5">
                  <c:v>98.915749165022078</c:v>
                </c:pt>
                <c:pt idx="6">
                  <c:v>98.208467283765756</c:v>
                </c:pt>
                <c:pt idx="7">
                  <c:v>98.17336450910166</c:v>
                </c:pt>
                <c:pt idx="8">
                  <c:v>98.950053226295651</c:v>
                </c:pt>
                <c:pt idx="9">
                  <c:v>98.269695797773451</c:v>
                </c:pt>
                <c:pt idx="10">
                  <c:v>97.79458307190869</c:v>
                </c:pt>
                <c:pt idx="11">
                  <c:v>97.738594378375609</c:v>
                </c:pt>
                <c:pt idx="12">
                  <c:v>97.288088547278321</c:v>
                </c:pt>
                <c:pt idx="13">
                  <c:v>96.551651030720421</c:v>
                </c:pt>
                <c:pt idx="14">
                  <c:v>97.121098853813962</c:v>
                </c:pt>
                <c:pt idx="15">
                  <c:v>97.09133216365764</c:v>
                </c:pt>
                <c:pt idx="16">
                  <c:v>97.481668773394844</c:v>
                </c:pt>
                <c:pt idx="17">
                  <c:v>97.509994020975213</c:v>
                </c:pt>
                <c:pt idx="18">
                  <c:v>97.648263254240263</c:v>
                </c:pt>
                <c:pt idx="19">
                  <c:v>97.303678605990953</c:v>
                </c:pt>
                <c:pt idx="20">
                  <c:v>96.832071815210796</c:v>
                </c:pt>
                <c:pt idx="21">
                  <c:v>97.285970554619738</c:v>
                </c:pt>
                <c:pt idx="22">
                  <c:v>97.481730211318009</c:v>
                </c:pt>
                <c:pt idx="23">
                  <c:v>98.365574295405779</c:v>
                </c:pt>
                <c:pt idx="24">
                  <c:v>97.774310434348649</c:v>
                </c:pt>
                <c:pt idx="25">
                  <c:v>98.774607197737211</c:v>
                </c:pt>
                <c:pt idx="26">
                  <c:v>97.891178744719724</c:v>
                </c:pt>
                <c:pt idx="27">
                  <c:v>99.118924234336333</c:v>
                </c:pt>
                <c:pt idx="28">
                  <c:v>99.389709043488509</c:v>
                </c:pt>
                <c:pt idx="29">
                  <c:v>98.724415507475129</c:v>
                </c:pt>
                <c:pt idx="30">
                  <c:v>98.269797523018653</c:v>
                </c:pt>
                <c:pt idx="31">
                  <c:v>98.096047426781382</c:v>
                </c:pt>
                <c:pt idx="32">
                  <c:v>97.832389179663522</c:v>
                </c:pt>
                <c:pt idx="33">
                  <c:v>98.230991124824627</c:v>
                </c:pt>
                <c:pt idx="34">
                  <c:v>98.525587677189691</c:v>
                </c:pt>
                <c:pt idx="35">
                  <c:v>97.486480512741437</c:v>
                </c:pt>
                <c:pt idx="36">
                  <c:v>97.969978354240766</c:v>
                </c:pt>
                <c:pt idx="37">
                  <c:v>98.182527055195749</c:v>
                </c:pt>
                <c:pt idx="38">
                  <c:v>98.347503413318663</c:v>
                </c:pt>
                <c:pt idx="39">
                  <c:v>98.259974951585292</c:v>
                </c:pt>
                <c:pt idx="40">
                  <c:v>98.519448962824143</c:v>
                </c:pt>
                <c:pt idx="41">
                  <c:v>98.0501299332944</c:v>
                </c:pt>
                <c:pt idx="42">
                  <c:v>99.032321651412445</c:v>
                </c:pt>
                <c:pt idx="43">
                  <c:v>99.830541816204985</c:v>
                </c:pt>
                <c:pt idx="44">
                  <c:v>99.634180916755142</c:v>
                </c:pt>
                <c:pt idx="45">
                  <c:v>100.15443862996999</c:v>
                </c:pt>
                <c:pt idx="46">
                  <c:v>100.1655257517552</c:v>
                </c:pt>
                <c:pt idx="47">
                  <c:v>100.35504944242683</c:v>
                </c:pt>
                <c:pt idx="48">
                  <c:v>101.29102745797438</c:v>
                </c:pt>
                <c:pt idx="49">
                  <c:v>100.92476807516572</c:v>
                </c:pt>
                <c:pt idx="50">
                  <c:v>100.9002828397555</c:v>
                </c:pt>
                <c:pt idx="51">
                  <c:v>101.35716219372007</c:v>
                </c:pt>
                <c:pt idx="52">
                  <c:v>101.10197727713182</c:v>
                </c:pt>
                <c:pt idx="53">
                  <c:v>100.97656456987451</c:v>
                </c:pt>
                <c:pt idx="54">
                  <c:v>101.71857516513997</c:v>
                </c:pt>
                <c:pt idx="55">
                  <c:v>101.74476815557682</c:v>
                </c:pt>
                <c:pt idx="56">
                  <c:v>101.46766846931561</c:v>
                </c:pt>
                <c:pt idx="57">
                  <c:v>101.16576642339125</c:v>
                </c:pt>
                <c:pt idx="58">
                  <c:v>101.05553203587232</c:v>
                </c:pt>
                <c:pt idx="59">
                  <c:v>101.16437435049886</c:v>
                </c:pt>
                <c:pt idx="60">
                  <c:v>101.1450776821444</c:v>
                </c:pt>
                <c:pt idx="61">
                  <c:v>100.9096314241728</c:v>
                </c:pt>
                <c:pt idx="62">
                  <c:v>100.9420943925477</c:v>
                </c:pt>
                <c:pt idx="63">
                  <c:v>100.51013921592359</c:v>
                </c:pt>
                <c:pt idx="64">
                  <c:v>100.28800105153212</c:v>
                </c:pt>
                <c:pt idx="65">
                  <c:v>100.41014205375896</c:v>
                </c:pt>
                <c:pt idx="66">
                  <c:v>100.72199021254823</c:v>
                </c:pt>
                <c:pt idx="67">
                  <c:v>100.39524756389301</c:v>
                </c:pt>
                <c:pt idx="68">
                  <c:v>100.44894004306779</c:v>
                </c:pt>
                <c:pt idx="69">
                  <c:v>100.28592514138695</c:v>
                </c:pt>
                <c:pt idx="70">
                  <c:v>100.67534170928241</c:v>
                </c:pt>
                <c:pt idx="71">
                  <c:v>101.35811463567089</c:v>
                </c:pt>
                <c:pt idx="72">
                  <c:v>101.14675595104092</c:v>
                </c:pt>
                <c:pt idx="73">
                  <c:v>100.76233530858254</c:v>
                </c:pt>
                <c:pt idx="74">
                  <c:v>101.29146516588014</c:v>
                </c:pt>
                <c:pt idx="75">
                  <c:v>101.42709971973949</c:v>
                </c:pt>
                <c:pt idx="76">
                  <c:v>101.51052884226858</c:v>
                </c:pt>
                <c:pt idx="77">
                  <c:v>101.43350941358125</c:v>
                </c:pt>
                <c:pt idx="78">
                  <c:v>101.57942017880075</c:v>
                </c:pt>
                <c:pt idx="79">
                  <c:v>100.98273810326101</c:v>
                </c:pt>
                <c:pt idx="80">
                  <c:v>101.45893445793386</c:v>
                </c:pt>
                <c:pt idx="81">
                  <c:v>102.20016421947318</c:v>
                </c:pt>
                <c:pt idx="82">
                  <c:v>100.90205410479614</c:v>
                </c:pt>
                <c:pt idx="83">
                  <c:v>100.89246105447691</c:v>
                </c:pt>
                <c:pt idx="84">
                  <c:v>101.5286351026333</c:v>
                </c:pt>
                <c:pt idx="85">
                  <c:v>101.66129291500231</c:v>
                </c:pt>
                <c:pt idx="86">
                  <c:v>101.55423748957081</c:v>
                </c:pt>
                <c:pt idx="87">
                  <c:v>101.09756300944133</c:v>
                </c:pt>
                <c:pt idx="88">
                  <c:v>101.85621510262406</c:v>
                </c:pt>
                <c:pt idx="89">
                  <c:v>101.74940801282139</c:v>
                </c:pt>
                <c:pt idx="90">
                  <c:v>101.77445330647518</c:v>
                </c:pt>
                <c:pt idx="91">
                  <c:v>101.540427871931</c:v>
                </c:pt>
                <c:pt idx="92">
                  <c:v>101.84578204789035</c:v>
                </c:pt>
                <c:pt idx="93">
                  <c:v>101.98523577881893</c:v>
                </c:pt>
                <c:pt idx="94">
                  <c:v>101.78066408465088</c:v>
                </c:pt>
                <c:pt idx="95">
                  <c:v>101.15672846278107</c:v>
                </c:pt>
                <c:pt idx="96">
                  <c:v>101.21011526467034</c:v>
                </c:pt>
                <c:pt idx="97">
                  <c:v>101.24606600637506</c:v>
                </c:pt>
                <c:pt idx="98">
                  <c:v>101.22884382099761</c:v>
                </c:pt>
                <c:pt idx="99">
                  <c:v>101.25069468910644</c:v>
                </c:pt>
                <c:pt idx="100">
                  <c:v>100.68664958668052</c:v>
                </c:pt>
                <c:pt idx="101">
                  <c:v>100.28078209747507</c:v>
                </c:pt>
                <c:pt idx="102">
                  <c:v>100.47967661977376</c:v>
                </c:pt>
                <c:pt idx="103">
                  <c:v>100.6401713451563</c:v>
                </c:pt>
                <c:pt idx="104">
                  <c:v>100.07731751822033</c:v>
                </c:pt>
                <c:pt idx="105">
                  <c:v>99.460591252314003</c:v>
                </c:pt>
                <c:pt idx="106">
                  <c:v>98.243503338143555</c:v>
                </c:pt>
                <c:pt idx="107">
                  <c:v>96.279342500335659</c:v>
                </c:pt>
                <c:pt idx="108">
                  <c:v>96.070044279917227</c:v>
                </c:pt>
                <c:pt idx="109">
                  <c:v>95.338533468370329</c:v>
                </c:pt>
                <c:pt idx="110">
                  <c:v>95.12002172162434</c:v>
                </c:pt>
                <c:pt idx="111">
                  <c:v>95.684368448729757</c:v>
                </c:pt>
                <c:pt idx="112">
                  <c:v>96.037944462667738</c:v>
                </c:pt>
                <c:pt idx="113">
                  <c:v>97.277808671954986</c:v>
                </c:pt>
                <c:pt idx="114">
                  <c:v>97.810044804230557</c:v>
                </c:pt>
                <c:pt idx="115">
                  <c:v>97.936994808403938</c:v>
                </c:pt>
                <c:pt idx="116">
                  <c:v>98.273770064698283</c:v>
                </c:pt>
                <c:pt idx="117">
                  <c:v>98.640116833009301</c:v>
                </c:pt>
                <c:pt idx="118">
                  <c:v>98.405789438408135</c:v>
                </c:pt>
                <c:pt idx="119">
                  <c:v>99.332608748767839</c:v>
                </c:pt>
                <c:pt idx="120">
                  <c:v>100.26822206144743</c:v>
                </c:pt>
                <c:pt idx="121">
                  <c:v>99.214400876123889</c:v>
                </c:pt>
                <c:pt idx="122">
                  <c:v>99.357261956546992</c:v>
                </c:pt>
                <c:pt idx="123">
                  <c:v>99.352869285123546</c:v>
                </c:pt>
                <c:pt idx="124">
                  <c:v>99.378004431323092</c:v>
                </c:pt>
                <c:pt idx="125">
                  <c:v>99.13187705192054</c:v>
                </c:pt>
                <c:pt idx="126">
                  <c:v>98.990664145220222</c:v>
                </c:pt>
                <c:pt idx="127">
                  <c:v>99.097931164791447</c:v>
                </c:pt>
                <c:pt idx="128">
                  <c:v>99.156184341412057</c:v>
                </c:pt>
                <c:pt idx="129">
                  <c:v>99.272893739873908</c:v>
                </c:pt>
                <c:pt idx="130">
                  <c:v>99.984736470838655</c:v>
                </c:pt>
                <c:pt idx="131">
                  <c:v>100.58084021516174</c:v>
                </c:pt>
                <c:pt idx="132">
                  <c:v>100.33621953349088</c:v>
                </c:pt>
                <c:pt idx="133">
                  <c:v>100.28386256121809</c:v>
                </c:pt>
                <c:pt idx="134">
                  <c:v>100.7687986817316</c:v>
                </c:pt>
                <c:pt idx="135">
                  <c:v>101.0959755671298</c:v>
                </c:pt>
                <c:pt idx="136">
                  <c:v>101.50913372457605</c:v>
                </c:pt>
                <c:pt idx="137">
                  <c:v>99.822110378390349</c:v>
                </c:pt>
                <c:pt idx="138">
                  <c:v>99.769554210153231</c:v>
                </c:pt>
                <c:pt idx="139">
                  <c:v>99.135375847584029</c:v>
                </c:pt>
                <c:pt idx="140">
                  <c:v>98.786991371819639</c:v>
                </c:pt>
                <c:pt idx="141">
                  <c:v>99.365640797015629</c:v>
                </c:pt>
                <c:pt idx="142">
                  <c:v>99.384939557558994</c:v>
                </c:pt>
                <c:pt idx="143">
                  <c:v>99.953721622793637</c:v>
                </c:pt>
                <c:pt idx="144">
                  <c:v>99.060208097357659</c:v>
                </c:pt>
                <c:pt idx="145">
                  <c:v>100.04496874150384</c:v>
                </c:pt>
                <c:pt idx="146">
                  <c:v>101.01496021080396</c:v>
                </c:pt>
                <c:pt idx="147">
                  <c:v>100.33476176628534</c:v>
                </c:pt>
                <c:pt idx="148">
                  <c:v>100.47844800699329</c:v>
                </c:pt>
                <c:pt idx="149">
                  <c:v>99.970792950553502</c:v>
                </c:pt>
                <c:pt idx="150">
                  <c:v>99.872284139006211</c:v>
                </c:pt>
                <c:pt idx="151">
                  <c:v>100.11091596453106</c:v>
                </c:pt>
                <c:pt idx="152">
                  <c:v>100.55515743847961</c:v>
                </c:pt>
                <c:pt idx="153">
                  <c:v>101.00168302080631</c:v>
                </c:pt>
                <c:pt idx="154">
                  <c:v>101.08290454079274</c:v>
                </c:pt>
                <c:pt idx="155">
                  <c:v>100.11073868717959</c:v>
                </c:pt>
                <c:pt idx="156">
                  <c:v>100.21681678487059</c:v>
                </c:pt>
                <c:pt idx="157">
                  <c:v>101.12737659373738</c:v>
                </c:pt>
                <c:pt idx="158">
                  <c:v>100.43500952142615</c:v>
                </c:pt>
                <c:pt idx="159">
                  <c:v>100.3677193097211</c:v>
                </c:pt>
                <c:pt idx="160">
                  <c:v>101.10439836039447</c:v>
                </c:pt>
                <c:pt idx="161">
                  <c:v>101.26107020301515</c:v>
                </c:pt>
                <c:pt idx="162">
                  <c:v>102.38562516076631</c:v>
                </c:pt>
                <c:pt idx="163">
                  <c:v>102.01802168726925</c:v>
                </c:pt>
                <c:pt idx="164">
                  <c:v>102.0844955515898</c:v>
                </c:pt>
                <c:pt idx="165">
                  <c:v>101.55010062123901</c:v>
                </c:pt>
                <c:pt idx="166">
                  <c:v>102.60884692328128</c:v>
                </c:pt>
                <c:pt idx="167">
                  <c:v>102.67642919460467</c:v>
                </c:pt>
                <c:pt idx="168">
                  <c:v>101.79566682867508</c:v>
                </c:pt>
                <c:pt idx="169">
                  <c:v>102.26090247245773</c:v>
                </c:pt>
                <c:pt idx="170">
                  <c:v>101.92333367879216</c:v>
                </c:pt>
                <c:pt idx="171">
                  <c:v>102.48326119543678</c:v>
                </c:pt>
                <c:pt idx="172">
                  <c:v>102.17673792190718</c:v>
                </c:pt>
                <c:pt idx="173">
                  <c:v>102.82370394237911</c:v>
                </c:pt>
                <c:pt idx="174">
                  <c:v>102.27514519113959</c:v>
                </c:pt>
                <c:pt idx="175">
                  <c:v>103.00511662205786</c:v>
                </c:pt>
                <c:pt idx="176">
                  <c:v>103.01202018704247</c:v>
                </c:pt>
                <c:pt idx="177">
                  <c:v>103.2173948395554</c:v>
                </c:pt>
                <c:pt idx="178">
                  <c:v>103.10225387298514</c:v>
                </c:pt>
                <c:pt idx="179">
                  <c:v>102.8922813702945</c:v>
                </c:pt>
                <c:pt idx="180">
                  <c:v>103.50532208316693</c:v>
                </c:pt>
                <c:pt idx="181">
                  <c:v>103.69739922645778</c:v>
                </c:pt>
                <c:pt idx="182">
                  <c:v>103.54806216935027</c:v>
                </c:pt>
                <c:pt idx="183">
                  <c:v>103.46657832509399</c:v>
                </c:pt>
                <c:pt idx="184">
                  <c:v>103.46138213931638</c:v>
                </c:pt>
                <c:pt idx="185">
                  <c:v>103.82032233576749</c:v>
                </c:pt>
                <c:pt idx="186">
                  <c:v>104.05259073191755</c:v>
                </c:pt>
                <c:pt idx="187">
                  <c:v>103.64100425939272</c:v>
                </c:pt>
                <c:pt idx="188">
                  <c:v>103.06262506085078</c:v>
                </c:pt>
                <c:pt idx="189">
                  <c:v>102.95240630736505</c:v>
                </c:pt>
                <c:pt idx="190">
                  <c:v>102.65656654498011</c:v>
                </c:pt>
                <c:pt idx="191">
                  <c:v>103.10487435098503</c:v>
                </c:pt>
                <c:pt idx="192">
                  <c:v>103.19839952062148</c:v>
                </c:pt>
                <c:pt idx="193">
                  <c:v>102.43588978129938</c:v>
                </c:pt>
                <c:pt idx="194">
                  <c:v>102.78132705979506</c:v>
                </c:pt>
                <c:pt idx="195">
                  <c:v>103.2864347755162</c:v>
                </c:pt>
                <c:pt idx="196">
                  <c:v>103.46143124269018</c:v>
                </c:pt>
                <c:pt idx="197">
                  <c:v>103.50965471309691</c:v>
                </c:pt>
                <c:pt idx="198">
                  <c:v>102.8433160488822</c:v>
                </c:pt>
                <c:pt idx="199">
                  <c:v>102.75240496283905</c:v>
                </c:pt>
                <c:pt idx="200">
                  <c:v>103.53807137468516</c:v>
                </c:pt>
                <c:pt idx="201">
                  <c:v>103.65652701037186</c:v>
                </c:pt>
                <c:pt idx="202">
                  <c:v>103.51846625709871</c:v>
                </c:pt>
                <c:pt idx="203">
                  <c:v>103.84752344987923</c:v>
                </c:pt>
                <c:pt idx="204">
                  <c:v>104.02724462212778</c:v>
                </c:pt>
                <c:pt idx="205">
                  <c:v>103.06958890345234</c:v>
                </c:pt>
                <c:pt idx="206">
                  <c:v>104.13798002697783</c:v>
                </c:pt>
                <c:pt idx="207">
                  <c:v>103.76973339100503</c:v>
                </c:pt>
                <c:pt idx="208">
                  <c:v>103.58857493405871</c:v>
                </c:pt>
                <c:pt idx="209">
                  <c:v>103.66438550001671</c:v>
                </c:pt>
                <c:pt idx="210">
                  <c:v>103.0620901250203</c:v>
                </c:pt>
                <c:pt idx="211">
                  <c:v>104.64492154946032</c:v>
                </c:pt>
                <c:pt idx="212">
                  <c:v>104.2977714219986</c:v>
                </c:pt>
                <c:pt idx="213">
                  <c:v>104.10697999839654</c:v>
                </c:pt>
                <c:pt idx="214">
                  <c:v>103.69866950914999</c:v>
                </c:pt>
                <c:pt idx="215">
                  <c:v>104.37817259568322</c:v>
                </c:pt>
                <c:pt idx="216">
                  <c:v>104.8909625204485</c:v>
                </c:pt>
                <c:pt idx="217">
                  <c:v>104.99522192916204</c:v>
                </c:pt>
                <c:pt idx="218">
                  <c:v>104.97590503300889</c:v>
                </c:pt>
                <c:pt idx="219">
                  <c:v>104.51890403954528</c:v>
                </c:pt>
                <c:pt idx="220">
                  <c:v>104.31428395101209</c:v>
                </c:pt>
                <c:pt idx="221">
                  <c:v>104.07611966932861</c:v>
                </c:pt>
                <c:pt idx="222">
                  <c:v>104.45826228054422</c:v>
                </c:pt>
                <c:pt idx="223">
                  <c:v>103.40839942895248</c:v>
                </c:pt>
                <c:pt idx="224">
                  <c:v>103.94131382145842</c:v>
                </c:pt>
                <c:pt idx="225">
                  <c:v>103.89416726668519</c:v>
                </c:pt>
                <c:pt idx="226">
                  <c:v>103.94676500221853</c:v>
                </c:pt>
                <c:pt idx="227">
                  <c:v>102.74839490135405</c:v>
                </c:pt>
                <c:pt idx="228">
                  <c:v>102.18035871223447</c:v>
                </c:pt>
                <c:pt idx="229">
                  <c:v>102.1093616263928</c:v>
                </c:pt>
                <c:pt idx="230">
                  <c:v>103.21873848971681</c:v>
                </c:pt>
                <c:pt idx="231">
                  <c:v>103.40705337829408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C-6160-423B-8F4F-8F6F84080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8927792"/>
        <c:axId val="518928184"/>
      </c:lineChart>
      <c:dateAx>
        <c:axId val="518927792"/>
        <c:scaling>
          <c:orientation val="minMax"/>
          <c:max val="43556"/>
          <c:min val="36526"/>
        </c:scaling>
        <c:delete val="0"/>
        <c:axPos val="b"/>
        <c:majorGridlines/>
        <c:numFmt formatCode="mmm\-yy" sourceLinked="1"/>
        <c:majorTickMark val="out"/>
        <c:minorTickMark val="none"/>
        <c:tickLblPos val="nextTo"/>
        <c:txPr>
          <a:bodyPr rot="0" anchor="ctr" anchorCtr="0"/>
          <a:lstStyle/>
          <a:p>
            <a:pPr>
              <a:defRPr sz="1400" b="1"/>
            </a:pPr>
            <a:endParaRPr lang="en-US"/>
          </a:p>
        </c:txPr>
        <c:crossAx val="518928184"/>
        <c:crosses val="autoZero"/>
        <c:auto val="1"/>
        <c:lblOffset val="100"/>
        <c:baseTimeUnit val="months"/>
        <c:majorUnit val="1"/>
        <c:majorTimeUnit val="years"/>
      </c:dateAx>
      <c:valAx>
        <c:axId val="518928184"/>
        <c:scaling>
          <c:orientation val="minMax"/>
          <c:min val="92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n-US"/>
          </a:p>
        </c:txPr>
        <c:crossAx val="518927792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Cambria" panose="02040503050406030204" pitchFamily="18" charset="0"/>
              </a:rPr>
              <a:t>Employment</a:t>
            </a:r>
            <a:r>
              <a:rPr lang="en-US" sz="2000" baseline="0" dirty="0">
                <a:latin typeface="Cambria" panose="02040503050406030204" pitchFamily="18" charset="0"/>
              </a:rPr>
              <a:t>, Inflation, Housing &amp; Income</a:t>
            </a:r>
          </a:p>
          <a:p>
            <a:pPr>
              <a:defRPr/>
            </a:pPr>
            <a:r>
              <a:rPr lang="en-US" sz="1200" baseline="0" dirty="0">
                <a:latin typeface="Cambria" panose="02040503050406030204" pitchFamily="18" charset="0"/>
              </a:rPr>
              <a:t>Forecast 2018-2020</a:t>
            </a:r>
          </a:p>
          <a:p>
            <a:pPr>
              <a:defRPr/>
            </a:pPr>
            <a:r>
              <a:rPr lang="en-US" sz="1200" baseline="0" dirty="0">
                <a:latin typeface="Cambria" panose="02040503050406030204" pitchFamily="18" charset="0"/>
              </a:rPr>
              <a:t>Source: Q4 2018 King County Forecast Model</a:t>
            </a:r>
            <a:endParaRPr lang="en-US" sz="1100" dirty="0"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4932294400699911"/>
          <c:y val="1.35620271730739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4310367454068244E-2"/>
          <c:y val="0.16149297514281302"/>
          <c:w val="0.91041185476815401"/>
          <c:h val="0.70507507333642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</c:spPr>
          <c:invertIfNegative val="0"/>
          <c:dLbls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Sheet1!$B$2:$D$2</c:f>
              <c:numCache>
                <c:formatCode>0.00%</c:formatCode>
                <c:ptCount val="3"/>
                <c:pt idx="0">
                  <c:v>2.4E-2</c:v>
                </c:pt>
                <c:pt idx="1">
                  <c:v>2.1000000000000001E-2</c:v>
                </c:pt>
                <c:pt idx="2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2-41A6-ACEF-AA4BB6D68BF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Inflation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2.4509803921567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82-41A6-ACEF-AA4BB6D68BF9}"/>
                </c:ext>
              </c:extLst>
            </c:dLbl>
            <c:dLbl>
              <c:idx val="2"/>
              <c:layout>
                <c:manualLayout>
                  <c:x val="-2.7777777777777779E-3"/>
                  <c:y val="-2.4509803921568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82-41A6-ACEF-AA4BB6D68BF9}"/>
                </c:ext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Sheet1!$B$3:$D$3</c:f>
              <c:numCache>
                <c:formatCode>0.00%</c:formatCode>
                <c:ptCount val="3"/>
                <c:pt idx="0">
                  <c:v>2.4E-2</c:v>
                </c:pt>
                <c:pt idx="1">
                  <c:v>2.1000000000000001E-2</c:v>
                </c:pt>
                <c:pt idx="2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82-41A6-ACEF-AA4BB6D68BF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House Prices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5.5555555555555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82-41A6-ACEF-AA4BB6D68BF9}"/>
                </c:ext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Sheet1!$B$4:$D$4</c:f>
              <c:numCache>
                <c:formatCode>0.00%</c:formatCode>
                <c:ptCount val="3"/>
                <c:pt idx="0">
                  <c:v>2.1000000000000001E-2</c:v>
                </c:pt>
                <c:pt idx="1">
                  <c:v>2.1000000000000001E-2</c:v>
                </c:pt>
                <c:pt idx="2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82-41A6-ACEF-AA4BB6D68BF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Personal Income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</c:spPr>
          <c:invertIfNegative val="0"/>
          <c:dLbls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Sheet1!$B$5:$D$5</c:f>
              <c:numCache>
                <c:formatCode>0.00%</c:formatCode>
                <c:ptCount val="3"/>
                <c:pt idx="0">
                  <c:v>4.7E-2</c:v>
                </c:pt>
                <c:pt idx="1">
                  <c:v>0.04</c:v>
                </c:pt>
                <c:pt idx="2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82-41A6-ACEF-AA4BB6D68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928576"/>
        <c:axId val="518923480"/>
      </c:barChart>
      <c:catAx>
        <c:axId val="51892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518923480"/>
        <c:crosses val="autoZero"/>
        <c:auto val="1"/>
        <c:lblAlgn val="ctr"/>
        <c:lblOffset val="100"/>
        <c:noMultiLvlLbl val="0"/>
      </c:catAx>
      <c:valAx>
        <c:axId val="518923480"/>
        <c:scaling>
          <c:orientation val="minMax"/>
          <c:max val="8.0000000000000016E-2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en-US"/>
          </a:p>
        </c:txPr>
        <c:crossAx val="518928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4197287839020127"/>
          <c:w val="0.998373687664042"/>
          <c:h val="4.6916010498687662E-2"/>
        </c:manualLayout>
      </c:layout>
      <c:overlay val="0"/>
      <c:txPr>
        <a:bodyPr/>
        <a:lstStyle/>
        <a:p>
          <a:pPr>
            <a:defRPr sz="1600" b="1">
              <a:latin typeface="Cambria" panose="020405030504060302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2000" baseline="0" dirty="0"/>
              <a:t>King County New Construction Forecast</a:t>
            </a:r>
            <a:endParaRPr lang="en-US" sz="20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In billions $, </a:t>
            </a:r>
            <a:r>
              <a:rPr lang="en-US" sz="1200" b="1" i="0" baseline="0" dirty="0">
                <a:solidFill>
                  <a:schemeClr val="accent1"/>
                </a:solidFill>
                <a:effectLst/>
              </a:rPr>
              <a:t>with Actuals and</a:t>
            </a:r>
            <a:r>
              <a:rPr lang="en-US" sz="1200" b="1" i="0" baseline="0" dirty="0">
                <a:effectLst/>
              </a:rPr>
              <a:t> </a:t>
            </a:r>
            <a:r>
              <a:rPr lang="en-US" sz="1200" b="1" i="0" baseline="0" dirty="0">
                <a:solidFill>
                  <a:schemeClr val="accent2"/>
                </a:solidFill>
                <a:effectLst/>
              </a:rPr>
              <a:t>Forecast bars</a:t>
            </a:r>
            <a:endParaRPr lang="en-US" sz="1200" baseline="0" dirty="0">
              <a:solidFill>
                <a:schemeClr val="accent2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dirty="0"/>
              <a:t>Source:</a:t>
            </a:r>
            <a:r>
              <a:rPr lang="en-US" sz="1200" baseline="0" dirty="0"/>
              <a:t> KC DOA, King County OEFA</a:t>
            </a:r>
            <a:endParaRPr lang="en-US" sz="1200" dirty="0"/>
          </a:p>
        </c:rich>
      </c:tx>
      <c:layout>
        <c:manualLayout>
          <c:xMode val="edge"/>
          <c:yMode val="edge"/>
          <c:x val="0.24521708223972002"/>
          <c:y val="1.47058823529411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002292633070239E-2"/>
          <c:y val="0.16121777057279604"/>
          <c:w val="0.92557545931758534"/>
          <c:h val="0.692858576501466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B32-46ED-A917-E4B3D0C0D410}"/>
              </c:ext>
            </c:extLst>
          </c:dPt>
          <c:dPt>
            <c:idx val="8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B32-46ED-A917-E4B3D0C0D410}"/>
              </c:ext>
            </c:extLst>
          </c:dPt>
          <c:dPt>
            <c:idx val="9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B32-46ED-A917-E4B3D0C0D410}"/>
              </c:ext>
            </c:extLst>
          </c:dPt>
          <c:dPt>
            <c:idx val="10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B32-46ED-A917-E4B3D0C0D410}"/>
              </c:ext>
            </c:extLst>
          </c:dPt>
          <c:dPt>
            <c:idx val="11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B32-46ED-A917-E4B3D0C0D410}"/>
              </c:ext>
            </c:extLst>
          </c:dPt>
          <c:dPt>
            <c:idx val="12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B32-46ED-A917-E4B3D0C0D410}"/>
              </c:ext>
            </c:extLst>
          </c:dPt>
          <c:dPt>
            <c:idx val="13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B32-46ED-A917-E4B3D0C0D410}"/>
              </c:ext>
            </c:extLst>
          </c:dPt>
          <c:dPt>
            <c:idx val="14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B32-46ED-A917-E4B3D0C0D410}"/>
              </c:ext>
            </c:extLst>
          </c:dPt>
          <c:dPt>
            <c:idx val="15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B32-46ED-A917-E4B3D0C0D410}"/>
              </c:ext>
            </c:extLst>
          </c:dPt>
          <c:dPt>
            <c:idx val="16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4B32-46ED-A917-E4B3D0C0D410}"/>
              </c:ext>
            </c:extLst>
          </c:dPt>
          <c:dPt>
            <c:idx val="17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4B32-46ED-A917-E4B3D0C0D410}"/>
              </c:ext>
            </c:extLst>
          </c:dPt>
          <c:dPt>
            <c:idx val="18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4B32-46ED-A917-E4B3D0C0D410}"/>
              </c:ext>
            </c:extLst>
          </c:dPt>
          <c:dPt>
            <c:idx val="19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4B32-46ED-A917-E4B3D0C0D410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'Countywide NC'!$A$5:$A$24</c:f>
              <c:numCache>
                <c:formatCode>General</c:formatCode>
                <c:ptCount val="2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2026</c:v>
                </c:pt>
                <c:pt idx="18">
                  <c:v>2027</c:v>
                </c:pt>
                <c:pt idx="19">
                  <c:v>2028</c:v>
                </c:pt>
              </c:numCache>
            </c:numRef>
          </c:cat>
          <c:val>
            <c:numRef>
              <c:f>'Countywide NC'!$B$5:$B$24</c:f>
              <c:numCache>
                <c:formatCode>"$"#,##0</c:formatCode>
                <c:ptCount val="20"/>
                <c:pt idx="0">
                  <c:v>8.0052000000000003</c:v>
                </c:pt>
                <c:pt idx="1">
                  <c:v>5.2051999999999996</c:v>
                </c:pt>
                <c:pt idx="2">
                  <c:v>2.4576428849999998</c:v>
                </c:pt>
                <c:pt idx="3">
                  <c:v>1.9254346689999999</c:v>
                </c:pt>
                <c:pt idx="4">
                  <c:v>1.9835036130000001</c:v>
                </c:pt>
                <c:pt idx="5">
                  <c:v>3.4061982899999999</c:v>
                </c:pt>
                <c:pt idx="6">
                  <c:v>4.9946592350000003</c:v>
                </c:pt>
                <c:pt idx="7">
                  <c:v>6.1119970539999997</c:v>
                </c:pt>
                <c:pt idx="8">
                  <c:v>8.4384516070000011</c:v>
                </c:pt>
                <c:pt idx="9">
                  <c:v>9.7897388870000004</c:v>
                </c:pt>
                <c:pt idx="10">
                  <c:v>11.561210136</c:v>
                </c:pt>
                <c:pt idx="11">
                  <c:v>10.4525604623392</c:v>
                </c:pt>
                <c:pt idx="12">
                  <c:v>9.5622438939739087</c:v>
                </c:pt>
                <c:pt idx="13">
                  <c:v>9.2172166055682112</c:v>
                </c:pt>
                <c:pt idx="14">
                  <c:v>8.8199189401828395</c:v>
                </c:pt>
                <c:pt idx="15">
                  <c:v>8.9746114119497609</c:v>
                </c:pt>
                <c:pt idx="16">
                  <c:v>9.2495379295473903</c:v>
                </c:pt>
                <c:pt idx="17">
                  <c:v>9.5328616601449916</c:v>
                </c:pt>
                <c:pt idx="18">
                  <c:v>10.042198194236601</c:v>
                </c:pt>
                <c:pt idx="19">
                  <c:v>10.5262680677821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B32-46ED-A917-E4B3D0C0D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511679568"/>
        <c:axId val="511683488"/>
      </c:barChart>
      <c:catAx>
        <c:axId val="5116795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txPr>
          <a:bodyPr rot="-5400000" anchor="ctr" anchorCtr="0"/>
          <a:lstStyle/>
          <a:p>
            <a:pPr>
              <a:defRPr sz="1600" b="1"/>
            </a:pPr>
            <a:endParaRPr lang="en-US"/>
          </a:p>
        </c:txPr>
        <c:crossAx val="511683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1683488"/>
        <c:scaling>
          <c:orientation val="minMax"/>
          <c:max val="13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</a:defRPr>
            </a:pPr>
            <a:endParaRPr lang="en-US"/>
          </a:p>
        </c:txPr>
        <c:crossAx val="511679568"/>
        <c:crossesAt val="1"/>
        <c:crossBetween val="between"/>
        <c:majorUnit val="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Cambria" panose="02040503050406030204" pitchFamily="18" charset="0"/>
              </a:rPr>
              <a:t>Nominal &amp; Real</a:t>
            </a:r>
            <a:r>
              <a:rPr lang="en-US" sz="2000" baseline="0" dirty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Taxable Sales</a:t>
            </a:r>
          </a:p>
          <a:p>
            <a:pPr>
              <a:defRPr/>
            </a:pPr>
            <a:r>
              <a:rPr lang="en-US" sz="1200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Nominal (line) </a:t>
            </a:r>
            <a:r>
              <a:rPr lang="en-US" sz="1200" baseline="0" dirty="0">
                <a:latin typeface="Cambria" panose="02040503050406030204" pitchFamily="18" charset="0"/>
              </a:rPr>
              <a:t>&amp; </a:t>
            </a:r>
            <a:r>
              <a:rPr lang="en-US" sz="1200" baseline="0" dirty="0">
                <a:solidFill>
                  <a:schemeClr val="accent1"/>
                </a:solidFill>
                <a:latin typeface="Cambria" panose="02040503050406030204" pitchFamily="18" charset="0"/>
              </a:rPr>
              <a:t>Real (line)</a:t>
            </a:r>
          </a:p>
          <a:p>
            <a:pPr>
              <a:defRPr/>
            </a:pPr>
            <a:r>
              <a:rPr lang="en-US" sz="1200" baseline="0" dirty="0">
                <a:latin typeface="Cambria" panose="02040503050406030204" pitchFamily="18" charset="0"/>
              </a:rPr>
              <a:t>Source: WA DOR</a:t>
            </a:r>
            <a:endParaRPr lang="en-US" sz="1800" dirty="0">
              <a:latin typeface="Cambria" panose="020405030504060302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6091426071741033E-2"/>
          <c:y val="0.16294079048942411"/>
          <c:w val="0.93620581802274716"/>
          <c:h val="0.71460359734444967"/>
        </c:manualLayout>
      </c:layout>
      <c:lineChart>
        <c:grouping val="standard"/>
        <c:varyColors val="0"/>
        <c:ser>
          <c:idx val="0"/>
          <c:order val="0"/>
          <c:spPr>
            <a:ln w="63500"/>
          </c:spPr>
          <c:marker>
            <c:symbol val="diamond"/>
            <c:size val="14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EF-49D4-AA04-3ACE42191135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EF-49D4-AA04-3ACE42191135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EF-49D4-AA04-3ACE42191135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EF-49D4-AA04-3ACE42191135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EF-49D4-AA04-3ACE42191135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EF-49D4-AA04-3ACE42191135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EF-49D4-AA04-3ACE42191135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baseline="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Taxable!$A$3:$A$27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Taxable!$D$3:$D$27</c:f>
              <c:numCache>
                <c:formatCode>"$"#,##0</c:formatCode>
                <c:ptCount val="25"/>
                <c:pt idx="0">
                  <c:v>25.16568539</c:v>
                </c:pt>
                <c:pt idx="1">
                  <c:v>25.643741235889596</c:v>
                </c:pt>
                <c:pt idx="2">
                  <c:v>25.908319100825398</c:v>
                </c:pt>
                <c:pt idx="3">
                  <c:v>27.600938229656446</c:v>
                </c:pt>
                <c:pt idx="4">
                  <c:v>28.946844737447741</c:v>
                </c:pt>
                <c:pt idx="5">
                  <c:v>30.672988920358797</c:v>
                </c:pt>
                <c:pt idx="6">
                  <c:v>32.180821007499922</c:v>
                </c:pt>
                <c:pt idx="7">
                  <c:v>29.778773822649352</c:v>
                </c:pt>
                <c:pt idx="8">
                  <c:v>28.215482888050641</c:v>
                </c:pt>
                <c:pt idx="9">
                  <c:v>27.961041256276577</c:v>
                </c:pt>
                <c:pt idx="10">
                  <c:v>29.242241356384188</c:v>
                </c:pt>
                <c:pt idx="11">
                  <c:v>30.86499768588412</c:v>
                </c:pt>
                <c:pt idx="12">
                  <c:v>32.32353658426775</c:v>
                </c:pt>
                <c:pt idx="13">
                  <c:v>33.766286897058279</c:v>
                </c:pt>
                <c:pt idx="14">
                  <c:v>31.202374108722452</c:v>
                </c:pt>
                <c:pt idx="15">
                  <c:v>26.668110221512318</c:v>
                </c:pt>
                <c:pt idx="16">
                  <c:v>26.409803593211965</c:v>
                </c:pt>
                <c:pt idx="17">
                  <c:v>26.890625627051318</c:v>
                </c:pt>
                <c:pt idx="18">
                  <c:v>27.9785035780938</c:v>
                </c:pt>
                <c:pt idx="19">
                  <c:v>29.707662245943233</c:v>
                </c:pt>
                <c:pt idx="20">
                  <c:v>31.441454553504219</c:v>
                </c:pt>
                <c:pt idx="21">
                  <c:v>34.149311659213033</c:v>
                </c:pt>
                <c:pt idx="22">
                  <c:v>36.154641379594452</c:v>
                </c:pt>
                <c:pt idx="23">
                  <c:v>37.024837437373414</c:v>
                </c:pt>
                <c:pt idx="24">
                  <c:v>39.527609014013848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6EF-49D4-AA04-3ACE42191135}"/>
            </c:ext>
          </c:extLst>
        </c:ser>
        <c:ser>
          <c:idx val="1"/>
          <c:order val="1"/>
          <c:spPr>
            <a:ln w="63500"/>
          </c:spPr>
          <c:marker>
            <c:symbol val="diamond"/>
            <c:size val="13"/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baseline="0"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Taxable!$A$3:$A$27</c:f>
              <c:numCache>
                <c:formatCode>General</c:formatCode>
                <c:ptCount val="25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</c:numCache>
            </c:numRef>
          </c:cat>
          <c:val>
            <c:numRef>
              <c:f>Taxable!$B$3:$B$27</c:f>
              <c:numCache>
                <c:formatCode>"$"#,##0.0</c:formatCode>
                <c:ptCount val="25"/>
                <c:pt idx="0">
                  <c:v>25.16568539</c:v>
                </c:pt>
                <c:pt idx="1">
                  <c:v>26.424504669999902</c:v>
                </c:pt>
                <c:pt idx="2">
                  <c:v>27.6086621</c:v>
                </c:pt>
                <c:pt idx="3">
                  <c:v>30.439465030000001</c:v>
                </c:pt>
                <c:pt idx="4">
                  <c:v>32.844288649999903</c:v>
                </c:pt>
                <c:pt idx="5">
                  <c:v>35.861248209999999</c:v>
                </c:pt>
                <c:pt idx="6">
                  <c:v>39.017612479999897</c:v>
                </c:pt>
                <c:pt idx="7">
                  <c:v>37.41487346999989</c:v>
                </c:pt>
                <c:pt idx="8">
                  <c:v>36.137962859999902</c:v>
                </c:pt>
                <c:pt idx="9">
                  <c:v>36.379622689999898</c:v>
                </c:pt>
                <c:pt idx="10">
                  <c:v>38.52140996</c:v>
                </c:pt>
                <c:pt idx="11">
                  <c:v>41.807662630000003</c:v>
                </c:pt>
                <c:pt idx="12">
                  <c:v>45.401665729999898</c:v>
                </c:pt>
                <c:pt idx="13">
                  <c:v>49.268622239999999</c:v>
                </c:pt>
                <c:pt idx="14">
                  <c:v>47.440908710000002</c:v>
                </c:pt>
                <c:pt idx="15">
                  <c:v>40.783082659999899</c:v>
                </c:pt>
                <c:pt idx="16">
                  <c:v>40.506885019999999</c:v>
                </c:pt>
                <c:pt idx="17">
                  <c:v>42.349096576999997</c:v>
                </c:pt>
                <c:pt idx="18">
                  <c:v>45.178847087000001</c:v>
                </c:pt>
                <c:pt idx="19">
                  <c:v>48.553937855999898</c:v>
                </c:pt>
                <c:pt idx="20">
                  <c:v>52.335343479999999</c:v>
                </c:pt>
                <c:pt idx="21">
                  <c:v>57.615757459999998</c:v>
                </c:pt>
                <c:pt idx="22">
                  <c:v>62.35</c:v>
                </c:pt>
                <c:pt idx="23">
                  <c:v>65.8</c:v>
                </c:pt>
                <c:pt idx="24">
                  <c:v>72.5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6EF-49D4-AA04-3ACE42191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1681136"/>
        <c:axId val="511679960"/>
      </c:lineChart>
      <c:catAx>
        <c:axId val="51168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mbria" panose="02040503050406030204" pitchFamily="18" charset="0"/>
              </a:defRPr>
            </a:pPr>
            <a:endParaRPr lang="en-US"/>
          </a:p>
        </c:txPr>
        <c:crossAx val="511679960"/>
        <c:crosses val="autoZero"/>
        <c:auto val="1"/>
        <c:lblAlgn val="ctr"/>
        <c:lblOffset val="100"/>
        <c:noMultiLvlLbl val="0"/>
      </c:catAx>
      <c:valAx>
        <c:axId val="511679960"/>
        <c:scaling>
          <c:orientation val="minMax"/>
          <c:max val="8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mbria" panose="02040503050406030204" pitchFamily="18" charset="0"/>
              </a:defRPr>
            </a:pPr>
            <a:endParaRPr lang="en-US"/>
          </a:p>
        </c:txPr>
        <c:crossAx val="5116811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>
                <a:latin typeface="Arial Rounded MT Bold" panose="020F0704030504030204" pitchFamily="34" charset="0"/>
              </a:defRPr>
            </a:pPr>
            <a:r>
              <a:rPr lang="en-US" sz="2000" b="1" dirty="0">
                <a:latin typeface="Cambria" panose="02040503050406030204" pitchFamily="18" charset="0"/>
              </a:rPr>
              <a:t>US Economic</a:t>
            </a:r>
            <a:r>
              <a:rPr lang="en-US" sz="2000" b="1" baseline="0" dirty="0">
                <a:latin typeface="Cambria" panose="02040503050406030204" pitchFamily="18" charset="0"/>
              </a:rPr>
              <a:t> Expansions</a:t>
            </a:r>
          </a:p>
          <a:p>
            <a:pPr>
              <a:defRPr b="0">
                <a:latin typeface="Arial Rounded MT Bold" panose="020F0704030504030204" pitchFamily="34" charset="0"/>
              </a:defRPr>
            </a:pP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In months, </a:t>
            </a:r>
            <a:r>
              <a:rPr lang="en-US" sz="1200" b="1" baseline="0" dirty="0">
                <a:solidFill>
                  <a:schemeClr val="accent1"/>
                </a:solidFill>
                <a:latin typeface="Cambria" panose="02040503050406030204" pitchFamily="18" charset="0"/>
              </a:rPr>
              <a:t>Actual (bar), </a:t>
            </a:r>
            <a:r>
              <a:rPr lang="en-US" sz="1200" b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Forecast (bar)</a:t>
            </a:r>
          </a:p>
          <a:p>
            <a:pPr>
              <a:defRPr b="0">
                <a:latin typeface="Arial Rounded MT Bold" panose="020F0704030504030204" pitchFamily="34" charset="0"/>
              </a:defRPr>
            </a:pPr>
            <a:r>
              <a:rPr lang="en-US" sz="1200" b="1" baseline="0" dirty="0">
                <a:latin typeface="Cambria" panose="02040503050406030204" pitchFamily="18" charset="0"/>
              </a:rPr>
              <a:t>Source: Bureau of Economic Analysis, </a:t>
            </a:r>
            <a:r>
              <a:rPr lang="en-US" sz="1200" b="1" baseline="0">
                <a:latin typeface="Cambria" panose="02040503050406030204" pitchFamily="18" charset="0"/>
              </a:rPr>
              <a:t>Global Insight</a:t>
            </a:r>
            <a:endParaRPr lang="en-US" sz="1800" b="1" dirty="0">
              <a:latin typeface="Cambria" panose="020405030504060302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5201334208223975E-2"/>
          <c:y val="0.16134803921568625"/>
          <c:w val="0.94919455380577433"/>
          <c:h val="0.69212019453450668"/>
        </c:manualLayout>
      </c:layout>
      <c:barChart>
        <c:barDir val="bar"/>
        <c:grouping val="stacked"/>
        <c:varyColors val="0"/>
        <c:ser>
          <c:idx val="0"/>
          <c:order val="0"/>
          <c:tx>
            <c:v>Actual</c:v>
          </c:tx>
          <c:spPr>
            <a:solidFill>
              <a:schemeClr val="accent1">
                <a:alpha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3">
                  <a:alpha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9D4-4C29-9D2D-32FE563C537F}"/>
              </c:ext>
            </c:extLst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D4-4C29-9D2D-32FE563C53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mbria" panose="02040503050406030204" pitchFamily="18" charset="0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'NBER Data'!$J$21:$J$26</c:f>
              <c:strCache>
                <c:ptCount val="6"/>
                <c:pt idx="0">
                  <c:v>1980 - 1981</c:v>
                </c:pt>
                <c:pt idx="1">
                  <c:v>1982 - 1990</c:v>
                </c:pt>
                <c:pt idx="2">
                  <c:v>1991 - 2001</c:v>
                </c:pt>
                <c:pt idx="3">
                  <c:v>2001 - 2007</c:v>
                </c:pt>
                <c:pt idx="4">
                  <c:v>2009 - ?</c:v>
                </c:pt>
                <c:pt idx="5">
                  <c:v>Average (1945-2009)</c:v>
                </c:pt>
              </c:strCache>
            </c:strRef>
          </c:cat>
          <c:val>
            <c:numRef>
              <c:f>'NBER Data'!$K$21:$K$26</c:f>
              <c:numCache>
                <c:formatCode>General</c:formatCode>
                <c:ptCount val="6"/>
                <c:pt idx="0">
                  <c:v>12</c:v>
                </c:pt>
                <c:pt idx="1">
                  <c:v>92</c:v>
                </c:pt>
                <c:pt idx="2">
                  <c:v>120</c:v>
                </c:pt>
                <c:pt idx="3">
                  <c:v>73</c:v>
                </c:pt>
                <c:pt idx="4">
                  <c:v>120</c:v>
                </c:pt>
                <c:pt idx="5">
                  <c:v>58.4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D4-4C29-9D2D-32FE563C537F}"/>
            </c:ext>
          </c:extLst>
        </c:ser>
        <c:ser>
          <c:idx val="1"/>
          <c:order val="1"/>
          <c:tx>
            <c:v>Forecast</c:v>
          </c:tx>
          <c:invertIfNegative val="0"/>
          <c:dLbls>
            <c:delete val="1"/>
          </c:dLbls>
          <c:val>
            <c:numRef>
              <c:f>'NBER Data'!$L$21:$L$26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D4-4C29-9D2D-32FE563C53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82341040"/>
        <c:axId val="382344568"/>
      </c:barChart>
      <c:catAx>
        <c:axId val="3823410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82344568"/>
        <c:crosses val="autoZero"/>
        <c:auto val="1"/>
        <c:lblAlgn val="ctr"/>
        <c:lblOffset val="100"/>
        <c:noMultiLvlLbl val="0"/>
      </c:catAx>
      <c:valAx>
        <c:axId val="382344568"/>
        <c:scaling>
          <c:orientation val="minMax"/>
          <c:max val="180"/>
        </c:scaling>
        <c:delete val="0"/>
        <c:axPos val="b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mbria" panose="02040503050406030204" pitchFamily="18" charset="0"/>
              </a:defRPr>
            </a:pPr>
            <a:endParaRPr lang="en-US"/>
          </a:p>
        </c:txPr>
        <c:crossAx val="382341040"/>
        <c:crosses val="autoZero"/>
        <c:crossBetween val="between"/>
        <c:majorUnit val="12"/>
      </c:valAx>
      <c:spPr>
        <a:solidFill>
          <a:schemeClr val="bg1"/>
        </a:solidFill>
        <a:ln>
          <a:solidFill>
            <a:schemeClr val="bg1">
              <a:lumMod val="75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Seattle Permit Value</a:t>
            </a:r>
          </a:p>
          <a:p>
            <a:pPr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Monthly Value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of All Permits from January 2006-May 2019 with </a:t>
            </a:r>
            <a:r>
              <a:rPr lang="en-US" sz="1200" b="1" baseline="0" dirty="0">
                <a:solidFill>
                  <a:srgbClr val="C00000"/>
                </a:solidFill>
                <a:latin typeface="Cambria" panose="02040503050406030204" pitchFamily="18" charset="0"/>
              </a:rPr>
              <a:t>Rolling  Annual Avg.</a:t>
            </a:r>
          </a:p>
          <a:p>
            <a:pPr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Source: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Seattle Online Permitting DB</a:t>
            </a:r>
            <a:endParaRPr 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15627734033246"/>
          <c:y val="0.1612438243013741"/>
          <c:w val="0.86530238407699034"/>
          <c:h val="0.68225142813030737"/>
        </c:manualLayout>
      </c:layout>
      <c:barChart>
        <c:barDir val="col"/>
        <c:grouping val="clustered"/>
        <c:varyColors val="0"/>
        <c:ser>
          <c:idx val="5"/>
          <c:order val="0"/>
          <c:tx>
            <c:v>Value</c:v>
          </c:tx>
          <c:spPr>
            <a:solidFill>
              <a:srgbClr val="4F81BD"/>
            </a:solidFill>
            <a:ln w="3175">
              <a:solidFill>
                <a:sysClr val="windowText" lastClr="000000"/>
              </a:solidFill>
            </a:ln>
            <a:effectLst/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42E-4B12-AD4D-F0950D10355B}"/>
              </c:ext>
            </c:extLst>
          </c:dPt>
          <c:trendline>
            <c:spPr>
              <a:ln w="44450" cap="rnd" cmpd="sng">
                <a:solidFill>
                  <a:srgbClr val="C00000"/>
                </a:solidFill>
                <a:prstDash val="solid"/>
              </a:ln>
              <a:effectLst/>
            </c:spPr>
            <c:trendlineType val="movingAvg"/>
            <c:period val="12"/>
            <c:dispRSqr val="0"/>
            <c:dispEq val="0"/>
          </c:trendline>
          <c:cat>
            <c:numRef>
              <c:f>Summary_June2019!$A$22:$A$182</c:f>
              <c:numCache>
                <c:formatCode>mmm\-yy</c:formatCode>
                <c:ptCount val="161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</c:numCache>
            </c:numRef>
          </c:cat>
          <c:val>
            <c:numRef>
              <c:f>Summary_June2019!$O$22:$O$182</c:f>
              <c:numCache>
                <c:formatCode>"$"#,##0</c:formatCode>
                <c:ptCount val="161"/>
                <c:pt idx="0">
                  <c:v>76573456</c:v>
                </c:pt>
                <c:pt idx="1">
                  <c:v>55147755</c:v>
                </c:pt>
                <c:pt idx="2">
                  <c:v>129148892</c:v>
                </c:pt>
                <c:pt idx="3">
                  <c:v>143870029</c:v>
                </c:pt>
                <c:pt idx="4">
                  <c:v>188901273</c:v>
                </c:pt>
                <c:pt idx="5">
                  <c:v>143229231</c:v>
                </c:pt>
                <c:pt idx="6">
                  <c:v>175025205</c:v>
                </c:pt>
                <c:pt idx="7">
                  <c:v>213855353</c:v>
                </c:pt>
                <c:pt idx="8">
                  <c:v>222949028</c:v>
                </c:pt>
                <c:pt idx="9">
                  <c:v>183171266</c:v>
                </c:pt>
                <c:pt idx="10">
                  <c:v>101276414</c:v>
                </c:pt>
                <c:pt idx="11">
                  <c:v>117095870</c:v>
                </c:pt>
                <c:pt idx="12">
                  <c:v>238484280</c:v>
                </c:pt>
                <c:pt idx="13">
                  <c:v>252132492</c:v>
                </c:pt>
                <c:pt idx="14">
                  <c:v>226635340</c:v>
                </c:pt>
                <c:pt idx="15">
                  <c:v>157717589</c:v>
                </c:pt>
                <c:pt idx="16">
                  <c:v>211824686</c:v>
                </c:pt>
                <c:pt idx="17">
                  <c:v>254057750</c:v>
                </c:pt>
                <c:pt idx="18">
                  <c:v>345225931</c:v>
                </c:pt>
                <c:pt idx="19">
                  <c:v>395786352</c:v>
                </c:pt>
                <c:pt idx="20">
                  <c:v>182984917</c:v>
                </c:pt>
                <c:pt idx="21">
                  <c:v>352540644</c:v>
                </c:pt>
                <c:pt idx="22">
                  <c:v>167456702</c:v>
                </c:pt>
                <c:pt idx="23">
                  <c:v>144435924</c:v>
                </c:pt>
                <c:pt idx="24">
                  <c:v>380256567</c:v>
                </c:pt>
                <c:pt idx="25">
                  <c:v>209956715</c:v>
                </c:pt>
                <c:pt idx="26">
                  <c:v>153880962</c:v>
                </c:pt>
                <c:pt idx="27">
                  <c:v>194921607</c:v>
                </c:pt>
                <c:pt idx="28">
                  <c:v>317057675</c:v>
                </c:pt>
                <c:pt idx="29">
                  <c:v>251674442</c:v>
                </c:pt>
                <c:pt idx="30">
                  <c:v>184534828</c:v>
                </c:pt>
                <c:pt idx="31">
                  <c:v>145993004</c:v>
                </c:pt>
                <c:pt idx="32">
                  <c:v>152606176</c:v>
                </c:pt>
                <c:pt idx="33">
                  <c:v>161601210</c:v>
                </c:pt>
                <c:pt idx="34">
                  <c:v>67830704</c:v>
                </c:pt>
                <c:pt idx="35">
                  <c:v>108698745.5</c:v>
                </c:pt>
                <c:pt idx="36">
                  <c:v>181122538</c:v>
                </c:pt>
                <c:pt idx="37">
                  <c:v>116319289</c:v>
                </c:pt>
                <c:pt idx="38">
                  <c:v>131499678</c:v>
                </c:pt>
                <c:pt idx="39">
                  <c:v>299343901</c:v>
                </c:pt>
                <c:pt idx="40">
                  <c:v>88156647</c:v>
                </c:pt>
                <c:pt idx="41">
                  <c:v>273689415</c:v>
                </c:pt>
                <c:pt idx="42">
                  <c:v>117331687</c:v>
                </c:pt>
                <c:pt idx="43">
                  <c:v>141148406</c:v>
                </c:pt>
                <c:pt idx="44">
                  <c:v>114920481</c:v>
                </c:pt>
                <c:pt idx="45">
                  <c:v>96309448.030000001</c:v>
                </c:pt>
                <c:pt idx="46">
                  <c:v>37995553</c:v>
                </c:pt>
                <c:pt idx="47">
                  <c:v>129507286</c:v>
                </c:pt>
                <c:pt idx="48">
                  <c:v>122730232</c:v>
                </c:pt>
                <c:pt idx="49">
                  <c:v>57298957</c:v>
                </c:pt>
                <c:pt idx="50">
                  <c:v>168958970</c:v>
                </c:pt>
                <c:pt idx="51">
                  <c:v>102649765</c:v>
                </c:pt>
                <c:pt idx="52">
                  <c:v>119797611</c:v>
                </c:pt>
                <c:pt idx="53">
                  <c:v>103327902</c:v>
                </c:pt>
                <c:pt idx="54">
                  <c:v>134332950</c:v>
                </c:pt>
                <c:pt idx="55">
                  <c:v>76394028</c:v>
                </c:pt>
                <c:pt idx="56">
                  <c:v>149288676</c:v>
                </c:pt>
                <c:pt idx="57">
                  <c:v>141781709</c:v>
                </c:pt>
                <c:pt idx="58">
                  <c:v>81253269</c:v>
                </c:pt>
                <c:pt idx="59">
                  <c:v>162943292</c:v>
                </c:pt>
                <c:pt idx="60">
                  <c:v>244699333</c:v>
                </c:pt>
                <c:pt idx="61">
                  <c:v>80292918</c:v>
                </c:pt>
                <c:pt idx="62">
                  <c:v>194855974</c:v>
                </c:pt>
                <c:pt idx="63">
                  <c:v>213600348</c:v>
                </c:pt>
                <c:pt idx="64">
                  <c:v>184542282</c:v>
                </c:pt>
                <c:pt idx="65">
                  <c:v>98427722</c:v>
                </c:pt>
                <c:pt idx="66">
                  <c:v>97634729</c:v>
                </c:pt>
                <c:pt idx="67">
                  <c:v>143500967</c:v>
                </c:pt>
                <c:pt idx="68">
                  <c:v>205715863</c:v>
                </c:pt>
                <c:pt idx="69">
                  <c:v>222966349</c:v>
                </c:pt>
                <c:pt idx="70">
                  <c:v>123785671</c:v>
                </c:pt>
                <c:pt idx="71">
                  <c:v>90133047</c:v>
                </c:pt>
                <c:pt idx="72">
                  <c:v>96756320</c:v>
                </c:pt>
                <c:pt idx="73">
                  <c:v>91194072</c:v>
                </c:pt>
                <c:pt idx="74">
                  <c:v>117131703</c:v>
                </c:pt>
                <c:pt idx="75">
                  <c:v>126119020</c:v>
                </c:pt>
                <c:pt idx="76">
                  <c:v>152915426</c:v>
                </c:pt>
                <c:pt idx="77">
                  <c:v>326291424</c:v>
                </c:pt>
                <c:pt idx="78">
                  <c:v>221646265</c:v>
                </c:pt>
                <c:pt idx="79">
                  <c:v>404110019</c:v>
                </c:pt>
                <c:pt idx="80">
                  <c:v>257627377</c:v>
                </c:pt>
                <c:pt idx="81">
                  <c:v>164815145</c:v>
                </c:pt>
                <c:pt idx="82">
                  <c:v>164400286</c:v>
                </c:pt>
                <c:pt idx="83">
                  <c:v>87812036</c:v>
                </c:pt>
                <c:pt idx="84">
                  <c:v>162508780</c:v>
                </c:pt>
                <c:pt idx="85">
                  <c:v>159014948</c:v>
                </c:pt>
                <c:pt idx="86">
                  <c:v>100516103</c:v>
                </c:pt>
                <c:pt idx="87">
                  <c:v>187945211</c:v>
                </c:pt>
                <c:pt idx="88">
                  <c:v>226448806</c:v>
                </c:pt>
                <c:pt idx="89">
                  <c:v>212825489</c:v>
                </c:pt>
                <c:pt idx="90">
                  <c:v>194609098</c:v>
                </c:pt>
                <c:pt idx="91">
                  <c:v>172314156</c:v>
                </c:pt>
                <c:pt idx="92">
                  <c:v>342116736</c:v>
                </c:pt>
                <c:pt idx="93">
                  <c:v>173105363</c:v>
                </c:pt>
                <c:pt idx="94">
                  <c:v>355286326</c:v>
                </c:pt>
                <c:pt idx="95">
                  <c:v>256942679</c:v>
                </c:pt>
                <c:pt idx="96">
                  <c:v>307443029</c:v>
                </c:pt>
                <c:pt idx="97">
                  <c:v>222849496</c:v>
                </c:pt>
                <c:pt idx="98">
                  <c:v>277941372</c:v>
                </c:pt>
                <c:pt idx="99">
                  <c:v>287200421</c:v>
                </c:pt>
                <c:pt idx="100">
                  <c:v>227491440</c:v>
                </c:pt>
                <c:pt idx="101">
                  <c:v>230930798</c:v>
                </c:pt>
                <c:pt idx="102">
                  <c:v>460580991</c:v>
                </c:pt>
                <c:pt idx="103">
                  <c:v>214012839</c:v>
                </c:pt>
                <c:pt idx="104">
                  <c:v>241469604</c:v>
                </c:pt>
                <c:pt idx="105">
                  <c:v>330509583</c:v>
                </c:pt>
                <c:pt idx="106">
                  <c:v>438724578</c:v>
                </c:pt>
                <c:pt idx="107">
                  <c:v>228294121</c:v>
                </c:pt>
                <c:pt idx="108">
                  <c:v>376248362</c:v>
                </c:pt>
                <c:pt idx="109">
                  <c:v>316369259</c:v>
                </c:pt>
                <c:pt idx="110">
                  <c:v>462524017</c:v>
                </c:pt>
                <c:pt idx="111">
                  <c:v>159795997</c:v>
                </c:pt>
                <c:pt idx="112">
                  <c:v>162387409</c:v>
                </c:pt>
                <c:pt idx="113">
                  <c:v>259374992</c:v>
                </c:pt>
                <c:pt idx="114">
                  <c:v>292719018</c:v>
                </c:pt>
                <c:pt idx="115">
                  <c:v>478279153</c:v>
                </c:pt>
                <c:pt idx="116">
                  <c:v>522964572</c:v>
                </c:pt>
                <c:pt idx="117">
                  <c:v>256220405</c:v>
                </c:pt>
                <c:pt idx="118">
                  <c:v>163987287</c:v>
                </c:pt>
                <c:pt idx="119">
                  <c:v>243866462</c:v>
                </c:pt>
                <c:pt idx="120">
                  <c:v>173415968</c:v>
                </c:pt>
                <c:pt idx="121">
                  <c:v>390209384</c:v>
                </c:pt>
                <c:pt idx="122">
                  <c:v>122274902</c:v>
                </c:pt>
                <c:pt idx="123">
                  <c:v>258621567</c:v>
                </c:pt>
                <c:pt idx="124">
                  <c:v>301387007</c:v>
                </c:pt>
                <c:pt idx="125">
                  <c:v>341522157</c:v>
                </c:pt>
                <c:pt idx="126">
                  <c:v>169029300</c:v>
                </c:pt>
                <c:pt idx="127">
                  <c:v>248759139</c:v>
                </c:pt>
                <c:pt idx="128">
                  <c:v>434008419</c:v>
                </c:pt>
                <c:pt idx="129">
                  <c:v>257975707</c:v>
                </c:pt>
                <c:pt idx="130">
                  <c:v>273380443</c:v>
                </c:pt>
                <c:pt idx="131">
                  <c:v>202935186</c:v>
                </c:pt>
                <c:pt idx="132">
                  <c:v>186992885</c:v>
                </c:pt>
                <c:pt idx="133">
                  <c:v>232356317</c:v>
                </c:pt>
                <c:pt idx="134">
                  <c:v>818625352</c:v>
                </c:pt>
                <c:pt idx="135">
                  <c:v>277591979</c:v>
                </c:pt>
                <c:pt idx="136">
                  <c:v>320945431</c:v>
                </c:pt>
                <c:pt idx="137">
                  <c:v>257033154</c:v>
                </c:pt>
                <c:pt idx="138">
                  <c:v>384420201</c:v>
                </c:pt>
                <c:pt idx="139">
                  <c:v>570757768</c:v>
                </c:pt>
                <c:pt idx="140">
                  <c:v>598881840</c:v>
                </c:pt>
                <c:pt idx="141">
                  <c:v>394663822</c:v>
                </c:pt>
                <c:pt idx="142">
                  <c:v>640593143</c:v>
                </c:pt>
                <c:pt idx="143">
                  <c:v>161982418</c:v>
                </c:pt>
                <c:pt idx="144">
                  <c:v>338050698</c:v>
                </c:pt>
                <c:pt idx="145">
                  <c:v>180089498</c:v>
                </c:pt>
                <c:pt idx="146">
                  <c:v>334928985</c:v>
                </c:pt>
                <c:pt idx="147">
                  <c:v>468463797</c:v>
                </c:pt>
                <c:pt idx="148">
                  <c:v>119698257.24000001</c:v>
                </c:pt>
                <c:pt idx="149">
                  <c:v>158353537.41999999</c:v>
                </c:pt>
                <c:pt idx="150">
                  <c:v>274729537</c:v>
                </c:pt>
                <c:pt idx="151">
                  <c:v>364949951.20999998</c:v>
                </c:pt>
                <c:pt idx="152">
                  <c:v>270288309.31</c:v>
                </c:pt>
                <c:pt idx="153">
                  <c:v>473193792.32000005</c:v>
                </c:pt>
                <c:pt idx="154">
                  <c:v>472098633.38</c:v>
                </c:pt>
                <c:pt idx="155">
                  <c:v>238540426.72999999</c:v>
                </c:pt>
                <c:pt idx="156">
                  <c:v>409016480.58999997</c:v>
                </c:pt>
                <c:pt idx="157">
                  <c:v>295460284.41000003</c:v>
                </c:pt>
                <c:pt idx="158">
                  <c:v>432605600.31</c:v>
                </c:pt>
                <c:pt idx="159">
                  <c:v>496854462.60000002</c:v>
                </c:pt>
                <c:pt idx="160">
                  <c:v>247052218.77000001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7-49C7-8D45-0DBEA9F78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11682312"/>
        <c:axId val="511682704"/>
      </c:barChart>
      <c:dateAx>
        <c:axId val="511682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511682704"/>
        <c:crosses val="autoZero"/>
        <c:auto val="1"/>
        <c:lblOffset val="100"/>
        <c:baseTimeUnit val="months"/>
        <c:majorUnit val="1"/>
        <c:majorTimeUnit val="years"/>
      </c:dateAx>
      <c:valAx>
        <c:axId val="511682704"/>
        <c:scaling>
          <c:orientation val="minMax"/>
          <c:max val="7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0.0,,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511682312"/>
        <c:crosses val="autoZero"/>
        <c:crossBetween val="between"/>
      </c:valAx>
      <c:spPr>
        <a:noFill/>
        <a:ln>
          <a:solidFill>
            <a:sysClr val="window" lastClr="FFFFFF">
              <a:lumMod val="50000"/>
            </a:sys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U.S.</a:t>
            </a:r>
            <a:r>
              <a:rPr lang="en-US" sz="20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and KC Annual Employment Growth Rate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b="1" baseline="0" dirty="0">
                <a:solidFill>
                  <a:schemeClr val="accent1"/>
                </a:solidFill>
                <a:latin typeface="Cambria" panose="02040503050406030204" pitchFamily="18" charset="0"/>
              </a:rPr>
              <a:t>King County 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and </a:t>
            </a:r>
            <a:r>
              <a:rPr lang="en-US" sz="1200" b="1" baseline="0" dirty="0">
                <a:solidFill>
                  <a:srgbClr val="C00000"/>
                </a:solidFill>
                <a:latin typeface="Cambria" panose="02040503050406030204" pitchFamily="18" charset="0"/>
              </a:rPr>
              <a:t>U.S. 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Year-Over-Year Growth by Month</a:t>
            </a:r>
            <a:endParaRPr 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Source: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BLS and WA ESD</a:t>
            </a:r>
            <a:endParaRPr 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552384076990381E-2"/>
          <c:y val="0.16094449590859966"/>
          <c:w val="0.91292213473315831"/>
          <c:h val="0.69480565848386611"/>
        </c:manualLayout>
      </c:layout>
      <c:lineChart>
        <c:grouping val="standard"/>
        <c:varyColors val="0"/>
        <c:ser>
          <c:idx val="0"/>
          <c:order val="0"/>
          <c:tx>
            <c:v>KC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Sheet1!$A$15:$A$150</c:f>
              <c:numCache>
                <c:formatCode>mmm\-yy</c:formatCode>
                <c:ptCount val="13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</c:numCache>
            </c:numRef>
          </c:cat>
          <c:val>
            <c:numRef>
              <c:f>Sheet1!$D$15:$D$150</c:f>
              <c:numCache>
                <c:formatCode>0.0%</c:formatCode>
                <c:ptCount val="136"/>
                <c:pt idx="0">
                  <c:v>3.075615972812229E-2</c:v>
                </c:pt>
                <c:pt idx="1">
                  <c:v>2.6430609162611196E-2</c:v>
                </c:pt>
                <c:pt idx="2">
                  <c:v>2.2326281461660491E-2</c:v>
                </c:pt>
                <c:pt idx="3">
                  <c:v>2.4052112911307821E-2</c:v>
                </c:pt>
                <c:pt idx="4">
                  <c:v>2.0170290154583714E-2</c:v>
                </c:pt>
                <c:pt idx="5">
                  <c:v>1.771944216570942E-2</c:v>
                </c:pt>
                <c:pt idx="6">
                  <c:v>1.835542019919334E-2</c:v>
                </c:pt>
                <c:pt idx="7">
                  <c:v>1.7145200984413522E-2</c:v>
                </c:pt>
                <c:pt idx="8">
                  <c:v>1.1981945014361894E-2</c:v>
                </c:pt>
                <c:pt idx="9">
                  <c:v>-2.1262675825972632E-3</c:v>
                </c:pt>
                <c:pt idx="10">
                  <c:v>-4.5369845256419961E-3</c:v>
                </c:pt>
                <c:pt idx="11">
                  <c:v>-1.4085647211203645E-2</c:v>
                </c:pt>
                <c:pt idx="12">
                  <c:v>-2.1678206396307242E-2</c:v>
                </c:pt>
                <c:pt idx="13">
                  <c:v>-3.3434153519169341E-2</c:v>
                </c:pt>
                <c:pt idx="14">
                  <c:v>-3.8933420579093658E-2</c:v>
                </c:pt>
                <c:pt idx="15">
                  <c:v>-4.9991844723536127E-2</c:v>
                </c:pt>
                <c:pt idx="16">
                  <c:v>-5.2913054047483921E-2</c:v>
                </c:pt>
                <c:pt idx="17">
                  <c:v>-5.634370465903582E-2</c:v>
                </c:pt>
                <c:pt idx="18">
                  <c:v>-6.3368897510507671E-2</c:v>
                </c:pt>
                <c:pt idx="19">
                  <c:v>-7.1779982256633623E-2</c:v>
                </c:pt>
                <c:pt idx="20">
                  <c:v>-6.3822885410753205E-2</c:v>
                </c:pt>
                <c:pt idx="21">
                  <c:v>-5.490903130634317E-2</c:v>
                </c:pt>
                <c:pt idx="22">
                  <c:v>-6.1935378855701217E-2</c:v>
                </c:pt>
                <c:pt idx="23">
                  <c:v>-5.5094835372362372E-2</c:v>
                </c:pt>
                <c:pt idx="24">
                  <c:v>-5.0214845395568419E-2</c:v>
                </c:pt>
                <c:pt idx="25">
                  <c:v>-4.4824086603518221E-2</c:v>
                </c:pt>
                <c:pt idx="26">
                  <c:v>-3.4212765957446822E-2</c:v>
                </c:pt>
                <c:pt idx="27">
                  <c:v>-2.0001716885569731E-2</c:v>
                </c:pt>
                <c:pt idx="28">
                  <c:v>-1.5571526351813914E-2</c:v>
                </c:pt>
                <c:pt idx="29">
                  <c:v>-1.042111557188008E-2</c:v>
                </c:pt>
                <c:pt idx="30">
                  <c:v>-2.4162927166033743E-3</c:v>
                </c:pt>
                <c:pt idx="31">
                  <c:v>-6.951081762101019E-4</c:v>
                </c:pt>
                <c:pt idx="32">
                  <c:v>-1.645876645876676E-3</c:v>
                </c:pt>
                <c:pt idx="33">
                  <c:v>6.3302115851542329E-3</c:v>
                </c:pt>
                <c:pt idx="34">
                  <c:v>9.6304008328995661E-3</c:v>
                </c:pt>
                <c:pt idx="35">
                  <c:v>1.1122697254084102E-2</c:v>
                </c:pt>
                <c:pt idx="36">
                  <c:v>1.2862592034063702E-2</c:v>
                </c:pt>
                <c:pt idx="37">
                  <c:v>1.6114751195324795E-2</c:v>
                </c:pt>
                <c:pt idx="38">
                  <c:v>1.4187522030313815E-2</c:v>
                </c:pt>
                <c:pt idx="39">
                  <c:v>1.6380518570427549E-2</c:v>
                </c:pt>
                <c:pt idx="40">
                  <c:v>1.3818877107596217E-2</c:v>
                </c:pt>
                <c:pt idx="41">
                  <c:v>1.5192058696590349E-2</c:v>
                </c:pt>
                <c:pt idx="42">
                  <c:v>1.6435986159169635E-2</c:v>
                </c:pt>
                <c:pt idx="43">
                  <c:v>1.7650639074863195E-2</c:v>
                </c:pt>
                <c:pt idx="44">
                  <c:v>1.8394793926247432E-2</c:v>
                </c:pt>
                <c:pt idx="45">
                  <c:v>1.5682895303748445E-2</c:v>
                </c:pt>
                <c:pt idx="46">
                  <c:v>1.7788089713843824E-2</c:v>
                </c:pt>
                <c:pt idx="47">
                  <c:v>1.770367823994512E-2</c:v>
                </c:pt>
                <c:pt idx="48">
                  <c:v>1.80416885619199E-2</c:v>
                </c:pt>
                <c:pt idx="49">
                  <c:v>1.7776228651098069E-2</c:v>
                </c:pt>
                <c:pt idx="50">
                  <c:v>2.1982796072638866E-2</c:v>
                </c:pt>
                <c:pt idx="51">
                  <c:v>1.9046798241834084E-2</c:v>
                </c:pt>
                <c:pt idx="52">
                  <c:v>2.400342906129449E-2</c:v>
                </c:pt>
                <c:pt idx="53">
                  <c:v>2.5082901113850919E-2</c:v>
                </c:pt>
                <c:pt idx="54">
                  <c:v>2.1361702127659532E-2</c:v>
                </c:pt>
                <c:pt idx="55">
                  <c:v>2.4094326725905502E-2</c:v>
                </c:pt>
                <c:pt idx="56">
                  <c:v>2.4111783249552765E-2</c:v>
                </c:pt>
                <c:pt idx="57">
                  <c:v>2.562144735725802E-2</c:v>
                </c:pt>
                <c:pt idx="58">
                  <c:v>2.7017899358324993E-2</c:v>
                </c:pt>
                <c:pt idx="59">
                  <c:v>2.6431346056409399E-2</c:v>
                </c:pt>
                <c:pt idx="60">
                  <c:v>3.4239504473503102E-2</c:v>
                </c:pt>
                <c:pt idx="61">
                  <c:v>3.5017123287671259E-2</c:v>
                </c:pt>
                <c:pt idx="62">
                  <c:v>3.1627274273082762E-2</c:v>
                </c:pt>
                <c:pt idx="63">
                  <c:v>3.1630581867388319E-2</c:v>
                </c:pt>
                <c:pt idx="64">
                  <c:v>3.114273754709096E-2</c:v>
                </c:pt>
                <c:pt idx="65">
                  <c:v>2.9197080291970767E-2</c:v>
                </c:pt>
                <c:pt idx="66">
                  <c:v>3.3497208565952841E-2</c:v>
                </c:pt>
                <c:pt idx="67">
                  <c:v>3.620891039546148E-2</c:v>
                </c:pt>
                <c:pt idx="68">
                  <c:v>3.4692179700499315E-2</c:v>
                </c:pt>
                <c:pt idx="69">
                  <c:v>3.3666969972702354E-2</c:v>
                </c:pt>
                <c:pt idx="70">
                  <c:v>3.2719500164419602E-2</c:v>
                </c:pt>
                <c:pt idx="71">
                  <c:v>3.3648704236939553E-2</c:v>
                </c:pt>
                <c:pt idx="72">
                  <c:v>3.360505739477615E-2</c:v>
                </c:pt>
                <c:pt idx="73">
                  <c:v>3.0523616510877538E-2</c:v>
                </c:pt>
                <c:pt idx="74">
                  <c:v>3.0740069226965483E-2</c:v>
                </c:pt>
                <c:pt idx="75">
                  <c:v>2.8037383177570208E-2</c:v>
                </c:pt>
                <c:pt idx="76">
                  <c:v>2.7198181375334807E-2</c:v>
                </c:pt>
                <c:pt idx="77">
                  <c:v>2.8127014829142594E-2</c:v>
                </c:pt>
                <c:pt idx="78">
                  <c:v>3.216963637829573E-2</c:v>
                </c:pt>
                <c:pt idx="79">
                  <c:v>3.2689210950080483E-2</c:v>
                </c:pt>
                <c:pt idx="80">
                  <c:v>3.1518855029347925E-2</c:v>
                </c:pt>
                <c:pt idx="81">
                  <c:v>2.8969270166453231E-2</c:v>
                </c:pt>
                <c:pt idx="82">
                  <c:v>2.7941410603407046E-2</c:v>
                </c:pt>
                <c:pt idx="83">
                  <c:v>3.0643107290671656E-2</c:v>
                </c:pt>
                <c:pt idx="84">
                  <c:v>2.816674714308709E-2</c:v>
                </c:pt>
                <c:pt idx="85">
                  <c:v>2.8656285117996561E-2</c:v>
                </c:pt>
                <c:pt idx="86">
                  <c:v>3.1342448228991904E-2</c:v>
                </c:pt>
                <c:pt idx="87">
                  <c:v>3.3811802232854848E-2</c:v>
                </c:pt>
                <c:pt idx="88">
                  <c:v>3.2722099272842087E-2</c:v>
                </c:pt>
                <c:pt idx="89">
                  <c:v>3.6215411146821364E-2</c:v>
                </c:pt>
                <c:pt idx="90">
                  <c:v>3.2729261052960368E-2</c:v>
                </c:pt>
                <c:pt idx="91">
                  <c:v>3.2590051457976221E-2</c:v>
                </c:pt>
                <c:pt idx="92">
                  <c:v>3.414139839426289E-2</c:v>
                </c:pt>
                <c:pt idx="93">
                  <c:v>3.3131124591694094E-2</c:v>
                </c:pt>
                <c:pt idx="94">
                  <c:v>3.2525362038255956E-2</c:v>
                </c:pt>
                <c:pt idx="95">
                  <c:v>3.1894354776430545E-2</c:v>
                </c:pt>
                <c:pt idx="96">
                  <c:v>3.3969943644333256E-2</c:v>
                </c:pt>
                <c:pt idx="97">
                  <c:v>3.7612173234490953E-2</c:v>
                </c:pt>
                <c:pt idx="98">
                  <c:v>3.5971780758198291E-2</c:v>
                </c:pt>
                <c:pt idx="99">
                  <c:v>3.7411292810860752E-2</c:v>
                </c:pt>
                <c:pt idx="100">
                  <c:v>3.7578447879994092E-2</c:v>
                </c:pt>
                <c:pt idx="101">
                  <c:v>3.4874044935320203E-2</c:v>
                </c:pt>
                <c:pt idx="102">
                  <c:v>3.3809847969139994E-2</c:v>
                </c:pt>
                <c:pt idx="103">
                  <c:v>3.2996073693748018E-2</c:v>
                </c:pt>
                <c:pt idx="104">
                  <c:v>3.384337076957844E-2</c:v>
                </c:pt>
                <c:pt idx="105">
                  <c:v>3.1014754591990323E-2</c:v>
                </c:pt>
                <c:pt idx="106">
                  <c:v>3.2250806270156751E-2</c:v>
                </c:pt>
                <c:pt idx="107">
                  <c:v>3.3677593174674447E-2</c:v>
                </c:pt>
                <c:pt idx="108">
                  <c:v>3.1642694928084802E-2</c:v>
                </c:pt>
                <c:pt idx="109">
                  <c:v>2.9480333909904566E-2</c:v>
                </c:pt>
                <c:pt idx="110">
                  <c:v>3.1654568584898568E-2</c:v>
                </c:pt>
                <c:pt idx="111">
                  <c:v>2.9518923340025038E-2</c:v>
                </c:pt>
                <c:pt idx="112">
                  <c:v>3.1054068009146452E-2</c:v>
                </c:pt>
                <c:pt idx="113">
                  <c:v>3.2309941520467955E-2</c:v>
                </c:pt>
                <c:pt idx="114">
                  <c:v>3.2557799239098628E-2</c:v>
                </c:pt>
                <c:pt idx="115">
                  <c:v>2.9676193260726569E-2</c:v>
                </c:pt>
                <c:pt idx="116">
                  <c:v>2.668416447944022E-2</c:v>
                </c:pt>
                <c:pt idx="117">
                  <c:v>2.9497663551401931E-2</c:v>
                </c:pt>
                <c:pt idx="118">
                  <c:v>2.8336845164571578E-2</c:v>
                </c:pt>
                <c:pt idx="119">
                  <c:v>2.830871705763105E-2</c:v>
                </c:pt>
                <c:pt idx="120">
                  <c:v>3.3533900792486193E-2</c:v>
                </c:pt>
                <c:pt idx="121">
                  <c:v>2.9951055592081222E-2</c:v>
                </c:pt>
                <c:pt idx="122">
                  <c:v>2.80719570578849E-2</c:v>
                </c:pt>
                <c:pt idx="123">
                  <c:v>2.6722519139101619E-2</c:v>
                </c:pt>
                <c:pt idx="124">
                  <c:v>2.5540134497066935E-2</c:v>
                </c:pt>
                <c:pt idx="125">
                  <c:v>2.1739130434782705E-2</c:v>
                </c:pt>
                <c:pt idx="126">
                  <c:v>2.2390703606604001E-2</c:v>
                </c:pt>
                <c:pt idx="127">
                  <c:v>2.5129552069283578E-2</c:v>
                </c:pt>
                <c:pt idx="128">
                  <c:v>2.3860247123987932E-2</c:v>
                </c:pt>
                <c:pt idx="129">
                  <c:v>2.5106382978723474E-2</c:v>
                </c:pt>
                <c:pt idx="130">
                  <c:v>2.5012364869638981E-2</c:v>
                </c:pt>
                <c:pt idx="131">
                  <c:v>2.2460043652749562E-2</c:v>
                </c:pt>
                <c:pt idx="132">
                  <c:v>2.0873269435569775E-2</c:v>
                </c:pt>
                <c:pt idx="133">
                  <c:v>1.3972622171785076E-2</c:v>
                </c:pt>
                <c:pt idx="134">
                  <c:v>2.4765398998095156E-2</c:v>
                </c:pt>
                <c:pt idx="135">
                  <c:v>2.7926280247608348E-2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2C-4605-B879-EC807B7AA463}"/>
            </c:ext>
          </c:extLst>
        </c:ser>
        <c:ser>
          <c:idx val="1"/>
          <c:order val="1"/>
          <c:tx>
            <c:v>US</c:v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Sheet1!$A$15:$A$150</c:f>
              <c:numCache>
                <c:formatCode>mmm\-yy</c:formatCode>
                <c:ptCount val="13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</c:numCache>
            </c:numRef>
          </c:cat>
          <c:val>
            <c:numRef>
              <c:f>Sheet1!$E$15:$E$150</c:f>
              <c:numCache>
                <c:formatCode>0.0%</c:formatCode>
                <c:ptCount val="136"/>
                <c:pt idx="0">
                  <c:v>6.9014438352521523E-3</c:v>
                </c:pt>
                <c:pt idx="1">
                  <c:v>5.5945186949553083E-3</c:v>
                </c:pt>
                <c:pt idx="2">
                  <c:v>3.3230355747391194E-3</c:v>
                </c:pt>
                <c:pt idx="3">
                  <c:v>1.3359471429608138E-3</c:v>
                </c:pt>
                <c:pt idx="4">
                  <c:v>-1.334073684134629E-3</c:v>
                </c:pt>
                <c:pt idx="5">
                  <c:v>-3.5423028561164527E-3</c:v>
                </c:pt>
                <c:pt idx="6">
                  <c:v>-4.1733803655155111E-3</c:v>
                </c:pt>
                <c:pt idx="7">
                  <c:v>-5.772717383421555E-3</c:v>
                </c:pt>
                <c:pt idx="8">
                  <c:v>-9.4398902170380605E-3</c:v>
                </c:pt>
                <c:pt idx="9">
                  <c:v>-1.2615123780514104E-2</c:v>
                </c:pt>
                <c:pt idx="10">
                  <c:v>-1.9704680668052421E-2</c:v>
                </c:pt>
                <c:pt idx="11">
                  <c:v>-2.5592798121998328E-2</c:v>
                </c:pt>
                <c:pt idx="12">
                  <c:v>-3.1012416708251389E-2</c:v>
                </c:pt>
                <c:pt idx="13">
                  <c:v>-3.6399657862223767E-2</c:v>
                </c:pt>
                <c:pt idx="14">
                  <c:v>-4.1513197164029125E-2</c:v>
                </c:pt>
                <c:pt idx="15">
                  <c:v>-4.3904172165262434E-2</c:v>
                </c:pt>
                <c:pt idx="16">
                  <c:v>-4.5895673271330373E-2</c:v>
                </c:pt>
                <c:pt idx="17">
                  <c:v>-4.8542709219653646E-2</c:v>
                </c:pt>
                <c:pt idx="18">
                  <c:v>-4.9926022025757466E-2</c:v>
                </c:pt>
                <c:pt idx="19">
                  <c:v>-5.0060542401563879E-2</c:v>
                </c:pt>
                <c:pt idx="20">
                  <c:v>-4.7824248257356983E-2</c:v>
                </c:pt>
                <c:pt idx="21">
                  <c:v>-4.5502830284774642E-2</c:v>
                </c:pt>
                <c:pt idx="22">
                  <c:v>-4.0398944143432702E-2</c:v>
                </c:pt>
                <c:pt idx="23">
                  <c:v>-3.7146730321515942E-2</c:v>
                </c:pt>
                <c:pt idx="24">
                  <c:v>-3.1974674724708829E-2</c:v>
                </c:pt>
                <c:pt idx="25">
                  <c:v>-2.6955875212430147E-2</c:v>
                </c:pt>
                <c:pt idx="26">
                  <c:v>-1.9639263337763446E-2</c:v>
                </c:pt>
                <c:pt idx="27">
                  <c:v>-1.2490614975087078E-2</c:v>
                </c:pt>
                <c:pt idx="28">
                  <c:v>-6.069687887869657E-3</c:v>
                </c:pt>
                <c:pt idx="29">
                  <c:v>-3.804471390678299E-3</c:v>
                </c:pt>
                <c:pt idx="30">
                  <c:v>-1.856497357176301E-3</c:v>
                </c:pt>
                <c:pt idx="31">
                  <c:v>-4.3000514470437068E-4</c:v>
                </c:pt>
                <c:pt idx="32">
                  <c:v>6.126090252625005E-4</c:v>
                </c:pt>
                <c:pt idx="33">
                  <c:v>3.453059731072905E-3</c:v>
                </c:pt>
                <c:pt idx="34">
                  <c:v>5.4177207473558031E-3</c:v>
                </c:pt>
                <c:pt idx="35">
                  <c:v>7.2767618027393954E-3</c:v>
                </c:pt>
                <c:pt idx="36">
                  <c:v>7.4949147238303482E-3</c:v>
                </c:pt>
                <c:pt idx="37">
                  <c:v>1.0424544852052575E-2</c:v>
                </c:pt>
                <c:pt idx="38">
                  <c:v>1.092269674410673E-2</c:v>
                </c:pt>
                <c:pt idx="39">
                  <c:v>1.154271495714676E-2</c:v>
                </c:pt>
                <c:pt idx="40">
                  <c:v>8.1398005025508091E-3</c:v>
                </c:pt>
                <c:pt idx="41">
                  <c:v>1.0962509889842265E-2</c:v>
                </c:pt>
                <c:pt idx="42">
                  <c:v>1.1559360853425238E-2</c:v>
                </c:pt>
                <c:pt idx="43">
                  <c:v>1.3174572690608732E-2</c:v>
                </c:pt>
                <c:pt idx="44">
                  <c:v>1.5053302619596032E-2</c:v>
                </c:pt>
                <c:pt idx="45">
                  <c:v>1.4562332404038258E-2</c:v>
                </c:pt>
                <c:pt idx="46">
                  <c:v>1.4748345926773654E-2</c:v>
                </c:pt>
                <c:pt idx="47">
                  <c:v>1.5777759208757125E-2</c:v>
                </c:pt>
                <c:pt idx="48">
                  <c:v>1.8131979064747172E-2</c:v>
                </c:pt>
                <c:pt idx="49">
                  <c:v>1.9098401135872578E-2</c:v>
                </c:pt>
                <c:pt idx="50">
                  <c:v>1.8942673890221418E-2</c:v>
                </c:pt>
                <c:pt idx="51">
                  <c:v>1.6239608245074644E-2</c:v>
                </c:pt>
                <c:pt idx="52">
                  <c:v>1.7130038746516307E-2</c:v>
                </c:pt>
                <c:pt idx="53">
                  <c:v>1.5923063609478483E-2</c:v>
                </c:pt>
                <c:pt idx="54">
                  <c:v>1.6563461611518449E-2</c:v>
                </c:pt>
                <c:pt idx="55">
                  <c:v>1.7325043596936762E-2</c:v>
                </c:pt>
                <c:pt idx="56">
                  <c:v>1.6330408034017863E-2</c:v>
                </c:pt>
                <c:pt idx="57">
                  <c:v>1.5656119438745675E-2</c:v>
                </c:pt>
                <c:pt idx="58">
                  <c:v>1.6027723630062773E-2</c:v>
                </c:pt>
                <c:pt idx="59">
                  <c:v>1.6796541976398016E-2</c:v>
                </c:pt>
                <c:pt idx="60">
                  <c:v>1.5009953246436281E-2</c:v>
                </c:pt>
                <c:pt idx="61">
                  <c:v>1.5545139966834931E-2</c:v>
                </c:pt>
                <c:pt idx="62">
                  <c:v>1.4642290424227822E-2</c:v>
                </c:pt>
                <c:pt idx="63">
                  <c:v>1.5457139868812364E-2</c:v>
                </c:pt>
                <c:pt idx="64">
                  <c:v>1.5957881292373077E-2</c:v>
                </c:pt>
                <c:pt idx="65">
                  <c:v>1.6451242546572376E-2</c:v>
                </c:pt>
                <c:pt idx="66">
                  <c:v>1.686909077319787E-2</c:v>
                </c:pt>
                <c:pt idx="67">
                  <c:v>1.7238680827277753E-2</c:v>
                </c:pt>
                <c:pt idx="68">
                  <c:v>1.7017551668372821E-2</c:v>
                </c:pt>
                <c:pt idx="69">
                  <c:v>1.7471562635920757E-2</c:v>
                </c:pt>
                <c:pt idx="70">
                  <c:v>1.840648637523068E-2</c:v>
                </c:pt>
                <c:pt idx="71">
                  <c:v>1.7122179400429482E-2</c:v>
                </c:pt>
                <c:pt idx="72">
                  <c:v>1.8086729134887847E-2</c:v>
                </c:pt>
                <c:pt idx="73">
                  <c:v>1.5724724127646805E-2</c:v>
                </c:pt>
                <c:pt idx="74">
                  <c:v>1.6817622555922895E-2</c:v>
                </c:pt>
                <c:pt idx="75">
                  <c:v>1.7671770046276292E-2</c:v>
                </c:pt>
                <c:pt idx="76">
                  <c:v>1.7695298795462611E-2</c:v>
                </c:pt>
                <c:pt idx="77">
                  <c:v>1.8932272309912124E-2</c:v>
                </c:pt>
                <c:pt idx="78">
                  <c:v>1.9793902331461499E-2</c:v>
                </c:pt>
                <c:pt idx="79">
                  <c:v>1.93203798136099E-2</c:v>
                </c:pt>
                <c:pt idx="80">
                  <c:v>1.9810935402929442E-2</c:v>
                </c:pt>
                <c:pt idx="81">
                  <c:v>2.0627594751447154E-2</c:v>
                </c:pt>
                <c:pt idx="82">
                  <c:v>2.012371610258179E-2</c:v>
                </c:pt>
                <c:pt idx="83">
                  <c:v>2.1939085413472892E-2</c:v>
                </c:pt>
                <c:pt idx="84">
                  <c:v>2.2311939064714181E-2</c:v>
                </c:pt>
                <c:pt idx="85">
                  <c:v>2.2858569027152775E-2</c:v>
                </c:pt>
                <c:pt idx="86">
                  <c:v>2.1226501053306812E-2</c:v>
                </c:pt>
                <c:pt idx="87">
                  <c:v>2.1384420748237876E-2</c:v>
                </c:pt>
                <c:pt idx="88">
                  <c:v>2.1452631125347343E-2</c:v>
                </c:pt>
                <c:pt idx="89">
                  <c:v>2.0568714955944589E-2</c:v>
                </c:pt>
                <c:pt idx="90">
                  <c:v>2.1636815741107762E-2</c:v>
                </c:pt>
                <c:pt idx="91">
                  <c:v>2.0226415094339645E-2</c:v>
                </c:pt>
                <c:pt idx="92">
                  <c:v>1.9204360140760546E-2</c:v>
                </c:pt>
                <c:pt idx="93">
                  <c:v>1.9727968423892239E-2</c:v>
                </c:pt>
                <c:pt idx="94">
                  <c:v>1.9351734580523638E-2</c:v>
                </c:pt>
                <c:pt idx="95">
                  <c:v>1.9366570906981018E-2</c:v>
                </c:pt>
                <c:pt idx="96">
                  <c:v>1.8605020539884887E-2</c:v>
                </c:pt>
                <c:pt idx="97">
                  <c:v>1.8486755703551738E-2</c:v>
                </c:pt>
                <c:pt idx="98">
                  <c:v>1.9379153313014319E-2</c:v>
                </c:pt>
                <c:pt idx="99">
                  <c:v>1.8586808037768243E-2</c:v>
                </c:pt>
                <c:pt idx="100">
                  <c:v>1.6403701203735022E-2</c:v>
                </c:pt>
                <c:pt idx="101">
                  <c:v>1.7673440784863326E-2</c:v>
                </c:pt>
                <c:pt idx="102">
                  <c:v>1.7644112397440459E-2</c:v>
                </c:pt>
                <c:pt idx="103">
                  <c:v>1.8057052677558749E-2</c:v>
                </c:pt>
                <c:pt idx="104">
                  <c:v>1.8744254265002036E-2</c:v>
                </c:pt>
                <c:pt idx="105">
                  <c:v>1.6735702600160218E-2</c:v>
                </c:pt>
                <c:pt idx="106">
                  <c:v>1.677009148584685E-2</c:v>
                </c:pt>
                <c:pt idx="107">
                  <c:v>1.531968652603366E-2</c:v>
                </c:pt>
                <c:pt idx="108">
                  <c:v>1.6337321388069759E-2</c:v>
                </c:pt>
                <c:pt idx="109">
                  <c:v>1.7643867276404102E-2</c:v>
                </c:pt>
                <c:pt idx="110">
                  <c:v>1.5852787541837721E-2</c:v>
                </c:pt>
                <c:pt idx="111">
                  <c:v>1.5245745575328762E-2</c:v>
                </c:pt>
                <c:pt idx="112">
                  <c:v>1.6491764494282579E-2</c:v>
                </c:pt>
                <c:pt idx="113">
                  <c:v>1.6271639283304218E-2</c:v>
                </c:pt>
                <c:pt idx="114">
                  <c:v>1.5480283955410234E-2</c:v>
                </c:pt>
                <c:pt idx="115">
                  <c:v>1.5895973758148774E-2</c:v>
                </c:pt>
                <c:pt idx="116">
                  <c:v>1.3908023806899594E-2</c:v>
                </c:pt>
                <c:pt idx="117">
                  <c:v>1.4727933775650737E-2</c:v>
                </c:pt>
                <c:pt idx="118">
                  <c:v>1.5646973689600108E-2</c:v>
                </c:pt>
                <c:pt idx="119">
                  <c:v>1.5423531824707792E-2</c:v>
                </c:pt>
                <c:pt idx="120">
                  <c:v>1.4191766683171458E-2</c:v>
                </c:pt>
                <c:pt idx="121">
                  <c:v>1.5523843155176076E-2</c:v>
                </c:pt>
                <c:pt idx="122">
                  <c:v>1.578461241539042E-2</c:v>
                </c:pt>
                <c:pt idx="123">
                  <c:v>1.5605429046631425E-2</c:v>
                </c:pt>
                <c:pt idx="124">
                  <c:v>1.6462389666600963E-2</c:v>
                </c:pt>
                <c:pt idx="125">
                  <c:v>1.6783548463597198E-2</c:v>
                </c:pt>
                <c:pt idx="126">
                  <c:v>1.6841774701155776E-2</c:v>
                </c:pt>
                <c:pt idx="127">
                  <c:v>1.8079142228489387E-2</c:v>
                </c:pt>
                <c:pt idx="128">
                  <c:v>1.7705368001250221E-2</c:v>
                </c:pt>
                <c:pt idx="129">
                  <c:v>1.790148448043194E-2</c:v>
                </c:pt>
                <c:pt idx="130">
                  <c:v>1.7482893516340248E-2</c:v>
                </c:pt>
                <c:pt idx="131">
                  <c:v>1.8023780348221941E-2</c:v>
                </c:pt>
                <c:pt idx="132">
                  <c:v>1.971422284566926E-2</c:v>
                </c:pt>
                <c:pt idx="133">
                  <c:v>1.6929737837930059E-2</c:v>
                </c:pt>
                <c:pt idx="134">
                  <c:v>1.6923619781770816E-2</c:v>
                </c:pt>
                <c:pt idx="135">
                  <c:v>1.7555919478646542E-2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2C-4605-B879-EC807B7AA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342608"/>
        <c:axId val="382343784"/>
      </c:lineChart>
      <c:dateAx>
        <c:axId val="382342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82343784"/>
        <c:crosses val="autoZero"/>
        <c:auto val="1"/>
        <c:lblOffset val="100"/>
        <c:baseTimeUnit val="months"/>
        <c:majorUnit val="1"/>
        <c:majorTimeUnit val="years"/>
      </c:dateAx>
      <c:valAx>
        <c:axId val="382343784"/>
        <c:scaling>
          <c:orientation val="minMax"/>
          <c:max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82342608"/>
        <c:crosses val="autoZero"/>
        <c:crossBetween val="between"/>
        <c:majorUnit val="1.0000000000000002E-2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Real GDP Growth Rate</a:t>
            </a:r>
          </a:p>
          <a:p>
            <a:pPr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b="1" baseline="0" dirty="0">
                <a:solidFill>
                  <a:schemeClr val="accent1"/>
                </a:solidFill>
                <a:latin typeface="Cambria" panose="02040503050406030204" pitchFamily="18" charset="0"/>
              </a:rPr>
              <a:t>Actual 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and </a:t>
            </a:r>
            <a:r>
              <a:rPr lang="en-US" sz="1200" b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Forecast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,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1990</a:t>
            </a: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-2025</a:t>
            </a:r>
          </a:p>
          <a:p>
            <a:pPr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Source: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IHS Global Insight</a:t>
            </a:r>
            <a:endParaRPr 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21369203849519E-2"/>
          <c:y val="0.16166669786681676"/>
          <c:w val="0.91330085301837272"/>
          <c:h val="0.70466452537141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chart!$B$4</c:f>
              <c:strCache>
                <c:ptCount val="1"/>
                <c:pt idx="0">
                  <c:v>Real GDP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9-4A26-9815-DB65F13B8F55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9-4A26-9815-DB65F13B8F55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A9-4A26-9815-DB65F13B8F55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A9-4A26-9815-DB65F13B8F55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8A9-4A26-9815-DB65F13B8F55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8A9-4A26-9815-DB65F13B8F55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8A9-4A26-9815-DB65F13B8F55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8A9-4A26-9815-DB65F13B8F55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8A9-4A26-9815-DB65F13B8F55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8A9-4A26-9815-DB65F13B8F55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8A9-4A26-9815-DB65F13B8F55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8A9-4A26-9815-DB65F13B8F55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8A9-4A26-9815-DB65F13B8F55}"/>
              </c:ext>
            </c:extLst>
          </c:dPt>
          <c:dPt>
            <c:idx val="3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8A9-4A26-9815-DB65F13B8F55}"/>
              </c:ext>
            </c:extLst>
          </c:dPt>
          <c:cat>
            <c:numRef>
              <c:f>chart!$A$5:$A$40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cat>
          <c:val>
            <c:numRef>
              <c:f>chart!$B$5:$B$40</c:f>
              <c:numCache>
                <c:formatCode>0.0%</c:formatCode>
                <c:ptCount val="36"/>
                <c:pt idx="0">
                  <c:v>1.9E-2</c:v>
                </c:pt>
                <c:pt idx="1">
                  <c:v>-1E-3</c:v>
                </c:pt>
                <c:pt idx="2">
                  <c:v>3.5000000000000003E-2</c:v>
                </c:pt>
                <c:pt idx="3">
                  <c:v>2.7999999999999997E-2</c:v>
                </c:pt>
                <c:pt idx="4">
                  <c:v>0.04</c:v>
                </c:pt>
                <c:pt idx="5">
                  <c:v>2.7000000000000003E-2</c:v>
                </c:pt>
                <c:pt idx="6">
                  <c:v>3.7999999999999999E-2</c:v>
                </c:pt>
                <c:pt idx="7">
                  <c:v>4.4000000000000004E-2</c:v>
                </c:pt>
                <c:pt idx="8">
                  <c:v>4.4999999999999998E-2</c:v>
                </c:pt>
                <c:pt idx="9">
                  <c:v>4.8000000000000001E-2</c:v>
                </c:pt>
                <c:pt idx="10">
                  <c:v>4.1274779838572861E-2</c:v>
                </c:pt>
                <c:pt idx="11">
                  <c:v>9.9834654464081574E-3</c:v>
                </c:pt>
                <c:pt idx="12">
                  <c:v>1.7416971022850669E-2</c:v>
                </c:pt>
                <c:pt idx="13">
                  <c:v>2.8612032500104023E-2</c:v>
                </c:pt>
                <c:pt idx="14">
                  <c:v>3.7988984683007931E-2</c:v>
                </c:pt>
                <c:pt idx="15">
                  <c:v>3.5132084685381759E-2</c:v>
                </c:pt>
                <c:pt idx="16">
                  <c:v>2.854972339915629E-2</c:v>
                </c:pt>
                <c:pt idx="17">
                  <c:v>1.8761763783879726E-2</c:v>
                </c:pt>
                <c:pt idx="18">
                  <c:v>-1.3657980103006784E-3</c:v>
                </c:pt>
                <c:pt idx="19">
                  <c:v>-2.5367585861620134E-2</c:v>
                </c:pt>
                <c:pt idx="20">
                  <c:v>2.5637681599429696E-2</c:v>
                </c:pt>
                <c:pt idx="21">
                  <c:v>1.5508338534870658E-2</c:v>
                </c:pt>
                <c:pt idx="22">
                  <c:v>2.2495473950847833E-2</c:v>
                </c:pt>
                <c:pt idx="23">
                  <c:v>1.8420810140391763E-2</c:v>
                </c:pt>
                <c:pt idx="24">
                  <c:v>2.4519699301067455E-2</c:v>
                </c:pt>
                <c:pt idx="25">
                  <c:v>2.880910465909392E-2</c:v>
                </c:pt>
                <c:pt idx="26">
                  <c:v>1.5672180459776808E-2</c:v>
                </c:pt>
                <c:pt idx="27">
                  <c:v>2.2170102673183756E-2</c:v>
                </c:pt>
                <c:pt idx="28">
                  <c:v>2.857222632471168E-2</c:v>
                </c:pt>
                <c:pt idx="29">
                  <c:v>2.6655726498377996E-2</c:v>
                </c:pt>
                <c:pt idx="30">
                  <c:v>2.1312295712201612E-2</c:v>
                </c:pt>
                <c:pt idx="31">
                  <c:v>1.7741543185762598E-2</c:v>
                </c:pt>
                <c:pt idx="32">
                  <c:v>1.4823118391639412E-2</c:v>
                </c:pt>
                <c:pt idx="33">
                  <c:v>1.4564950121004783E-2</c:v>
                </c:pt>
                <c:pt idx="34">
                  <c:v>1.8444558417756163E-2</c:v>
                </c:pt>
                <c:pt idx="35">
                  <c:v>2.0498395426692406E-2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8A9-4A26-9815-DB65F13B8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347704"/>
        <c:axId val="382341432"/>
      </c:barChart>
      <c:catAx>
        <c:axId val="382347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82341432"/>
        <c:crosses val="autoZero"/>
        <c:auto val="1"/>
        <c:lblAlgn val="ctr"/>
        <c:lblOffset val="100"/>
        <c:noMultiLvlLbl val="0"/>
      </c:catAx>
      <c:valAx>
        <c:axId val="382341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8234770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Core</a:t>
            </a:r>
            <a:r>
              <a:rPr lang="en-US" sz="20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PCE Index of Inflation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b="1" i="0" baseline="0" dirty="0">
                <a:solidFill>
                  <a:schemeClr val="accent1"/>
                </a:solidFill>
                <a:effectLst/>
              </a:rPr>
              <a:t>Actual</a:t>
            </a:r>
            <a:r>
              <a:rPr lang="en-US" sz="1200" b="1" i="0" baseline="0" dirty="0">
                <a:effectLst/>
              </a:rPr>
              <a:t> and </a:t>
            </a:r>
            <a:r>
              <a:rPr lang="en-US" sz="1200" b="1" i="0" baseline="0" dirty="0">
                <a:solidFill>
                  <a:schemeClr val="accent2"/>
                </a:solidFill>
                <a:effectLst/>
              </a:rPr>
              <a:t>Forecast</a:t>
            </a:r>
            <a:r>
              <a:rPr lang="en-US" sz="1200" b="1" i="0" baseline="0" dirty="0">
                <a:effectLst/>
              </a:rPr>
              <a:t>, 2000-2025</a:t>
            </a:r>
            <a:endParaRPr lang="en-US" sz="1200" dirty="0">
              <a:effectLst/>
            </a:endParaRPr>
          </a:p>
          <a:p>
            <a:pPr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Source: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IHS Global Insight</a:t>
            </a:r>
            <a:endParaRPr 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21369203849519E-2"/>
          <c:y val="0.16166669786681676"/>
          <c:w val="0.91330085301837272"/>
          <c:h val="0.70466452537141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chart!$C$4</c:f>
              <c:strCache>
                <c:ptCount val="1"/>
                <c:pt idx="0">
                  <c:v>Core PCE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D0-47FC-B70B-00F9539D4C8A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D0-47FC-B70B-00F9539D4C8A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D0-47FC-B70B-00F9539D4C8A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D0-47FC-B70B-00F9539D4C8A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8D0-47FC-B70B-00F9539D4C8A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8D0-47FC-B70B-00F9539D4C8A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8D0-47FC-B70B-00F9539D4C8A}"/>
              </c:ext>
            </c:extLst>
          </c:dPt>
          <c:cat>
            <c:numRef>
              <c:f>chart!$A$15:$A$40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chart!$C$15:$C$40</c:f>
              <c:numCache>
                <c:formatCode>0.0%</c:formatCode>
                <c:ptCount val="26"/>
                <c:pt idx="0">
                  <c:v>1.7359034566984066E-2</c:v>
                </c:pt>
                <c:pt idx="1">
                  <c:v>1.7994103032946906E-2</c:v>
                </c:pt>
                <c:pt idx="2">
                  <c:v>1.6782511176690385E-2</c:v>
                </c:pt>
                <c:pt idx="3">
                  <c:v>1.4320515311383675E-2</c:v>
                </c:pt>
                <c:pt idx="4">
                  <c:v>1.9785116076217246E-2</c:v>
                </c:pt>
                <c:pt idx="5">
                  <c:v>2.1476044616540513E-2</c:v>
                </c:pt>
                <c:pt idx="6">
                  <c:v>2.2846344471727731E-2</c:v>
                </c:pt>
                <c:pt idx="7">
                  <c:v>2.1965439419417754E-2</c:v>
                </c:pt>
                <c:pt idx="8">
                  <c:v>1.9996752455955225E-2</c:v>
                </c:pt>
                <c:pt idx="9">
                  <c:v>1.1578698802596987E-2</c:v>
                </c:pt>
                <c:pt idx="10">
                  <c:v>1.3560193357341266E-2</c:v>
                </c:pt>
                <c:pt idx="11">
                  <c:v>1.5842332305988416E-2</c:v>
                </c:pt>
                <c:pt idx="12">
                  <c:v>1.8965495280915956E-2</c:v>
                </c:pt>
                <c:pt idx="13">
                  <c:v>1.5262499999999957E-2</c:v>
                </c:pt>
                <c:pt idx="14">
                  <c:v>1.6168232353701573E-2</c:v>
                </c:pt>
                <c:pt idx="15">
                  <c:v>1.2925550862551427E-2</c:v>
                </c:pt>
                <c:pt idx="16">
                  <c:v>1.6609849164483714E-2</c:v>
                </c:pt>
                <c:pt idx="17">
                  <c:v>1.6230221109406529E-2</c:v>
                </c:pt>
                <c:pt idx="18">
                  <c:v>1.8786370109645789E-2</c:v>
                </c:pt>
                <c:pt idx="19">
                  <c:v>1.8565644250425839E-2</c:v>
                </c:pt>
                <c:pt idx="20">
                  <c:v>2.0537531974831102E-2</c:v>
                </c:pt>
                <c:pt idx="21">
                  <c:v>2.1022707270231811E-2</c:v>
                </c:pt>
                <c:pt idx="22">
                  <c:v>2.1933912361150165E-2</c:v>
                </c:pt>
                <c:pt idx="23">
                  <c:v>2.2393597458430836E-2</c:v>
                </c:pt>
                <c:pt idx="24">
                  <c:v>2.2020147112538302E-2</c:v>
                </c:pt>
                <c:pt idx="25">
                  <c:v>2.1128952553315816E-2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8D0-47FC-B70B-00F9539D4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2343000"/>
        <c:axId val="382344960"/>
      </c:barChart>
      <c:catAx>
        <c:axId val="382343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82344960"/>
        <c:crosses val="autoZero"/>
        <c:auto val="1"/>
        <c:lblAlgn val="ctr"/>
        <c:lblOffset val="100"/>
        <c:noMultiLvlLbl val="0"/>
      </c:catAx>
      <c:valAx>
        <c:axId val="382344960"/>
        <c:scaling>
          <c:orientation val="minMax"/>
          <c:max val="3.0000000000000006E-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8234300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Average Probability</a:t>
            </a:r>
            <a:r>
              <a:rPr lang="en-US" sz="2000" baseline="0" dirty="0">
                <a:solidFill>
                  <a:schemeClr val="tx1"/>
                </a:solidFill>
                <a:latin typeface="Cambria" panose="02040503050406030204" pitchFamily="18" charset="0"/>
              </a:rPr>
              <a:t> of Decline in Real GDP in One Year</a:t>
            </a:r>
            <a:endParaRPr lang="en-US" sz="2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baseline="0" dirty="0">
                <a:solidFill>
                  <a:schemeClr val="tx1"/>
                </a:solidFill>
                <a:latin typeface="Cambria" panose="02040503050406030204" pitchFamily="18" charset="0"/>
              </a:rPr>
              <a:t>Survey of Professional Forecasters with </a:t>
            </a:r>
            <a:r>
              <a:rPr lang="en-US" sz="1200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Rolling Annual Average</a:t>
            </a:r>
          </a:p>
          <a:p>
            <a:pPr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Source:</a:t>
            </a:r>
            <a:r>
              <a:rPr lang="en-US" sz="1200" baseline="0" dirty="0">
                <a:solidFill>
                  <a:schemeClr val="tx1"/>
                </a:solidFill>
                <a:latin typeface="Cambria" panose="02040503050406030204" pitchFamily="18" charset="0"/>
              </a:rPr>
              <a:t> Federal Reserve of Philadelphia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698053368328972E-2"/>
          <c:y val="0.16198529411764706"/>
          <c:w val="0.90575174978127748"/>
          <c:h val="0.70540856106222016"/>
        </c:manualLayout>
      </c:layout>
      <c:areaChart>
        <c:grouping val="standard"/>
        <c:varyColors val="0"/>
        <c:ser>
          <c:idx val="1"/>
          <c:order val="1"/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cat>
            <c:strRef>
              <c:f>Sheet1!$A$3:$A$139</c:f>
              <c:strCache>
                <c:ptCount val="137"/>
                <c:pt idx="0">
                  <c:v>Q1 1985</c:v>
                </c:pt>
                <c:pt idx="1">
                  <c:v>Q2 1985</c:v>
                </c:pt>
                <c:pt idx="2">
                  <c:v>Q3 1985</c:v>
                </c:pt>
                <c:pt idx="3">
                  <c:v>Q4 1985</c:v>
                </c:pt>
                <c:pt idx="4">
                  <c:v>Q1 1986</c:v>
                </c:pt>
                <c:pt idx="5">
                  <c:v>Q2 1986</c:v>
                </c:pt>
                <c:pt idx="6">
                  <c:v>Q3 1986</c:v>
                </c:pt>
                <c:pt idx="7">
                  <c:v>Q4 1986</c:v>
                </c:pt>
                <c:pt idx="8">
                  <c:v>Q1 1987</c:v>
                </c:pt>
                <c:pt idx="9">
                  <c:v>Q2 1987</c:v>
                </c:pt>
                <c:pt idx="10">
                  <c:v>Q3 1987</c:v>
                </c:pt>
                <c:pt idx="11">
                  <c:v>Q4 1987</c:v>
                </c:pt>
                <c:pt idx="12">
                  <c:v>Q1 1988</c:v>
                </c:pt>
                <c:pt idx="13">
                  <c:v>Q2 1988</c:v>
                </c:pt>
                <c:pt idx="14">
                  <c:v>Q3 1988</c:v>
                </c:pt>
                <c:pt idx="15">
                  <c:v>Q4 1988</c:v>
                </c:pt>
                <c:pt idx="16">
                  <c:v>Q1 1989</c:v>
                </c:pt>
                <c:pt idx="17">
                  <c:v>Q2 1989</c:v>
                </c:pt>
                <c:pt idx="18">
                  <c:v>Q3 1989</c:v>
                </c:pt>
                <c:pt idx="19">
                  <c:v>Q4 1989</c:v>
                </c:pt>
                <c:pt idx="20">
                  <c:v>Q1 1990</c:v>
                </c:pt>
                <c:pt idx="21">
                  <c:v>Q2 1990</c:v>
                </c:pt>
                <c:pt idx="22">
                  <c:v>Q3 1990</c:v>
                </c:pt>
                <c:pt idx="23">
                  <c:v>Q4 1990</c:v>
                </c:pt>
                <c:pt idx="24">
                  <c:v>Q1 1991</c:v>
                </c:pt>
                <c:pt idx="25">
                  <c:v>Q2 1991</c:v>
                </c:pt>
                <c:pt idx="26">
                  <c:v>Q3 1991</c:v>
                </c:pt>
                <c:pt idx="27">
                  <c:v>Q4 1991</c:v>
                </c:pt>
                <c:pt idx="28">
                  <c:v>Q1 1992</c:v>
                </c:pt>
                <c:pt idx="29">
                  <c:v>Q2 1992</c:v>
                </c:pt>
                <c:pt idx="30">
                  <c:v>Q3 1992</c:v>
                </c:pt>
                <c:pt idx="31">
                  <c:v>Q4 1992</c:v>
                </c:pt>
                <c:pt idx="32">
                  <c:v>Q1 1993</c:v>
                </c:pt>
                <c:pt idx="33">
                  <c:v>Q2 1993</c:v>
                </c:pt>
                <c:pt idx="34">
                  <c:v>Q3 1993</c:v>
                </c:pt>
                <c:pt idx="35">
                  <c:v>Q4 1993</c:v>
                </c:pt>
                <c:pt idx="36">
                  <c:v>Q1 1994</c:v>
                </c:pt>
                <c:pt idx="37">
                  <c:v>Q2 1994</c:v>
                </c:pt>
                <c:pt idx="38">
                  <c:v>Q3 1994</c:v>
                </c:pt>
                <c:pt idx="39">
                  <c:v>Q4 1994</c:v>
                </c:pt>
                <c:pt idx="40">
                  <c:v>Q1 1995</c:v>
                </c:pt>
                <c:pt idx="41">
                  <c:v>Q2 1995</c:v>
                </c:pt>
                <c:pt idx="42">
                  <c:v>Q3 1995</c:v>
                </c:pt>
                <c:pt idx="43">
                  <c:v>Q4 1995</c:v>
                </c:pt>
                <c:pt idx="44">
                  <c:v>Q1 1996</c:v>
                </c:pt>
                <c:pt idx="45">
                  <c:v>Q2 1996</c:v>
                </c:pt>
                <c:pt idx="46">
                  <c:v>Q3 1996</c:v>
                </c:pt>
                <c:pt idx="47">
                  <c:v>Q4 1996</c:v>
                </c:pt>
                <c:pt idx="48">
                  <c:v>Q1 1997</c:v>
                </c:pt>
                <c:pt idx="49">
                  <c:v>Q2 1997</c:v>
                </c:pt>
                <c:pt idx="50">
                  <c:v>Q3 1997</c:v>
                </c:pt>
                <c:pt idx="51">
                  <c:v>Q4 1997</c:v>
                </c:pt>
                <c:pt idx="52">
                  <c:v>Q1 1998</c:v>
                </c:pt>
                <c:pt idx="53">
                  <c:v>Q2 1998</c:v>
                </c:pt>
                <c:pt idx="54">
                  <c:v>Q3 1998</c:v>
                </c:pt>
                <c:pt idx="55">
                  <c:v>Q4 1998</c:v>
                </c:pt>
                <c:pt idx="56">
                  <c:v>Q1 1999</c:v>
                </c:pt>
                <c:pt idx="57">
                  <c:v>Q2 1999</c:v>
                </c:pt>
                <c:pt idx="58">
                  <c:v>Q3 1999</c:v>
                </c:pt>
                <c:pt idx="59">
                  <c:v>Q4 1999</c:v>
                </c:pt>
                <c:pt idx="60">
                  <c:v>Q1 2000</c:v>
                </c:pt>
                <c:pt idx="61">
                  <c:v>Q2 2000</c:v>
                </c:pt>
                <c:pt idx="62">
                  <c:v>Q3 2000</c:v>
                </c:pt>
                <c:pt idx="63">
                  <c:v>Q4 2000</c:v>
                </c:pt>
                <c:pt idx="64">
                  <c:v>Q1 2001</c:v>
                </c:pt>
                <c:pt idx="65">
                  <c:v>Q2 2001</c:v>
                </c:pt>
                <c:pt idx="66">
                  <c:v>Q3 2001</c:v>
                </c:pt>
                <c:pt idx="67">
                  <c:v>Q4 2001</c:v>
                </c:pt>
                <c:pt idx="68">
                  <c:v>Q1 2002</c:v>
                </c:pt>
                <c:pt idx="69">
                  <c:v>Q2 2002</c:v>
                </c:pt>
                <c:pt idx="70">
                  <c:v>Q3 2002</c:v>
                </c:pt>
                <c:pt idx="71">
                  <c:v>Q4 2002</c:v>
                </c:pt>
                <c:pt idx="72">
                  <c:v>Q1 2003</c:v>
                </c:pt>
                <c:pt idx="73">
                  <c:v>Q2 2003</c:v>
                </c:pt>
                <c:pt idx="74">
                  <c:v>Q3 2003</c:v>
                </c:pt>
                <c:pt idx="75">
                  <c:v>Q4 2003</c:v>
                </c:pt>
                <c:pt idx="76">
                  <c:v>Q1 2004</c:v>
                </c:pt>
                <c:pt idx="77">
                  <c:v>Q2 2004</c:v>
                </c:pt>
                <c:pt idx="78">
                  <c:v>Q3 2004</c:v>
                </c:pt>
                <c:pt idx="79">
                  <c:v>Q4 2004</c:v>
                </c:pt>
                <c:pt idx="80">
                  <c:v>Q1 2005</c:v>
                </c:pt>
                <c:pt idx="81">
                  <c:v>Q2 2005</c:v>
                </c:pt>
                <c:pt idx="82">
                  <c:v>Q3 2005</c:v>
                </c:pt>
                <c:pt idx="83">
                  <c:v>Q4 2005</c:v>
                </c:pt>
                <c:pt idx="84">
                  <c:v>Q1 2006</c:v>
                </c:pt>
                <c:pt idx="85">
                  <c:v>Q2 2006</c:v>
                </c:pt>
                <c:pt idx="86">
                  <c:v>Q3 2006</c:v>
                </c:pt>
                <c:pt idx="87">
                  <c:v>Q4 2006</c:v>
                </c:pt>
                <c:pt idx="88">
                  <c:v>Q1 2007</c:v>
                </c:pt>
                <c:pt idx="89">
                  <c:v>Q2 2007</c:v>
                </c:pt>
                <c:pt idx="90">
                  <c:v>Q3 2007</c:v>
                </c:pt>
                <c:pt idx="91">
                  <c:v>Q4 2007</c:v>
                </c:pt>
                <c:pt idx="92">
                  <c:v>Q1 2008</c:v>
                </c:pt>
                <c:pt idx="93">
                  <c:v>Q2 2008</c:v>
                </c:pt>
                <c:pt idx="94">
                  <c:v>Q3 2008</c:v>
                </c:pt>
                <c:pt idx="95">
                  <c:v>Q4 2008</c:v>
                </c:pt>
                <c:pt idx="96">
                  <c:v>Q1 2009</c:v>
                </c:pt>
                <c:pt idx="97">
                  <c:v>Q2 2009</c:v>
                </c:pt>
                <c:pt idx="98">
                  <c:v>Q3 2009</c:v>
                </c:pt>
                <c:pt idx="99">
                  <c:v>Q4 2009</c:v>
                </c:pt>
                <c:pt idx="100">
                  <c:v>Q1 2010</c:v>
                </c:pt>
                <c:pt idx="101">
                  <c:v>Q2 2010</c:v>
                </c:pt>
                <c:pt idx="102">
                  <c:v>Q3 2010</c:v>
                </c:pt>
                <c:pt idx="103">
                  <c:v>Q4 2010</c:v>
                </c:pt>
                <c:pt idx="104">
                  <c:v>Q1 2011</c:v>
                </c:pt>
                <c:pt idx="105">
                  <c:v>Q2 2011</c:v>
                </c:pt>
                <c:pt idx="106">
                  <c:v>Q3 2011</c:v>
                </c:pt>
                <c:pt idx="107">
                  <c:v>Q4 2011</c:v>
                </c:pt>
                <c:pt idx="108">
                  <c:v>Q1 2012</c:v>
                </c:pt>
                <c:pt idx="109">
                  <c:v>Q2 2012</c:v>
                </c:pt>
                <c:pt idx="110">
                  <c:v>Q3 2012</c:v>
                </c:pt>
                <c:pt idx="111">
                  <c:v>Q4 2012</c:v>
                </c:pt>
                <c:pt idx="112">
                  <c:v>Q1 2013</c:v>
                </c:pt>
                <c:pt idx="113">
                  <c:v>Q2 2013</c:v>
                </c:pt>
                <c:pt idx="114">
                  <c:v>Q3 2013</c:v>
                </c:pt>
                <c:pt idx="115">
                  <c:v>Q4 2013</c:v>
                </c:pt>
                <c:pt idx="116">
                  <c:v>Q1 2014</c:v>
                </c:pt>
                <c:pt idx="117">
                  <c:v>Q2 2014</c:v>
                </c:pt>
                <c:pt idx="118">
                  <c:v>Q3 2014</c:v>
                </c:pt>
                <c:pt idx="119">
                  <c:v>Q4 2014</c:v>
                </c:pt>
                <c:pt idx="120">
                  <c:v>Q1 2015</c:v>
                </c:pt>
                <c:pt idx="121">
                  <c:v>Q2 2015</c:v>
                </c:pt>
                <c:pt idx="122">
                  <c:v>Q3 2015</c:v>
                </c:pt>
                <c:pt idx="123">
                  <c:v>Q4 2015</c:v>
                </c:pt>
                <c:pt idx="124">
                  <c:v>Q1 2016</c:v>
                </c:pt>
                <c:pt idx="125">
                  <c:v>Q2 2016</c:v>
                </c:pt>
                <c:pt idx="126">
                  <c:v>Q3 2016</c:v>
                </c:pt>
                <c:pt idx="127">
                  <c:v>Q4 2016</c:v>
                </c:pt>
                <c:pt idx="128">
                  <c:v>Q1 2017</c:v>
                </c:pt>
                <c:pt idx="129">
                  <c:v>Q2 2017</c:v>
                </c:pt>
                <c:pt idx="130">
                  <c:v>Q3 2017</c:v>
                </c:pt>
                <c:pt idx="131">
                  <c:v>Q4 2017</c:v>
                </c:pt>
                <c:pt idx="132">
                  <c:v>Q1 2018</c:v>
                </c:pt>
                <c:pt idx="133">
                  <c:v>Q2 2018</c:v>
                </c:pt>
                <c:pt idx="134">
                  <c:v>Q3 2018</c:v>
                </c:pt>
                <c:pt idx="135">
                  <c:v>Q4 2018</c:v>
                </c:pt>
                <c:pt idx="136">
                  <c:v>Q1 2019</c:v>
                </c:pt>
              </c:strCache>
            </c:strRef>
          </c:cat>
          <c:val>
            <c:numRef>
              <c:f>Sheet1!$C$3:$C$139</c:f>
              <c:numCache>
                <c:formatCode>General</c:formatCode>
                <c:ptCount val="137"/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65">
                  <c:v>35</c:v>
                </c:pt>
                <c:pt idx="66">
                  <c:v>35</c:v>
                </c:pt>
                <c:pt idx="92">
                  <c:v>35</c:v>
                </c:pt>
                <c:pt idx="93">
                  <c:v>35</c:v>
                </c:pt>
                <c:pt idx="94">
                  <c:v>35</c:v>
                </c:pt>
                <c:pt idx="95">
                  <c:v>35</c:v>
                </c:pt>
                <c:pt idx="96">
                  <c:v>35</c:v>
                </c:pt>
                <c:pt idx="9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A6-4143-85AE-2AF117CE4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346136"/>
        <c:axId val="382346920"/>
      </c:areaChar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50000"/>
              </a:schemeClr>
            </a:solidFill>
            <a:ln w="3175">
              <a:solidFill>
                <a:schemeClr val="tx1">
                  <a:alpha val="50000"/>
                </a:schemeClr>
              </a:solidFill>
            </a:ln>
            <a:effectLst/>
          </c:spPr>
          <c:invertIfNegative val="0"/>
          <c:trendline>
            <c:spPr>
              <a:ln w="31750" cap="rnd" cmpd="sng">
                <a:solidFill>
                  <a:schemeClr val="accent2"/>
                </a:solidFill>
                <a:prstDash val="solid"/>
              </a:ln>
              <a:effectLst/>
            </c:spPr>
            <c:trendlineType val="movingAvg"/>
            <c:period val="4"/>
            <c:dispRSqr val="0"/>
            <c:dispEq val="0"/>
          </c:trendline>
          <c:cat>
            <c:strRef>
              <c:f>Sheet1!$A$3:$A$139</c:f>
              <c:strCache>
                <c:ptCount val="137"/>
                <c:pt idx="0">
                  <c:v>Q1 1985</c:v>
                </c:pt>
                <c:pt idx="1">
                  <c:v>Q2 1985</c:v>
                </c:pt>
                <c:pt idx="2">
                  <c:v>Q3 1985</c:v>
                </c:pt>
                <c:pt idx="3">
                  <c:v>Q4 1985</c:v>
                </c:pt>
                <c:pt idx="4">
                  <c:v>Q1 1986</c:v>
                </c:pt>
                <c:pt idx="5">
                  <c:v>Q2 1986</c:v>
                </c:pt>
                <c:pt idx="6">
                  <c:v>Q3 1986</c:v>
                </c:pt>
                <c:pt idx="7">
                  <c:v>Q4 1986</c:v>
                </c:pt>
                <c:pt idx="8">
                  <c:v>Q1 1987</c:v>
                </c:pt>
                <c:pt idx="9">
                  <c:v>Q2 1987</c:v>
                </c:pt>
                <c:pt idx="10">
                  <c:v>Q3 1987</c:v>
                </c:pt>
                <c:pt idx="11">
                  <c:v>Q4 1987</c:v>
                </c:pt>
                <c:pt idx="12">
                  <c:v>Q1 1988</c:v>
                </c:pt>
                <c:pt idx="13">
                  <c:v>Q2 1988</c:v>
                </c:pt>
                <c:pt idx="14">
                  <c:v>Q3 1988</c:v>
                </c:pt>
                <c:pt idx="15">
                  <c:v>Q4 1988</c:v>
                </c:pt>
                <c:pt idx="16">
                  <c:v>Q1 1989</c:v>
                </c:pt>
                <c:pt idx="17">
                  <c:v>Q2 1989</c:v>
                </c:pt>
                <c:pt idx="18">
                  <c:v>Q3 1989</c:v>
                </c:pt>
                <c:pt idx="19">
                  <c:v>Q4 1989</c:v>
                </c:pt>
                <c:pt idx="20">
                  <c:v>Q1 1990</c:v>
                </c:pt>
                <c:pt idx="21">
                  <c:v>Q2 1990</c:v>
                </c:pt>
                <c:pt idx="22">
                  <c:v>Q3 1990</c:v>
                </c:pt>
                <c:pt idx="23">
                  <c:v>Q4 1990</c:v>
                </c:pt>
                <c:pt idx="24">
                  <c:v>Q1 1991</c:v>
                </c:pt>
                <c:pt idx="25">
                  <c:v>Q2 1991</c:v>
                </c:pt>
                <c:pt idx="26">
                  <c:v>Q3 1991</c:v>
                </c:pt>
                <c:pt idx="27">
                  <c:v>Q4 1991</c:v>
                </c:pt>
                <c:pt idx="28">
                  <c:v>Q1 1992</c:v>
                </c:pt>
                <c:pt idx="29">
                  <c:v>Q2 1992</c:v>
                </c:pt>
                <c:pt idx="30">
                  <c:v>Q3 1992</c:v>
                </c:pt>
                <c:pt idx="31">
                  <c:v>Q4 1992</c:v>
                </c:pt>
                <c:pt idx="32">
                  <c:v>Q1 1993</c:v>
                </c:pt>
                <c:pt idx="33">
                  <c:v>Q2 1993</c:v>
                </c:pt>
                <c:pt idx="34">
                  <c:v>Q3 1993</c:v>
                </c:pt>
                <c:pt idx="35">
                  <c:v>Q4 1993</c:v>
                </c:pt>
                <c:pt idx="36">
                  <c:v>Q1 1994</c:v>
                </c:pt>
                <c:pt idx="37">
                  <c:v>Q2 1994</c:v>
                </c:pt>
                <c:pt idx="38">
                  <c:v>Q3 1994</c:v>
                </c:pt>
                <c:pt idx="39">
                  <c:v>Q4 1994</c:v>
                </c:pt>
                <c:pt idx="40">
                  <c:v>Q1 1995</c:v>
                </c:pt>
                <c:pt idx="41">
                  <c:v>Q2 1995</c:v>
                </c:pt>
                <c:pt idx="42">
                  <c:v>Q3 1995</c:v>
                </c:pt>
                <c:pt idx="43">
                  <c:v>Q4 1995</c:v>
                </c:pt>
                <c:pt idx="44">
                  <c:v>Q1 1996</c:v>
                </c:pt>
                <c:pt idx="45">
                  <c:v>Q2 1996</c:v>
                </c:pt>
                <c:pt idx="46">
                  <c:v>Q3 1996</c:v>
                </c:pt>
                <c:pt idx="47">
                  <c:v>Q4 1996</c:v>
                </c:pt>
                <c:pt idx="48">
                  <c:v>Q1 1997</c:v>
                </c:pt>
                <c:pt idx="49">
                  <c:v>Q2 1997</c:v>
                </c:pt>
                <c:pt idx="50">
                  <c:v>Q3 1997</c:v>
                </c:pt>
                <c:pt idx="51">
                  <c:v>Q4 1997</c:v>
                </c:pt>
                <c:pt idx="52">
                  <c:v>Q1 1998</c:v>
                </c:pt>
                <c:pt idx="53">
                  <c:v>Q2 1998</c:v>
                </c:pt>
                <c:pt idx="54">
                  <c:v>Q3 1998</c:v>
                </c:pt>
                <c:pt idx="55">
                  <c:v>Q4 1998</c:v>
                </c:pt>
                <c:pt idx="56">
                  <c:v>Q1 1999</c:v>
                </c:pt>
                <c:pt idx="57">
                  <c:v>Q2 1999</c:v>
                </c:pt>
                <c:pt idx="58">
                  <c:v>Q3 1999</c:v>
                </c:pt>
                <c:pt idx="59">
                  <c:v>Q4 1999</c:v>
                </c:pt>
                <c:pt idx="60">
                  <c:v>Q1 2000</c:v>
                </c:pt>
                <c:pt idx="61">
                  <c:v>Q2 2000</c:v>
                </c:pt>
                <c:pt idx="62">
                  <c:v>Q3 2000</c:v>
                </c:pt>
                <c:pt idx="63">
                  <c:v>Q4 2000</c:v>
                </c:pt>
                <c:pt idx="64">
                  <c:v>Q1 2001</c:v>
                </c:pt>
                <c:pt idx="65">
                  <c:v>Q2 2001</c:v>
                </c:pt>
                <c:pt idx="66">
                  <c:v>Q3 2001</c:v>
                </c:pt>
                <c:pt idx="67">
                  <c:v>Q4 2001</c:v>
                </c:pt>
                <c:pt idx="68">
                  <c:v>Q1 2002</c:v>
                </c:pt>
                <c:pt idx="69">
                  <c:v>Q2 2002</c:v>
                </c:pt>
                <c:pt idx="70">
                  <c:v>Q3 2002</c:v>
                </c:pt>
                <c:pt idx="71">
                  <c:v>Q4 2002</c:v>
                </c:pt>
                <c:pt idx="72">
                  <c:v>Q1 2003</c:v>
                </c:pt>
                <c:pt idx="73">
                  <c:v>Q2 2003</c:v>
                </c:pt>
                <c:pt idx="74">
                  <c:v>Q3 2003</c:v>
                </c:pt>
                <c:pt idx="75">
                  <c:v>Q4 2003</c:v>
                </c:pt>
                <c:pt idx="76">
                  <c:v>Q1 2004</c:v>
                </c:pt>
                <c:pt idx="77">
                  <c:v>Q2 2004</c:v>
                </c:pt>
                <c:pt idx="78">
                  <c:v>Q3 2004</c:v>
                </c:pt>
                <c:pt idx="79">
                  <c:v>Q4 2004</c:v>
                </c:pt>
                <c:pt idx="80">
                  <c:v>Q1 2005</c:v>
                </c:pt>
                <c:pt idx="81">
                  <c:v>Q2 2005</c:v>
                </c:pt>
                <c:pt idx="82">
                  <c:v>Q3 2005</c:v>
                </c:pt>
                <c:pt idx="83">
                  <c:v>Q4 2005</c:v>
                </c:pt>
                <c:pt idx="84">
                  <c:v>Q1 2006</c:v>
                </c:pt>
                <c:pt idx="85">
                  <c:v>Q2 2006</c:v>
                </c:pt>
                <c:pt idx="86">
                  <c:v>Q3 2006</c:v>
                </c:pt>
                <c:pt idx="87">
                  <c:v>Q4 2006</c:v>
                </c:pt>
                <c:pt idx="88">
                  <c:v>Q1 2007</c:v>
                </c:pt>
                <c:pt idx="89">
                  <c:v>Q2 2007</c:v>
                </c:pt>
                <c:pt idx="90">
                  <c:v>Q3 2007</c:v>
                </c:pt>
                <c:pt idx="91">
                  <c:v>Q4 2007</c:v>
                </c:pt>
                <c:pt idx="92">
                  <c:v>Q1 2008</c:v>
                </c:pt>
                <c:pt idx="93">
                  <c:v>Q2 2008</c:v>
                </c:pt>
                <c:pt idx="94">
                  <c:v>Q3 2008</c:v>
                </c:pt>
                <c:pt idx="95">
                  <c:v>Q4 2008</c:v>
                </c:pt>
                <c:pt idx="96">
                  <c:v>Q1 2009</c:v>
                </c:pt>
                <c:pt idx="97">
                  <c:v>Q2 2009</c:v>
                </c:pt>
                <c:pt idx="98">
                  <c:v>Q3 2009</c:v>
                </c:pt>
                <c:pt idx="99">
                  <c:v>Q4 2009</c:v>
                </c:pt>
                <c:pt idx="100">
                  <c:v>Q1 2010</c:v>
                </c:pt>
                <c:pt idx="101">
                  <c:v>Q2 2010</c:v>
                </c:pt>
                <c:pt idx="102">
                  <c:v>Q3 2010</c:v>
                </c:pt>
                <c:pt idx="103">
                  <c:v>Q4 2010</c:v>
                </c:pt>
                <c:pt idx="104">
                  <c:v>Q1 2011</c:v>
                </c:pt>
                <c:pt idx="105">
                  <c:v>Q2 2011</c:v>
                </c:pt>
                <c:pt idx="106">
                  <c:v>Q3 2011</c:v>
                </c:pt>
                <c:pt idx="107">
                  <c:v>Q4 2011</c:v>
                </c:pt>
                <c:pt idx="108">
                  <c:v>Q1 2012</c:v>
                </c:pt>
                <c:pt idx="109">
                  <c:v>Q2 2012</c:v>
                </c:pt>
                <c:pt idx="110">
                  <c:v>Q3 2012</c:v>
                </c:pt>
                <c:pt idx="111">
                  <c:v>Q4 2012</c:v>
                </c:pt>
                <c:pt idx="112">
                  <c:v>Q1 2013</c:v>
                </c:pt>
                <c:pt idx="113">
                  <c:v>Q2 2013</c:v>
                </c:pt>
                <c:pt idx="114">
                  <c:v>Q3 2013</c:v>
                </c:pt>
                <c:pt idx="115">
                  <c:v>Q4 2013</c:v>
                </c:pt>
                <c:pt idx="116">
                  <c:v>Q1 2014</c:v>
                </c:pt>
                <c:pt idx="117">
                  <c:v>Q2 2014</c:v>
                </c:pt>
                <c:pt idx="118">
                  <c:v>Q3 2014</c:v>
                </c:pt>
                <c:pt idx="119">
                  <c:v>Q4 2014</c:v>
                </c:pt>
                <c:pt idx="120">
                  <c:v>Q1 2015</c:v>
                </c:pt>
                <c:pt idx="121">
                  <c:v>Q2 2015</c:v>
                </c:pt>
                <c:pt idx="122">
                  <c:v>Q3 2015</c:v>
                </c:pt>
                <c:pt idx="123">
                  <c:v>Q4 2015</c:v>
                </c:pt>
                <c:pt idx="124">
                  <c:v>Q1 2016</c:v>
                </c:pt>
                <c:pt idx="125">
                  <c:v>Q2 2016</c:v>
                </c:pt>
                <c:pt idx="126">
                  <c:v>Q3 2016</c:v>
                </c:pt>
                <c:pt idx="127">
                  <c:v>Q4 2016</c:v>
                </c:pt>
                <c:pt idx="128">
                  <c:v>Q1 2017</c:v>
                </c:pt>
                <c:pt idx="129">
                  <c:v>Q2 2017</c:v>
                </c:pt>
                <c:pt idx="130">
                  <c:v>Q3 2017</c:v>
                </c:pt>
                <c:pt idx="131">
                  <c:v>Q4 2017</c:v>
                </c:pt>
                <c:pt idx="132">
                  <c:v>Q1 2018</c:v>
                </c:pt>
                <c:pt idx="133">
                  <c:v>Q2 2018</c:v>
                </c:pt>
                <c:pt idx="134">
                  <c:v>Q3 2018</c:v>
                </c:pt>
                <c:pt idx="135">
                  <c:v>Q4 2018</c:v>
                </c:pt>
                <c:pt idx="136">
                  <c:v>Q1 2019</c:v>
                </c:pt>
              </c:strCache>
            </c:strRef>
          </c:cat>
          <c:val>
            <c:numRef>
              <c:f>Sheet1!$B$3:$B$139</c:f>
              <c:numCache>
                <c:formatCode>General</c:formatCode>
                <c:ptCount val="137"/>
                <c:pt idx="0">
                  <c:v>22</c:v>
                </c:pt>
                <c:pt idx="1">
                  <c:v>25.344799999999999</c:v>
                </c:pt>
                <c:pt idx="2">
                  <c:v>27.185199999999998</c:v>
                </c:pt>
                <c:pt idx="3">
                  <c:v>21.08</c:v>
                </c:pt>
                <c:pt idx="4">
                  <c:v>21.1538</c:v>
                </c:pt>
                <c:pt idx="5">
                  <c:v>23.6296</c:v>
                </c:pt>
                <c:pt idx="6">
                  <c:v>23.857099999999999</c:v>
                </c:pt>
                <c:pt idx="7">
                  <c:v>16.391300000000001</c:v>
                </c:pt>
                <c:pt idx="8">
                  <c:v>21.055599999999998</c:v>
                </c:pt>
                <c:pt idx="9">
                  <c:v>26.142900000000001</c:v>
                </c:pt>
                <c:pt idx="10">
                  <c:v>26.1</c:v>
                </c:pt>
                <c:pt idx="11">
                  <c:v>26.3889</c:v>
                </c:pt>
                <c:pt idx="12">
                  <c:v>26.470600000000001</c:v>
                </c:pt>
                <c:pt idx="13">
                  <c:v>28.9375</c:v>
                </c:pt>
                <c:pt idx="14">
                  <c:v>25.6875</c:v>
                </c:pt>
                <c:pt idx="15">
                  <c:v>23.8462</c:v>
                </c:pt>
                <c:pt idx="16">
                  <c:v>31.5625</c:v>
                </c:pt>
                <c:pt idx="17">
                  <c:v>28.823499999999999</c:v>
                </c:pt>
                <c:pt idx="18">
                  <c:v>29.142900000000001</c:v>
                </c:pt>
                <c:pt idx="19">
                  <c:v>16.933299999999999</c:v>
                </c:pt>
                <c:pt idx="20">
                  <c:v>17.714300000000001</c:v>
                </c:pt>
                <c:pt idx="21">
                  <c:v>20</c:v>
                </c:pt>
                <c:pt idx="22">
                  <c:v>22.307700000000001</c:v>
                </c:pt>
                <c:pt idx="23">
                  <c:v>21.333300000000001</c:v>
                </c:pt>
                <c:pt idx="24">
                  <c:v>12.9412</c:v>
                </c:pt>
                <c:pt idx="25">
                  <c:v>10.775</c:v>
                </c:pt>
                <c:pt idx="26">
                  <c:v>15.7857</c:v>
                </c:pt>
                <c:pt idx="27">
                  <c:v>11.722200000000001</c:v>
                </c:pt>
                <c:pt idx="28">
                  <c:v>9.9736999999999991</c:v>
                </c:pt>
                <c:pt idx="29">
                  <c:v>12.6111</c:v>
                </c:pt>
                <c:pt idx="30">
                  <c:v>11.0625</c:v>
                </c:pt>
                <c:pt idx="31">
                  <c:v>10.8378</c:v>
                </c:pt>
                <c:pt idx="32">
                  <c:v>11.064500000000001</c:v>
                </c:pt>
                <c:pt idx="33">
                  <c:v>14.575799999999999</c:v>
                </c:pt>
                <c:pt idx="34">
                  <c:v>14.741199999999999</c:v>
                </c:pt>
                <c:pt idx="35">
                  <c:v>12.737399999999999</c:v>
                </c:pt>
                <c:pt idx="36">
                  <c:v>10</c:v>
                </c:pt>
                <c:pt idx="37">
                  <c:v>14.424200000000001</c:v>
                </c:pt>
                <c:pt idx="38">
                  <c:v>16.789300000000001</c:v>
                </c:pt>
                <c:pt idx="39">
                  <c:v>19.7407</c:v>
                </c:pt>
                <c:pt idx="40">
                  <c:v>16.770399999999999</c:v>
                </c:pt>
                <c:pt idx="41">
                  <c:v>20.159099999999999</c:v>
                </c:pt>
                <c:pt idx="42">
                  <c:v>18.921700000000001</c:v>
                </c:pt>
                <c:pt idx="43">
                  <c:v>22.485700000000001</c:v>
                </c:pt>
                <c:pt idx="44">
                  <c:v>20.5916</c:v>
                </c:pt>
                <c:pt idx="45">
                  <c:v>23.052600000000002</c:v>
                </c:pt>
                <c:pt idx="46">
                  <c:v>23.455200000000001</c:v>
                </c:pt>
                <c:pt idx="47">
                  <c:v>22.875</c:v>
                </c:pt>
                <c:pt idx="48">
                  <c:v>21.558800000000002</c:v>
                </c:pt>
                <c:pt idx="49">
                  <c:v>22.632400000000001</c:v>
                </c:pt>
                <c:pt idx="50">
                  <c:v>19.942900000000002</c:v>
                </c:pt>
                <c:pt idx="51">
                  <c:v>19.2</c:v>
                </c:pt>
                <c:pt idx="52">
                  <c:v>15.433299999999999</c:v>
                </c:pt>
                <c:pt idx="53">
                  <c:v>17.925899999999999</c:v>
                </c:pt>
                <c:pt idx="54">
                  <c:v>18.670000000000002</c:v>
                </c:pt>
                <c:pt idx="55">
                  <c:v>19.9483</c:v>
                </c:pt>
                <c:pt idx="56">
                  <c:v>27.466699999999999</c:v>
                </c:pt>
                <c:pt idx="57">
                  <c:v>20.333300000000001</c:v>
                </c:pt>
                <c:pt idx="58">
                  <c:v>17.214700000000001</c:v>
                </c:pt>
                <c:pt idx="59">
                  <c:v>16.2105</c:v>
                </c:pt>
                <c:pt idx="60">
                  <c:v>17.363600000000002</c:v>
                </c:pt>
                <c:pt idx="61">
                  <c:v>18.096800000000002</c:v>
                </c:pt>
                <c:pt idx="62">
                  <c:v>17.466699999999999</c:v>
                </c:pt>
                <c:pt idx="63">
                  <c:v>19.1935</c:v>
                </c:pt>
                <c:pt idx="64">
                  <c:v>12.7241</c:v>
                </c:pt>
                <c:pt idx="65">
                  <c:v>13.0357</c:v>
                </c:pt>
                <c:pt idx="66">
                  <c:v>14.5862</c:v>
                </c:pt>
                <c:pt idx="67">
                  <c:v>15.625</c:v>
                </c:pt>
                <c:pt idx="68">
                  <c:v>12.928100000000001</c:v>
                </c:pt>
                <c:pt idx="69">
                  <c:v>8.9718999999999998</c:v>
                </c:pt>
                <c:pt idx="70">
                  <c:v>13.75</c:v>
                </c:pt>
                <c:pt idx="71">
                  <c:v>13.678599999999999</c:v>
                </c:pt>
                <c:pt idx="72">
                  <c:v>11.5412</c:v>
                </c:pt>
                <c:pt idx="73">
                  <c:v>10.4194</c:v>
                </c:pt>
                <c:pt idx="74">
                  <c:v>9.7308000000000003</c:v>
                </c:pt>
                <c:pt idx="75">
                  <c:v>10.129</c:v>
                </c:pt>
                <c:pt idx="76">
                  <c:v>9.75</c:v>
                </c:pt>
                <c:pt idx="77">
                  <c:v>11.758599999999999</c:v>
                </c:pt>
                <c:pt idx="78">
                  <c:v>11.2143</c:v>
                </c:pt>
                <c:pt idx="79">
                  <c:v>12.451599999999999</c:v>
                </c:pt>
                <c:pt idx="80">
                  <c:v>13.138199999999999</c:v>
                </c:pt>
                <c:pt idx="81">
                  <c:v>11.7667</c:v>
                </c:pt>
                <c:pt idx="82">
                  <c:v>13.823499999999999</c:v>
                </c:pt>
                <c:pt idx="83">
                  <c:v>13.9625</c:v>
                </c:pt>
                <c:pt idx="84">
                  <c:v>16.714300000000001</c:v>
                </c:pt>
                <c:pt idx="85">
                  <c:v>17.081600000000002</c:v>
                </c:pt>
                <c:pt idx="86">
                  <c:v>20.644400000000001</c:v>
                </c:pt>
                <c:pt idx="87">
                  <c:v>18.822199999999999</c:v>
                </c:pt>
                <c:pt idx="88">
                  <c:v>15</c:v>
                </c:pt>
                <c:pt idx="89">
                  <c:v>16.6252</c:v>
                </c:pt>
                <c:pt idx="90">
                  <c:v>18.681799999999999</c:v>
                </c:pt>
                <c:pt idx="91">
                  <c:v>19.931799999999999</c:v>
                </c:pt>
                <c:pt idx="92">
                  <c:v>20.571400000000001</c:v>
                </c:pt>
                <c:pt idx="93">
                  <c:v>18.837199999999999</c:v>
                </c:pt>
                <c:pt idx="94">
                  <c:v>17.4419</c:v>
                </c:pt>
                <c:pt idx="95">
                  <c:v>23.612200000000001</c:v>
                </c:pt>
                <c:pt idx="96">
                  <c:v>21.55</c:v>
                </c:pt>
                <c:pt idx="97">
                  <c:v>14.3696</c:v>
                </c:pt>
                <c:pt idx="98">
                  <c:v>13.4939</c:v>
                </c:pt>
                <c:pt idx="99">
                  <c:v>13.359</c:v>
                </c:pt>
                <c:pt idx="100">
                  <c:v>14.815799999999999</c:v>
                </c:pt>
                <c:pt idx="101">
                  <c:v>14.7508</c:v>
                </c:pt>
                <c:pt idx="102">
                  <c:v>14.925000000000001</c:v>
                </c:pt>
                <c:pt idx="103">
                  <c:v>13.7638</c:v>
                </c:pt>
                <c:pt idx="104">
                  <c:v>11.3795</c:v>
                </c:pt>
                <c:pt idx="105">
                  <c:v>12.080500000000001</c:v>
                </c:pt>
                <c:pt idx="106">
                  <c:v>18.967500000000001</c:v>
                </c:pt>
                <c:pt idx="107">
                  <c:v>16.980499999999999</c:v>
                </c:pt>
                <c:pt idx="108">
                  <c:v>15.765000000000001</c:v>
                </c:pt>
                <c:pt idx="109">
                  <c:v>17.7682</c:v>
                </c:pt>
                <c:pt idx="110">
                  <c:v>19.104199999999999</c:v>
                </c:pt>
                <c:pt idx="111">
                  <c:v>16.3657</c:v>
                </c:pt>
                <c:pt idx="112">
                  <c:v>13.1561</c:v>
                </c:pt>
                <c:pt idx="113">
                  <c:v>12.4567</c:v>
                </c:pt>
                <c:pt idx="114">
                  <c:v>11.7857</c:v>
                </c:pt>
                <c:pt idx="115">
                  <c:v>12.205500000000001</c:v>
                </c:pt>
                <c:pt idx="116">
                  <c:v>11.710699999999999</c:v>
                </c:pt>
                <c:pt idx="117">
                  <c:v>12.8124</c:v>
                </c:pt>
                <c:pt idx="118">
                  <c:v>13.470499999999999</c:v>
                </c:pt>
                <c:pt idx="119">
                  <c:v>13.5078</c:v>
                </c:pt>
                <c:pt idx="120">
                  <c:v>13.2018</c:v>
                </c:pt>
                <c:pt idx="121">
                  <c:v>15.188700000000001</c:v>
                </c:pt>
                <c:pt idx="122">
                  <c:v>13.5603</c:v>
                </c:pt>
                <c:pt idx="123">
                  <c:v>14.656599999999999</c:v>
                </c:pt>
                <c:pt idx="124">
                  <c:v>18.7638</c:v>
                </c:pt>
                <c:pt idx="125">
                  <c:v>18.463699999999999</c:v>
                </c:pt>
                <c:pt idx="126">
                  <c:v>20.983000000000001</c:v>
                </c:pt>
                <c:pt idx="127">
                  <c:v>18.847200000000001</c:v>
                </c:pt>
                <c:pt idx="128">
                  <c:v>17.731400000000001</c:v>
                </c:pt>
                <c:pt idx="129">
                  <c:v>17.159400000000002</c:v>
                </c:pt>
                <c:pt idx="130">
                  <c:v>18.124300000000002</c:v>
                </c:pt>
                <c:pt idx="131">
                  <c:v>17.047999999999998</c:v>
                </c:pt>
                <c:pt idx="132">
                  <c:v>16.779399999999999</c:v>
                </c:pt>
                <c:pt idx="133">
                  <c:v>15.6433</c:v>
                </c:pt>
                <c:pt idx="134">
                  <c:v>19.629000000000001</c:v>
                </c:pt>
                <c:pt idx="135">
                  <c:v>22.7897</c:v>
                </c:pt>
                <c:pt idx="136">
                  <c:v>21.898199999999999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A6-4143-85AE-2AF117CE4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82346136"/>
        <c:axId val="382346920"/>
      </c:barChart>
      <c:catAx>
        <c:axId val="382346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82346920"/>
        <c:crosses val="autoZero"/>
        <c:auto val="1"/>
        <c:lblAlgn val="ctr"/>
        <c:lblOffset val="100"/>
        <c:tickLblSkip val="4"/>
        <c:noMultiLvlLbl val="0"/>
      </c:catAx>
      <c:valAx>
        <c:axId val="382346920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9.4374453193350836E-3"/>
              <c:y val="0.43875810560444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82346136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King</a:t>
            </a:r>
            <a:r>
              <a:rPr lang="en-US" sz="2000" baseline="0" dirty="0"/>
              <a:t> County Economic Indicators</a:t>
            </a:r>
          </a:p>
          <a:p>
            <a:pPr>
              <a:defRPr/>
            </a:pPr>
            <a:r>
              <a:rPr lang="en-US" sz="1200" baseline="0" dirty="0"/>
              <a:t>2018 Actuals &amp; 2019 YTD &amp; 20 Year Average</a:t>
            </a:r>
          </a:p>
          <a:p>
            <a:pPr>
              <a:defRPr/>
            </a:pPr>
            <a:r>
              <a:rPr lang="en-US" sz="1200" baseline="0" dirty="0"/>
              <a:t>Source: PSEF, Case-Shiller, WA DOR, BLS</a:t>
            </a:r>
            <a:endParaRPr lang="en-US" sz="1200" dirty="0"/>
          </a:p>
        </c:rich>
      </c:tx>
      <c:layout>
        <c:manualLayout>
          <c:xMode val="edge"/>
          <c:yMode val="edge"/>
          <c:x val="0.28501738845144359"/>
          <c:y val="1.35620271730739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6619860017497826E-2"/>
          <c:y val="0.16233962482630845"/>
          <c:w val="0.91735017497812776"/>
          <c:h val="0.6912775976532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2018 Actual</c:v>
                </c:pt>
              </c:strCache>
            </c:strRef>
          </c:tx>
          <c:spPr>
            <a:solidFill>
              <a:srgbClr val="4F81BD">
                <a:alpha val="75000"/>
              </a:srgb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CB-4EF2-A649-300EC048E627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Sheet2!$B$6:$B$9</c:f>
              <c:numCache>
                <c:formatCode>0.00%</c:formatCode>
                <c:ptCount val="4"/>
                <c:pt idx="0">
                  <c:v>2.7E-2</c:v>
                </c:pt>
                <c:pt idx="1">
                  <c:v>0.1045</c:v>
                </c:pt>
                <c:pt idx="2">
                  <c:v>0.105</c:v>
                </c:pt>
                <c:pt idx="3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CB-4EF2-A649-300EC048E627}"/>
            </c:ext>
          </c:extLst>
        </c:ser>
        <c:ser>
          <c:idx val="2"/>
          <c:order val="1"/>
          <c:tx>
            <c:strRef>
              <c:f>Sheet2!$D$4</c:f>
              <c:strCache>
                <c:ptCount val="1"/>
                <c:pt idx="0">
                  <c:v>2019 YTD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1"/>
              <c:layout>
                <c:manualLayout>
                  <c:x val="4.1666666666666666E-3"/>
                  <c:y val="-2.4509803921568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CB-4EF2-A649-300EC048E627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Sheet2!$D$6:$D$9</c:f>
              <c:numCache>
                <c:formatCode>0.00%</c:formatCode>
                <c:ptCount val="4"/>
                <c:pt idx="0">
                  <c:v>2.1999999999999999E-2</c:v>
                </c:pt>
                <c:pt idx="1">
                  <c:v>1.6400000000000001E-2</c:v>
                </c:pt>
                <c:pt idx="2">
                  <c:v>4.3999999999999997E-2</c:v>
                </c:pt>
                <c:pt idx="3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CB-4EF2-A649-300EC048E627}"/>
            </c:ext>
          </c:extLst>
        </c:ser>
        <c:ser>
          <c:idx val="1"/>
          <c:order val="2"/>
          <c:tx>
            <c:strRef>
              <c:f>Sheet2!$C$4</c:f>
              <c:strCache>
                <c:ptCount val="1"/>
                <c:pt idx="0">
                  <c:v>20 year average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numFmt formatCode="0.0%" sourceLinked="0"/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Sheet2!$C$6:$C$9</c:f>
              <c:numCache>
                <c:formatCode>0.00%</c:formatCode>
                <c:ptCount val="4"/>
                <c:pt idx="0">
                  <c:v>1.26E-2</c:v>
                </c:pt>
                <c:pt idx="1">
                  <c:v>5.6000000000000001E-2</c:v>
                </c:pt>
                <c:pt idx="2">
                  <c:v>4.1799999999999997E-2</c:v>
                </c:pt>
                <c:pt idx="3">
                  <c:v>2.5100000000000001E-2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CB-4EF2-A649-300EC048E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927400"/>
        <c:axId val="518925048"/>
      </c:barChart>
      <c:catAx>
        <c:axId val="518927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18925048"/>
        <c:crosses val="autoZero"/>
        <c:auto val="1"/>
        <c:lblAlgn val="ctr"/>
        <c:lblOffset val="100"/>
        <c:noMultiLvlLbl val="0"/>
      </c:catAx>
      <c:valAx>
        <c:axId val="518925048"/>
        <c:scaling>
          <c:orientation val="minMax"/>
          <c:max val="0.1400000000000000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18927400"/>
        <c:crosses val="autoZero"/>
        <c:crossBetween val="between"/>
        <c:majorUnit val="1.0000000000000002E-2"/>
      </c:valAx>
      <c:spPr>
        <a:solidFill>
          <a:sysClr val="window" lastClr="FFFFFF"/>
        </a:solidFill>
        <a:ln>
          <a:solidFill>
            <a:sysClr val="window" lastClr="FFFFFF">
              <a:lumMod val="50000"/>
            </a:sysClr>
          </a:solidFill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KC Employment Near and Long Term Growth</a:t>
            </a:r>
          </a:p>
          <a:p>
            <a:pPr>
              <a:defRPr/>
            </a:pPr>
            <a:r>
              <a:rPr lang="en-US" sz="1200" b="1" baseline="0" dirty="0">
                <a:solidFill>
                  <a:schemeClr val="tx2"/>
                </a:solidFill>
                <a:latin typeface="Cambria" panose="02040503050406030204" pitchFamily="18" charset="0"/>
              </a:rPr>
              <a:t>2018 Growth 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and </a:t>
            </a:r>
            <a:r>
              <a:rPr lang="en-US" sz="1200" b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10 Year Growth</a:t>
            </a:r>
          </a:p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Source: King County ESD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739829396325459E-2"/>
          <c:y val="0.16206499922803766"/>
          <c:w val="0.91903794838145236"/>
          <c:h val="0.5398407827698009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Sheet3!$H$1</c:f>
              <c:strCache>
                <c:ptCount val="1"/>
                <c:pt idx="0">
                  <c:v>10 Year Growth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Sheet3!$A$2:$A$11</c:f>
              <c:strCache>
                <c:ptCount val="10"/>
                <c:pt idx="0">
                  <c:v>    Information</c:v>
                </c:pt>
                <c:pt idx="1">
                  <c:v>    Edu. &amp; Health </c:v>
                </c:pt>
                <c:pt idx="2">
                  <c:v>    Leisure &amp; Hospitality</c:v>
                </c:pt>
                <c:pt idx="3">
                  <c:v>    Trade, Trans., &amp; Utilities</c:v>
                </c:pt>
                <c:pt idx="4">
                  <c:v>    Prof. and Bus. Services</c:v>
                </c:pt>
                <c:pt idx="5">
                  <c:v>    Other Services</c:v>
                </c:pt>
                <c:pt idx="6">
                  <c:v>    Government</c:v>
                </c:pt>
                <c:pt idx="7">
                  <c:v>    Construction</c:v>
                </c:pt>
                <c:pt idx="8">
                  <c:v>    Financial Activities</c:v>
                </c:pt>
                <c:pt idx="9">
                  <c:v>    Manufacturing</c:v>
                </c:pt>
              </c:strCache>
            </c:strRef>
          </c:cat>
          <c:val>
            <c:numRef>
              <c:f>Sheet3!$H$2:$H$11</c:f>
              <c:numCache>
                <c:formatCode>0.0%</c:formatCode>
                <c:ptCount val="10"/>
                <c:pt idx="0">
                  <c:v>0.38632517206363537</c:v>
                </c:pt>
                <c:pt idx="1">
                  <c:v>0.30369355122122643</c:v>
                </c:pt>
                <c:pt idx="2">
                  <c:v>0.27891282485576663</c:v>
                </c:pt>
                <c:pt idx="3">
                  <c:v>0.2370944133257995</c:v>
                </c:pt>
                <c:pt idx="4">
                  <c:v>0.20850279548192452</c:v>
                </c:pt>
                <c:pt idx="5">
                  <c:v>0.19526118422624039</c:v>
                </c:pt>
                <c:pt idx="6">
                  <c:v>7.6823229652420721E-2</c:v>
                </c:pt>
                <c:pt idx="7">
                  <c:v>6.3844186077988141E-2</c:v>
                </c:pt>
                <c:pt idx="8">
                  <c:v>-5.9651567944250861E-2</c:v>
                </c:pt>
                <c:pt idx="9">
                  <c:v>-7.2392857142857148E-2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58-4453-8DE3-0EE09F97F0EB}"/>
            </c:ext>
          </c:extLst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Dummy1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Sheet3!$A$2:$A$11</c:f>
              <c:strCache>
                <c:ptCount val="10"/>
                <c:pt idx="0">
                  <c:v>    Information</c:v>
                </c:pt>
                <c:pt idx="1">
                  <c:v>    Edu. &amp; Health </c:v>
                </c:pt>
                <c:pt idx="2">
                  <c:v>    Leisure &amp; Hospitality</c:v>
                </c:pt>
                <c:pt idx="3">
                  <c:v>    Trade, Trans., &amp; Utilities</c:v>
                </c:pt>
                <c:pt idx="4">
                  <c:v>    Prof. and Bus. Services</c:v>
                </c:pt>
                <c:pt idx="5">
                  <c:v>    Other Services</c:v>
                </c:pt>
                <c:pt idx="6">
                  <c:v>    Government</c:v>
                </c:pt>
                <c:pt idx="7">
                  <c:v>    Construction</c:v>
                </c:pt>
                <c:pt idx="8">
                  <c:v>    Financial Activities</c:v>
                </c:pt>
                <c:pt idx="9">
                  <c:v>    Manufacturing</c:v>
                </c:pt>
              </c:strCache>
            </c:strRef>
          </c:cat>
          <c:val>
            <c:numRef>
              <c:f>Sheet3!$C$2:$C$11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4E58-4453-8DE3-0EE09F97F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4010736"/>
        <c:axId val="384015440"/>
      </c:barChart>
      <c:barChart>
        <c:barDir val="col"/>
        <c:grouping val="clustered"/>
        <c:varyColors val="0"/>
        <c:ser>
          <c:idx val="3"/>
          <c:order val="2"/>
          <c:tx>
            <c:strRef>
              <c:f>Sheet3!$D$1</c:f>
              <c:strCache>
                <c:ptCount val="1"/>
                <c:pt idx="0">
                  <c:v>Dummy2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Sheet3!$A$2:$A$11</c:f>
              <c:strCache>
                <c:ptCount val="10"/>
                <c:pt idx="0">
                  <c:v>    Information</c:v>
                </c:pt>
                <c:pt idx="1">
                  <c:v>    Edu. &amp; Health </c:v>
                </c:pt>
                <c:pt idx="2">
                  <c:v>    Leisure &amp; Hospitality</c:v>
                </c:pt>
                <c:pt idx="3">
                  <c:v>    Trade, Trans., &amp; Utilities</c:v>
                </c:pt>
                <c:pt idx="4">
                  <c:v>    Prof. and Bus. Services</c:v>
                </c:pt>
                <c:pt idx="5">
                  <c:v>    Other Services</c:v>
                </c:pt>
                <c:pt idx="6">
                  <c:v>    Government</c:v>
                </c:pt>
                <c:pt idx="7">
                  <c:v>    Construction</c:v>
                </c:pt>
                <c:pt idx="8">
                  <c:v>    Financial Activities</c:v>
                </c:pt>
                <c:pt idx="9">
                  <c:v>    Manufacturing</c:v>
                </c:pt>
              </c:strCache>
            </c:strRef>
          </c:cat>
          <c:val>
            <c:numRef>
              <c:f>Sheet3!$D$2:$D$11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4E58-4453-8DE3-0EE09F97F0EB}"/>
            </c:ext>
          </c:extLst>
        </c:ser>
        <c:ser>
          <c:idx val="0"/>
          <c:order val="3"/>
          <c:tx>
            <c:strRef>
              <c:f>Sheet3!$B$1</c:f>
              <c:strCache>
                <c:ptCount val="1"/>
                <c:pt idx="0">
                  <c:v>2018 Growth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1111111111111098E-2"/>
                  <c:y val="2.4509803921568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58-4453-8DE3-0EE09F97F0EB}"/>
                </c:ext>
              </c:extLst>
            </c:dLbl>
            <c:dLbl>
              <c:idx val="1"/>
              <c:layout>
                <c:manualLayout>
                  <c:x val="5.5555555555555297E-3"/>
                  <c:y val="-4.9019607843138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58-4453-8DE3-0EE09F97F0EB}"/>
                </c:ext>
              </c:extLst>
            </c:dLbl>
            <c:dLbl>
              <c:idx val="2"/>
              <c:layout>
                <c:manualLayout>
                  <c:x val="8.3333333333332829E-3"/>
                  <c:y val="-7.3529411764706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58-4453-8DE3-0EE09F97F0EB}"/>
                </c:ext>
              </c:extLst>
            </c:dLbl>
            <c:dLbl>
              <c:idx val="3"/>
              <c:layout>
                <c:manualLayout>
                  <c:x val="2.7777777777777779E-3"/>
                  <c:y val="2.4509803921568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58-4453-8DE3-0EE09F97F0EB}"/>
                </c:ext>
              </c:extLst>
            </c:dLbl>
            <c:dLbl>
              <c:idx val="4"/>
              <c:layout>
                <c:manualLayout>
                  <c:x val="1.3888888888888888E-2"/>
                  <c:y val="-4.49341214400705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58-4453-8DE3-0EE09F97F0EB}"/>
                </c:ext>
              </c:extLst>
            </c:dLbl>
            <c:dLbl>
              <c:idx val="5"/>
              <c:layout>
                <c:manualLayout>
                  <c:x val="8.3333333333332309E-3"/>
                  <c:y val="4.90196078431368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58-4453-8DE3-0EE09F97F0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Sheet3!$A$2:$A$11</c:f>
              <c:strCache>
                <c:ptCount val="10"/>
                <c:pt idx="0">
                  <c:v>    Information</c:v>
                </c:pt>
                <c:pt idx="1">
                  <c:v>    Edu. &amp; Health </c:v>
                </c:pt>
                <c:pt idx="2">
                  <c:v>    Leisure &amp; Hospitality</c:v>
                </c:pt>
                <c:pt idx="3">
                  <c:v>    Trade, Trans., &amp; Utilities</c:v>
                </c:pt>
                <c:pt idx="4">
                  <c:v>    Prof. and Bus. Services</c:v>
                </c:pt>
                <c:pt idx="5">
                  <c:v>    Other Services</c:v>
                </c:pt>
                <c:pt idx="6">
                  <c:v>    Government</c:v>
                </c:pt>
                <c:pt idx="7">
                  <c:v>    Construction</c:v>
                </c:pt>
                <c:pt idx="8">
                  <c:v>    Financial Activities</c:v>
                </c:pt>
                <c:pt idx="9">
                  <c:v>    Manufacturing</c:v>
                </c:pt>
              </c:strCache>
            </c:strRef>
          </c:cat>
          <c:val>
            <c:numRef>
              <c:f>Sheet3!$B$2:$B$11</c:f>
              <c:numCache>
                <c:formatCode>0.0%</c:formatCode>
                <c:ptCount val="10"/>
                <c:pt idx="0">
                  <c:v>7.5009478258333484E-2</c:v>
                </c:pt>
                <c:pt idx="1">
                  <c:v>3.4386031441525411E-2</c:v>
                </c:pt>
                <c:pt idx="2">
                  <c:v>3.014218413591685E-2</c:v>
                </c:pt>
                <c:pt idx="3">
                  <c:v>3.297013555833761E-2</c:v>
                </c:pt>
                <c:pt idx="4">
                  <c:v>3.1719591253708268E-2</c:v>
                </c:pt>
                <c:pt idx="5">
                  <c:v>2.9670781893004206E-2</c:v>
                </c:pt>
                <c:pt idx="6">
                  <c:v>-1.2035837353549184E-2</c:v>
                </c:pt>
                <c:pt idx="7">
                  <c:v>5.6565222066888854E-2</c:v>
                </c:pt>
                <c:pt idx="8">
                  <c:v>4.5795933321121085E-2</c:v>
                </c:pt>
                <c:pt idx="9">
                  <c:v>8.9050740470988377E-3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58-4453-8DE3-0EE09F97F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84011128"/>
        <c:axId val="384013088"/>
      </c:barChart>
      <c:catAx>
        <c:axId val="384010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84015440"/>
        <c:crosses val="autoZero"/>
        <c:auto val="1"/>
        <c:lblAlgn val="ctr"/>
        <c:lblOffset val="100"/>
        <c:noMultiLvlLbl val="0"/>
      </c:catAx>
      <c:valAx>
        <c:axId val="384015440"/>
        <c:scaling>
          <c:orientation val="minMax"/>
          <c:max val="0.5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84010736"/>
        <c:crosses val="autoZero"/>
        <c:crossBetween val="between"/>
      </c:valAx>
      <c:valAx>
        <c:axId val="384013088"/>
        <c:scaling>
          <c:orientation val="minMax"/>
          <c:max val="0.1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84011128"/>
        <c:crosses val="max"/>
        <c:crossBetween val="between"/>
        <c:majorUnit val="2.0000000000000004E-2"/>
      </c:valAx>
      <c:catAx>
        <c:axId val="384011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4013088"/>
        <c:crosses val="autoZero"/>
        <c:auto val="1"/>
        <c:lblAlgn val="ctr"/>
        <c:lblOffset val="100"/>
        <c:noMultiLvlLbl val="0"/>
      </c:catAx>
      <c:spPr>
        <a:noFill/>
        <a:ln>
          <a:solidFill>
            <a:sysClr val="window" lastClr="FFFFFF">
              <a:lumMod val="50000"/>
            </a:sys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en-US" sz="2000" dirty="0">
                <a:latin typeface="Cambria" panose="02040503050406030204" pitchFamily="18" charset="0"/>
              </a:rPr>
              <a:t>Employment</a:t>
            </a:r>
            <a:r>
              <a:rPr lang="en-US" sz="2000" baseline="0" dirty="0">
                <a:latin typeface="Cambria" panose="02040503050406030204" pitchFamily="18" charset="0"/>
              </a:rPr>
              <a:t> Growth and Wages by Occupation</a:t>
            </a:r>
          </a:p>
          <a:p>
            <a:pPr>
              <a:defRPr>
                <a:latin typeface="+mj-lt"/>
              </a:defRPr>
            </a:pPr>
            <a:r>
              <a:rPr lang="en-US" sz="1200" baseline="0" dirty="0">
                <a:latin typeface="Cambria" panose="02040503050406030204" pitchFamily="18" charset="0"/>
              </a:rPr>
              <a:t>Seattle-Bellevue-Everett Metro Area</a:t>
            </a:r>
            <a:br>
              <a:rPr lang="en-US" sz="1200" baseline="0" dirty="0">
                <a:latin typeface="Cambria" panose="02040503050406030204" pitchFamily="18" charset="0"/>
              </a:rPr>
            </a:br>
            <a:r>
              <a:rPr lang="en-US" sz="1200" baseline="0" dirty="0">
                <a:latin typeface="Cambria" panose="02040503050406030204" pitchFamily="18" charset="0"/>
              </a:rPr>
              <a:t>Source: WA ESD</a:t>
            </a:r>
            <a:endParaRPr lang="en-US" sz="1200" dirty="0">
              <a:latin typeface="Cambria" panose="020405030504060302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423304899387577"/>
          <c:y val="0.14610911687509651"/>
          <c:w val="0.82353083989501308"/>
          <c:h val="0.7168197081982400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2060"/>
              </a:solidFill>
            </c:spPr>
          </c:marker>
          <c:dPt>
            <c:idx val="22"/>
            <c:marker>
              <c:spPr>
                <a:solidFill>
                  <a:srgbClr val="C0000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0FD-4BEB-BCF2-F7DA3FFAF5C8}"/>
              </c:ext>
            </c:extLst>
          </c:dPt>
          <c:dLbls>
            <c:dLbl>
              <c:idx val="0"/>
              <c:layout>
                <c:manualLayout>
                  <c:x val="1.3888888888888889E-3"/>
                  <c:y val="-1.2254901960784359E-2"/>
                </c:manualLayout>
              </c:layout>
              <c:tx>
                <c:rich>
                  <a:bodyPr/>
                  <a:lstStyle/>
                  <a:p>
                    <a:fld id="{1DE02722-D7A1-4929-846A-4CCAA3B4A061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0FD-4BEB-BCF2-F7DA3FFAF5C8}"/>
                </c:ext>
              </c:extLst>
            </c:dLbl>
            <c:dLbl>
              <c:idx val="1"/>
              <c:layout>
                <c:manualLayout>
                  <c:x val="-1.3888888888888889E-3"/>
                  <c:y val="-3.1862745098039241E-2"/>
                </c:manualLayout>
              </c:layout>
              <c:tx>
                <c:rich>
                  <a:bodyPr/>
                  <a:lstStyle/>
                  <a:p>
                    <a:fld id="{9A26522F-E4A8-4C77-BA0C-B52B29C9CE73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0FD-4BEB-BCF2-F7DA3FFAF5C8}"/>
                </c:ext>
              </c:extLst>
            </c:dLbl>
            <c:dLbl>
              <c:idx val="2"/>
              <c:layout>
                <c:manualLayout>
                  <c:x val="-3.3333333333333437E-2"/>
                  <c:y val="-4.9019607843137303E-2"/>
                </c:manualLayout>
              </c:layout>
              <c:tx>
                <c:rich>
                  <a:bodyPr/>
                  <a:lstStyle/>
                  <a:p>
                    <a:fld id="{E5F5411A-71D8-4BC3-AA07-9ADD30284AF2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0FD-4BEB-BCF2-F7DA3FFAF5C8}"/>
                </c:ext>
              </c:extLst>
            </c:dLbl>
            <c:dLbl>
              <c:idx val="3"/>
              <c:layout>
                <c:manualLayout>
                  <c:x val="-7.7777777777777807E-2"/>
                  <c:y val="-5.8823529411764754E-2"/>
                </c:manualLayout>
              </c:layout>
              <c:tx>
                <c:rich>
                  <a:bodyPr/>
                  <a:lstStyle/>
                  <a:p>
                    <a:fld id="{EAF64DEE-BA1F-4D72-A04B-0A120B91B980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0FD-4BEB-BCF2-F7DA3FFAF5C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FD-4BEB-BCF2-F7DA3FFAF5C8}"/>
                </c:ext>
              </c:extLst>
            </c:dLbl>
            <c:dLbl>
              <c:idx val="5"/>
              <c:layout>
                <c:manualLayout>
                  <c:x val="-5.6944444444444443E-2"/>
                  <c:y val="-5.3921568627450983E-2"/>
                </c:manualLayout>
              </c:layout>
              <c:tx>
                <c:rich>
                  <a:bodyPr/>
                  <a:lstStyle/>
                  <a:p>
                    <a:fld id="{B0CB8478-D2AE-4AC4-9C20-0CC349285327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0FD-4BEB-BCF2-F7DA3FFAF5C8}"/>
                </c:ext>
              </c:extLst>
            </c:dLbl>
            <c:dLbl>
              <c:idx val="6"/>
              <c:layout>
                <c:manualLayout>
                  <c:x val="-6.9444444444444448E-2"/>
                  <c:y val="-6.6176470588235378E-2"/>
                </c:manualLayout>
              </c:layout>
              <c:tx>
                <c:rich>
                  <a:bodyPr/>
                  <a:lstStyle/>
                  <a:p>
                    <a:fld id="{4DF65549-E3B6-4EE6-AF6F-98456BEFD19D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0FD-4BEB-BCF2-F7DA3FFAF5C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0FD-4BEB-BCF2-F7DA3FFAF5C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FD-4BEB-BCF2-F7DA3FFAF5C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FD-4BEB-BCF2-F7DA3FFAF5C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FD-4BEB-BCF2-F7DA3FFAF5C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0FD-4BEB-BCF2-F7DA3FFAF5C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0FD-4BEB-BCF2-F7DA3FFAF5C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0FD-4BEB-BCF2-F7DA3FFAF5C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0FD-4BEB-BCF2-F7DA3FFAF5C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0FD-4BEB-BCF2-F7DA3FFAF5C8}"/>
                </c:ext>
              </c:extLst>
            </c:dLbl>
            <c:dLbl>
              <c:idx val="16"/>
              <c:layout>
                <c:manualLayout>
                  <c:x val="-5.5555555555555558E-3"/>
                  <c:y val="-5.1470588235294115E-2"/>
                </c:manualLayout>
              </c:layout>
              <c:tx>
                <c:rich>
                  <a:bodyPr/>
                  <a:lstStyle/>
                  <a:p>
                    <a:fld id="{ED8FDA5D-D059-4635-9A06-5F318A6FA664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90FD-4BEB-BCF2-F7DA3FFAF5C8}"/>
                </c:ext>
              </c:extLst>
            </c:dLbl>
            <c:dLbl>
              <c:idx val="17"/>
              <c:layout>
                <c:manualLayout>
                  <c:x val="8.3333333333332309E-3"/>
                  <c:y val="2.4509803921568537E-2"/>
                </c:manualLayout>
              </c:layout>
              <c:tx>
                <c:rich>
                  <a:bodyPr/>
                  <a:lstStyle/>
                  <a:p>
                    <a:fld id="{0B1D68C9-D887-4941-8ECE-52F8E25F7BE2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90FD-4BEB-BCF2-F7DA3FFAF5C8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0FD-4BEB-BCF2-F7DA3FFAF5C8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0FD-4BEB-BCF2-F7DA3FFAF5C8}"/>
                </c:ext>
              </c:extLst>
            </c:dLbl>
            <c:dLbl>
              <c:idx val="20"/>
              <c:layout>
                <c:manualLayout>
                  <c:x val="-1.388834208223972E-3"/>
                  <c:y val="-3.1862745098039304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>
                        <a:latin typeface="Cambria" panose="02040503050406030204" pitchFamily="18" charset="0"/>
                      </a:defRPr>
                    </a:pPr>
                    <a:fld id="{5F022930-90D0-4CF7-A861-F72D194A2B3E}" type="CELLRANGE">
                      <a:rPr lang="en-US" dirty="0"/>
                      <a:pPr>
                        <a:defRPr sz="1100">
                          <a:latin typeface="Cambria" panose="02040503050406030204" pitchFamily="18" charset="0"/>
                        </a:defRPr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38888888888887"/>
                      <c:h val="4.1409410220781234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90FD-4BEB-BCF2-F7DA3FFAF5C8}"/>
                </c:ext>
              </c:extLst>
            </c:dLbl>
            <c:dLbl>
              <c:idx val="21"/>
              <c:layout>
                <c:manualLayout>
                  <c:x val="0"/>
                  <c:y val="2.2058823529411676E-2"/>
                </c:manualLayout>
              </c:layout>
              <c:tx>
                <c:rich>
                  <a:bodyPr/>
                  <a:lstStyle/>
                  <a:p>
                    <a:fld id="{8C1F6500-A94B-4E20-89F7-54A5FC9B2EE8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90FD-4BEB-BCF2-F7DA3FFAF5C8}"/>
                </c:ext>
              </c:extLst>
            </c:dLbl>
            <c:dLbl>
              <c:idx val="22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>
                        <a:solidFill>
                          <a:srgbClr val="FF0000"/>
                        </a:solidFill>
                        <a:latin typeface="Cambria" panose="02040503050406030204" pitchFamily="18" charset="0"/>
                      </a:defRPr>
                    </a:pPr>
                    <a:r>
                      <a:rPr lang="en-US" sz="1600" dirty="0">
                        <a:solidFill>
                          <a:srgbClr val="FF0000"/>
                        </a:solidFill>
                      </a:rPr>
                      <a:t>Average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0FD-4BEB-BCF2-F7DA3FFAF5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Cambria" panose="020405030504060302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'MSA Empl (2)'!$E$61:$E$83</c:f>
              <c:numCache>
                <c:formatCode>_("$"* #,##0_);_("$"* \(#,##0\);_("$"* "-"??_);_(@_)</c:formatCode>
                <c:ptCount val="23"/>
                <c:pt idx="0">
                  <c:v>113610</c:v>
                </c:pt>
                <c:pt idx="1">
                  <c:v>84480</c:v>
                </c:pt>
                <c:pt idx="2">
                  <c:v>137960</c:v>
                </c:pt>
                <c:pt idx="3">
                  <c:v>32310</c:v>
                </c:pt>
                <c:pt idx="4">
                  <c:v>49300</c:v>
                </c:pt>
                <c:pt idx="5">
                  <c:v>34270</c:v>
                </c:pt>
                <c:pt idx="6">
                  <c:v>94420</c:v>
                </c:pt>
                <c:pt idx="7">
                  <c:v>61440</c:v>
                </c:pt>
                <c:pt idx="8">
                  <c:v>47170</c:v>
                </c:pt>
                <c:pt idx="9">
                  <c:v>62230</c:v>
                </c:pt>
                <c:pt idx="10">
                  <c:v>62220</c:v>
                </c:pt>
                <c:pt idx="11">
                  <c:v>39450</c:v>
                </c:pt>
                <c:pt idx="12">
                  <c:v>34500</c:v>
                </c:pt>
                <c:pt idx="13">
                  <c:v>59150</c:v>
                </c:pt>
                <c:pt idx="14">
                  <c:v>51450</c:v>
                </c:pt>
                <c:pt idx="15">
                  <c:v>34300</c:v>
                </c:pt>
                <c:pt idx="16">
                  <c:v>112010</c:v>
                </c:pt>
                <c:pt idx="17">
                  <c:v>100410</c:v>
                </c:pt>
                <c:pt idx="18">
                  <c:v>56830</c:v>
                </c:pt>
                <c:pt idx="19">
                  <c:v>77440</c:v>
                </c:pt>
                <c:pt idx="20">
                  <c:v>50560</c:v>
                </c:pt>
                <c:pt idx="21">
                  <c:v>44470</c:v>
                </c:pt>
                <c:pt idx="22">
                  <c:v>65453.63636363636</c:v>
                </c:pt>
              </c:numCache>
            </c:numRef>
          </c:xVal>
          <c:yVal>
            <c:numRef>
              <c:f>'MSA Empl (2)'!$F$61:$F$83</c:f>
              <c:numCache>
                <c:formatCode>General</c:formatCode>
                <c:ptCount val="23"/>
                <c:pt idx="0">
                  <c:v>62000</c:v>
                </c:pt>
                <c:pt idx="1">
                  <c:v>61310</c:v>
                </c:pt>
                <c:pt idx="2">
                  <c:v>40930</c:v>
                </c:pt>
                <c:pt idx="3">
                  <c:v>38420</c:v>
                </c:pt>
                <c:pt idx="4">
                  <c:v>14810</c:v>
                </c:pt>
                <c:pt idx="5">
                  <c:v>27470</c:v>
                </c:pt>
                <c:pt idx="6">
                  <c:v>18310</c:v>
                </c:pt>
                <c:pt idx="7">
                  <c:v>13950</c:v>
                </c:pt>
                <c:pt idx="8">
                  <c:v>22980</c:v>
                </c:pt>
                <c:pt idx="9">
                  <c:v>13070</c:v>
                </c:pt>
                <c:pt idx="10">
                  <c:v>6780</c:v>
                </c:pt>
                <c:pt idx="11">
                  <c:v>8390</c:v>
                </c:pt>
                <c:pt idx="12">
                  <c:v>4040</c:v>
                </c:pt>
                <c:pt idx="13">
                  <c:v>2730</c:v>
                </c:pt>
                <c:pt idx="14">
                  <c:v>3140</c:v>
                </c:pt>
                <c:pt idx="15">
                  <c:v>490</c:v>
                </c:pt>
                <c:pt idx="16">
                  <c:v>-200</c:v>
                </c:pt>
                <c:pt idx="17">
                  <c:v>-3690</c:v>
                </c:pt>
                <c:pt idx="18">
                  <c:v>3690</c:v>
                </c:pt>
                <c:pt idx="19">
                  <c:v>-140</c:v>
                </c:pt>
                <c:pt idx="20">
                  <c:v>-10330</c:v>
                </c:pt>
                <c:pt idx="21">
                  <c:v>-12620</c:v>
                </c:pt>
                <c:pt idx="22" formatCode="0">
                  <c:v>14342.272727272728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'MSA Empl (2)'!$B$61:$B$82</c15:f>
                <c15:dlblRangeCache>
                  <c:ptCount val="22"/>
                  <c:pt idx="0">
                    <c:v>Computer &amp; Mathematical</c:v>
                  </c:pt>
                  <c:pt idx="1">
                    <c:v>Business &amp; Financial Operations</c:v>
                  </c:pt>
                  <c:pt idx="2">
                    <c:v>Management</c:v>
                  </c:pt>
                  <c:pt idx="3">
                    <c:v>Food Preparation &amp; Serving Related</c:v>
                  </c:pt>
                  <c:pt idx="4">
                    <c:v>Production</c:v>
                  </c:pt>
                  <c:pt idx="5">
                    <c:v>Personal Care &amp; Service</c:v>
                  </c:pt>
                  <c:pt idx="6">
                    <c:v>Healthcare Practitioners &amp; Technical</c:v>
                  </c:pt>
                  <c:pt idx="7">
                    <c:v>Education, Training, &amp; Library</c:v>
                  </c:pt>
                  <c:pt idx="8">
                    <c:v>Transportation &amp; Material Moving</c:v>
                  </c:pt>
                  <c:pt idx="9">
                    <c:v>Construction &amp; Extraction</c:v>
                  </c:pt>
                  <c:pt idx="10">
                    <c:v>Arts, Design, Entertainment, Sports, &amp; Media</c:v>
                  </c:pt>
                  <c:pt idx="11">
                    <c:v>Healthcare Support</c:v>
                  </c:pt>
                  <c:pt idx="12">
                    <c:v>Building &amp; Grounds Cleaning &amp; Maintenance</c:v>
                  </c:pt>
                  <c:pt idx="13">
                    <c:v>Protective Service</c:v>
                  </c:pt>
                  <c:pt idx="14">
                    <c:v>Community &amp; Social Services</c:v>
                  </c:pt>
                  <c:pt idx="15">
                    <c:v>Farming, Fishing, &amp; Forestry</c:v>
                  </c:pt>
                  <c:pt idx="16">
                    <c:v>Legal</c:v>
                  </c:pt>
                  <c:pt idx="17">
                    <c:v>Architecture &amp; Engineering</c:v>
                  </c:pt>
                  <c:pt idx="18">
                    <c:v>Installation, Maintenance, &amp; Repair</c:v>
                  </c:pt>
                  <c:pt idx="19">
                    <c:v>Life, Physical, &amp; Social Science</c:v>
                  </c:pt>
                  <c:pt idx="20">
                    <c:v>Sales &amp; Related</c:v>
                  </c:pt>
                  <c:pt idx="21">
                    <c:v>Office &amp; Administrative Support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90FD-4BEB-BCF2-F7DA3FFAF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4012304"/>
        <c:axId val="384015048"/>
      </c:scatterChart>
      <c:valAx>
        <c:axId val="384012304"/>
        <c:scaling>
          <c:orientation val="minMax"/>
          <c:min val="20000"/>
        </c:scaling>
        <c:delete val="0"/>
        <c:axPos val="b"/>
        <c:majorGridlines>
          <c:spPr>
            <a:ln>
              <a:solidFill>
                <a:schemeClr val="bg1">
                  <a:lumMod val="75000"/>
                  <a:alpha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Cambria" panose="02040503050406030204" pitchFamily="18" charset="0"/>
                  </a:defRPr>
                </a:pPr>
                <a:r>
                  <a:rPr lang="en-US" sz="1600" dirty="0">
                    <a:latin typeface="Cambria" panose="02040503050406030204" pitchFamily="18" charset="0"/>
                  </a:rPr>
                  <a:t>Average Annual Wage -</a:t>
                </a:r>
                <a:r>
                  <a:rPr lang="en-US" sz="1600" baseline="0" dirty="0">
                    <a:latin typeface="Cambria" panose="02040503050406030204" pitchFamily="18" charset="0"/>
                  </a:rPr>
                  <a:t> 2017</a:t>
                </a:r>
                <a:endParaRPr lang="en-US" sz="1600" dirty="0">
                  <a:latin typeface="Cambria" panose="02040503050406030204" pitchFamily="18" charset="0"/>
                </a:endParaRPr>
              </a:p>
            </c:rich>
          </c:tx>
          <c:layout>
            <c:manualLayout>
              <c:xMode val="edge"/>
              <c:yMode val="edge"/>
              <c:x val="0.38402624671916008"/>
              <c:y val="0.92460784313725486"/>
            </c:manualLayout>
          </c:layout>
          <c:overlay val="0"/>
        </c:title>
        <c:numFmt formatCode="_(&quot;$&quot;* #,##0_);_(&quot;$&quot;* \(#,##0\);_(&quot;$&quot;* &quot;-&quot;??_);_(@_)" sourceLinked="1"/>
        <c:majorTickMark val="cross"/>
        <c:minorTickMark val="none"/>
        <c:tickLblPos val="low"/>
        <c:spPr>
          <a:ln/>
        </c:spPr>
        <c:txPr>
          <a:bodyPr/>
          <a:lstStyle/>
          <a:p>
            <a:pPr>
              <a:defRPr sz="1200" b="1">
                <a:latin typeface="Cambria" panose="02040503050406030204" pitchFamily="18" charset="0"/>
              </a:defRPr>
            </a:pPr>
            <a:endParaRPr lang="en-US"/>
          </a:p>
        </c:txPr>
        <c:crossAx val="384015048"/>
        <c:crosses val="autoZero"/>
        <c:crossBetween val="midCat"/>
      </c:valAx>
      <c:valAx>
        <c:axId val="384015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latin typeface="Cambria" panose="02040503050406030204" pitchFamily="18" charset="0"/>
                  </a:defRPr>
                </a:pPr>
                <a:r>
                  <a:rPr lang="en-US" sz="1600" dirty="0">
                    <a:latin typeface="Cambria" panose="02040503050406030204" pitchFamily="18" charset="0"/>
                  </a:rPr>
                  <a:t># Jobs Added  2001</a:t>
                </a:r>
                <a:r>
                  <a:rPr lang="en-US" sz="1600" baseline="0" dirty="0">
                    <a:latin typeface="Cambria" panose="02040503050406030204" pitchFamily="18" charset="0"/>
                  </a:rPr>
                  <a:t> - 2017</a:t>
                </a:r>
                <a:endParaRPr lang="en-US" sz="1600" dirty="0">
                  <a:latin typeface="Cambria" panose="02040503050406030204" pitchFamily="18" charset="0"/>
                </a:endParaRP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ambria" panose="02040503050406030204" pitchFamily="18" charset="0"/>
              </a:defRPr>
            </a:pPr>
            <a:endParaRPr lang="en-US"/>
          </a:p>
        </c:txPr>
        <c:crossAx val="3840123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0.01339</cdr:y>
    </cdr:from>
    <cdr:to>
      <cdr:x>0.14167</cdr:x>
      <cdr:y>0.1051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D1FC050C-A944-4D31-8F73-3BB90E0627B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69422"/>
          <a:ext cx="1219261" cy="475484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C445ED19-BDD6-4533-9DDB-F658D5E64C0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0.87852</cdr:x>
      <cdr:y>0.22348</cdr:y>
    </cdr:from>
    <cdr:to>
      <cdr:x>0.99233</cdr:x>
      <cdr:y>0.27497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43675" y="1033463"/>
          <a:ext cx="8477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>
              <a:latin typeface="Arial Rounded MT Bold" panose="020F0704030504030204" pitchFamily="34" charset="0"/>
            </a:rPr>
            <a:t>$250,000+</a:t>
          </a:r>
        </a:p>
      </cdr:txBody>
    </cdr:sp>
  </cdr:relSizeAnchor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7676693F-911E-403D-8356-9F1626E1AF1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0.00855</cdr:x>
      <cdr:y>0.01471</cdr:y>
    </cdr:from>
    <cdr:to>
      <cdr:x>0.14531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ED356878-9E4E-4976-89FA-CFF054F8208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0.01411</cdr:x>
      <cdr:y>0.02451</cdr:y>
    </cdr:from>
    <cdr:to>
      <cdr:x>0.15087</cdr:x>
      <cdr:y>0.11627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33EC187D-9DCA-45AF-A2DE-5B195F169C3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28981" y="127021"/>
          <a:ext cx="1250534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DD29B327-F222-450B-B024-043C876A21D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298E1FB0-BA07-4F31-BE21-6C1D27E2665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0CC7E0E8-7B72-4FD7-9D95-6D4C1A0FD2A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36AD0B39-456C-4B09-94FD-328EEF1CE18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F0CA80C5-4A26-4D51-A9CE-BB3250051AA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3869D843-94C8-4A82-926D-D4E0B294816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0.80784</cdr:x>
      <cdr:y>0.16176</cdr:y>
    </cdr:from>
    <cdr:to>
      <cdr:x>0.98284</cdr:x>
      <cdr:y>0.23529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86918" y="838200"/>
          <a:ext cx="1600200" cy="381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chemeClr val="accent2"/>
              </a:solidFill>
              <a:latin typeface="Cambria" panose="02040503050406030204" pitchFamily="18" charset="0"/>
            </a:rPr>
            <a:t>Nominal</a:t>
          </a:r>
        </a:p>
        <a:p xmlns:a="http://schemas.openxmlformats.org/drawingml/2006/main">
          <a:endParaRPr lang="en-US" sz="1400" dirty="0"/>
        </a:p>
      </cdr:txBody>
    </cdr:sp>
  </cdr:relSizeAnchor>
  <cdr:relSizeAnchor xmlns:cdr="http://schemas.openxmlformats.org/drawingml/2006/chartDrawing">
    <cdr:from>
      <cdr:x>0.81618</cdr:x>
      <cdr:y>0.58824</cdr:y>
    </cdr:from>
    <cdr:to>
      <cdr:x>0.99118</cdr:x>
      <cdr:y>0.66177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463118" y="3048000"/>
          <a:ext cx="1600200" cy="381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>
              <a:solidFill>
                <a:schemeClr val="accent1"/>
              </a:solidFill>
              <a:latin typeface="Cambria" panose="02040503050406030204" pitchFamily="18" charset="0"/>
            </a:rPr>
            <a:t>Real</a:t>
          </a:r>
        </a:p>
        <a:p xmlns:a="http://schemas.openxmlformats.org/drawingml/2006/main"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</cdr:x>
      <cdr:y>0.19118</cdr:y>
    </cdr:from>
    <cdr:to>
      <cdr:x>0.32398</cdr:x>
      <cdr:y>0.25219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0" y="990600"/>
          <a:ext cx="2733873" cy="316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Cambria" panose="02040503050406030204" pitchFamily="18" charset="0"/>
            </a:rPr>
            <a:t>Average</a:t>
          </a:r>
          <a:r>
            <a:rPr lang="en-US" sz="1400" b="1" baseline="0" dirty="0">
              <a:latin typeface="Cambria" panose="02040503050406030204" pitchFamily="18" charset="0"/>
            </a:rPr>
            <a:t> (1945-2009)</a:t>
          </a:r>
          <a:endParaRPr lang="en-US" sz="1400" b="1" dirty="0">
            <a:latin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1194695F-3210-47F9-A854-A914A6193E3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0.30833</cdr:x>
      <cdr:y>0.92647</cdr:y>
    </cdr:from>
    <cdr:to>
      <cdr:x>0.69167</cdr:x>
      <cdr:y>0.98529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19400" y="4800600"/>
          <a:ext cx="3505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latin typeface="Cambria" panose="02040503050406030204" pitchFamily="18" charset="0"/>
            </a:rPr>
            <a:t>12 month increments over 15 years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358D0B68-99F7-4891-88E1-E1404D9CF6C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A1F7B562-975D-4E8F-8538-6DEB84CFA96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99F4A622-7FCF-47F7-BAD9-DB9134FA9B0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E5C5198D-2ECF-4961-951F-CA912989E17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57D92831-DCC7-4716-B845-A77C0F54036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E58A38B1-0F0E-44DC-92F0-4AD9E9B5D77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79C74D8F-AF84-4708-84F0-B75FC123257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0.0117</cdr:y>
    </cdr:from>
    <cdr:to>
      <cdr:x>0.14167</cdr:x>
      <cdr:y>0.10346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C52107EB-B9E6-44B1-896B-4888662D35A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60649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120E37-A58F-4FA0-88E7-7CC82551C236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69D4FF-28A6-430E-A4DD-CA0FAC72F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2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25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69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95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8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39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12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31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78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25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5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8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63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127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73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91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23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61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94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11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80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5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24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14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60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09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15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68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7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0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2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9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6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4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2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3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6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7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B8DD5-B935-464C-BBDA-AAAF1D92D76C}" type="datetimeFigureOut">
              <a:rPr lang="en-US" smtClean="0"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1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county.gov/independent/forecasting.asp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8" y="1391815"/>
            <a:ext cx="9144000" cy="7848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endParaRPr lang="en-US" sz="800" spc="200" dirty="0">
              <a:solidFill>
                <a:prstClr val="white">
                  <a:lumMod val="50000"/>
                </a:prstClr>
              </a:solidFill>
            </a:endParaRPr>
          </a:p>
          <a:p>
            <a:endParaRPr lang="en-US" sz="800" spc="200" dirty="0">
              <a:solidFill>
                <a:prstClr val="white">
                  <a:lumMod val="50000"/>
                </a:prstClr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8" name="AutoShape 8" descr="Image result for 0 and 1"/>
          <p:cNvSpPr>
            <a:spLocks noChangeAspect="1" noChangeArrowheads="1"/>
          </p:cNvSpPr>
          <p:nvPr/>
        </p:nvSpPr>
        <p:spPr bwMode="auto">
          <a:xfrm>
            <a:off x="-9530" y="0"/>
            <a:ext cx="9139675" cy="1381134"/>
          </a:xfrm>
          <a:prstGeom prst="rect">
            <a:avLst/>
          </a:prstGeom>
          <a:solidFill>
            <a:schemeClr val="accent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14323" y="1885060"/>
            <a:ext cx="8455025" cy="1752600"/>
          </a:xfrm>
          <a:solidFill>
            <a:schemeClr val="bg1">
              <a:lumMod val="65000"/>
            </a:schemeClr>
          </a:solidFill>
          <a:ln w="1270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br>
              <a:rPr lang="en-US" sz="3200" b="1" dirty="0"/>
            </a:br>
            <a:r>
              <a:rPr lang="en-US" sz="3200" b="1" dirty="0"/>
              <a:t>2019 King County Economic and Revenue Forecast</a:t>
            </a:r>
            <a:br>
              <a:rPr lang="en-US" sz="1600" b="1" dirty="0"/>
            </a:br>
            <a:r>
              <a:rPr lang="en-US" sz="1600" b="1" dirty="0"/>
              <a:t>Presentation to the Puget Sound Finance Officer’s Association</a:t>
            </a:r>
            <a:br>
              <a:rPr lang="en-US" sz="1600" b="1" dirty="0"/>
            </a:br>
            <a:br>
              <a:rPr lang="en-US" sz="1600" b="1" dirty="0"/>
            </a:b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4419600"/>
            <a:ext cx="91440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0" y="1371600"/>
            <a:ext cx="0" cy="304800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144000" y="1371600"/>
            <a:ext cx="0" cy="3048001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17648" y="3256660"/>
            <a:ext cx="5651676" cy="64633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Dave Reich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King County Office of Economic and Financial Analysis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723" y="3256660"/>
            <a:ext cx="205422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Presented on: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June 12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, 2019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-2983" y="4591056"/>
            <a:ext cx="9162662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26" y="5860167"/>
            <a:ext cx="9137074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4598295"/>
            <a:ext cx="1522334" cy="12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58" y="4593723"/>
            <a:ext cx="1540131" cy="12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89" y="4600604"/>
            <a:ext cx="1511303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92" y="4600604"/>
            <a:ext cx="1528971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63" y="4598295"/>
            <a:ext cx="1504879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42" y="4591056"/>
            <a:ext cx="1511303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-13855" y="4591056"/>
            <a:ext cx="91440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4598295"/>
            <a:ext cx="0" cy="126187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44000" y="4591034"/>
            <a:ext cx="0" cy="12691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365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King County’s economy showed solid growth in 2018 but slowed in the second half and so far in 2019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099095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9026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The information sector had the fastest employment growth in 2018 and in the last ten years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5467414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389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KC occupational growth has tended to be at the ends of the income spectrum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470573"/>
              </p:ext>
            </p:extLst>
          </p:nvPr>
        </p:nvGraphicFramePr>
        <p:xfrm>
          <a:off x="0" y="1691951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831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158577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KC personal income has more than doubled since 2000…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6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703702"/>
              </p:ext>
            </p:extLst>
          </p:nvPr>
        </p:nvGraphicFramePr>
        <p:xfrm>
          <a:off x="0" y="1676400"/>
          <a:ext cx="9143999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… and household incomes in all quintiles have seen growth of late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3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506362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Real estate prices have continued to climb  though residential growth has slowed a lot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40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Rent growth slowed in 2018 and so far in 2019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859864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9992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068080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Local inflation peaked in 2018 and has been lower since</a:t>
            </a:r>
          </a:p>
        </p:txBody>
      </p:sp>
    </p:spTree>
    <p:extLst>
      <p:ext uri="{BB962C8B-B14F-4D97-AF65-F5344CB8AC3E}">
        <p14:creationId xmlns:p14="http://schemas.microsoft.com/office/powerpoint/2010/main" val="2312755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788461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Local export activity does not show trade impacts thus far</a:t>
            </a:r>
          </a:p>
        </p:txBody>
      </p:sp>
    </p:spTree>
    <p:extLst>
      <p:ext uri="{BB962C8B-B14F-4D97-AF65-F5344CB8AC3E}">
        <p14:creationId xmlns:p14="http://schemas.microsoft.com/office/powerpoint/2010/main" val="1711871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204486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Local economic indicators are mixed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4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787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endParaRPr lang="en-US" sz="800" spc="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spc="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spc="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AutoShape 6" descr="Image result for 0 and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0 and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155575" y="948646"/>
            <a:ext cx="8759952" cy="507831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457200"/>
            <a:r>
              <a:rPr lang="en-US" sz="2400" b="1" dirty="0"/>
              <a:t>The U.S. economic expansion continues</a:t>
            </a:r>
          </a:p>
          <a:p>
            <a:pPr marL="114300"/>
            <a:r>
              <a:rPr lang="en-US" dirty="0"/>
              <a:t>	The U.S. economy grew 2.9% in 2018 </a:t>
            </a:r>
          </a:p>
          <a:p>
            <a:pPr marL="114300"/>
            <a:r>
              <a:rPr lang="en-US" dirty="0"/>
              <a:t>	Strong employment growth (avg. +220K/month in 2018)</a:t>
            </a:r>
          </a:p>
          <a:p>
            <a:pPr marL="114300"/>
            <a:r>
              <a:rPr lang="en-US" dirty="0"/>
              <a:t>	Expect employment growth in 2019-2020 at slower pace (160K/mo. so far)</a:t>
            </a:r>
          </a:p>
          <a:p>
            <a:pPr marL="114300"/>
            <a:r>
              <a:rPr lang="en-US" dirty="0"/>
              <a:t>	Unemployment likely to drop, CPI inflation to be low (2%)</a:t>
            </a:r>
          </a:p>
          <a:p>
            <a:pPr marL="114300"/>
            <a:endParaRPr lang="en-US" dirty="0"/>
          </a:p>
          <a:p>
            <a:pPr marL="457200"/>
            <a:r>
              <a:rPr lang="en-US" sz="2400" b="1" dirty="0"/>
              <a:t>King County economy also continues to grow</a:t>
            </a:r>
          </a:p>
          <a:p>
            <a:pPr lvl="1"/>
            <a:r>
              <a:rPr lang="en-US" dirty="0"/>
              <a:t>	Solid employment growth (+2.7% in 2018)	</a:t>
            </a:r>
          </a:p>
          <a:p>
            <a:pPr lvl="1"/>
            <a:r>
              <a:rPr lang="en-US" dirty="0"/>
              <a:t>  	Current construction boom continues though signs of slowdown</a:t>
            </a:r>
          </a:p>
          <a:p>
            <a:pPr lvl="1"/>
            <a:r>
              <a:rPr lang="en-US" dirty="0"/>
              <a:t>	Residential real estate market slowed considerably  in 2018:2H</a:t>
            </a:r>
          </a:p>
          <a:p>
            <a:pPr lvl="1"/>
            <a:r>
              <a:rPr lang="en-US" dirty="0"/>
              <a:t>	Leading indicators are mixed</a:t>
            </a:r>
          </a:p>
          <a:p>
            <a:pPr lvl="1"/>
            <a:r>
              <a:rPr lang="en-US" dirty="0"/>
              <a:t>		</a:t>
            </a:r>
          </a:p>
          <a:p>
            <a:pPr marL="457200"/>
            <a:r>
              <a:rPr lang="en-US" sz="2400" b="1" dirty="0"/>
              <a:t>Risks/uncertainty; </a:t>
            </a:r>
            <a:r>
              <a:rPr lang="en-US" dirty="0"/>
              <a:t>Trade/tariffs, U.S. government, global slowdown, local construction</a:t>
            </a:r>
            <a:endParaRPr lang="en-US" b="1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7975" y="717813"/>
            <a:ext cx="7663007" cy="46166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91908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333068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31897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The KC forecast for 2019-2020 calls for continued growth</a:t>
            </a:r>
          </a:p>
        </p:txBody>
      </p:sp>
    </p:spTree>
    <p:extLst>
      <p:ext uri="{BB962C8B-B14F-4D97-AF65-F5344CB8AC3E}">
        <p14:creationId xmlns:p14="http://schemas.microsoft.com/office/powerpoint/2010/main" val="1226483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March 2019 Revenue Forecasts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	Assumptions: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(1) 65% Confidence Level – 65% chance revenues will come in 	higher than forecasted (lower for inflation/price forecasts)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(2) All potential annexation areas are assumed to occur on 	schedule: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-North Highline (Area Q/Sliver)	(01-01-22)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-North Highline (Remainder)		(01-01-22)</a:t>
            </a:r>
            <a:br>
              <a:rPr lang="en-US" sz="2200" dirty="0">
                <a:latin typeface="Cambria" panose="02040503050406030204" pitchFamily="18" charset="0"/>
              </a:rPr>
            </a:br>
            <a:r>
              <a:rPr lang="en-US" sz="2200" dirty="0">
                <a:latin typeface="Cambria" panose="02040503050406030204" pitchFamily="18" charset="0"/>
              </a:rPr>
              <a:t>	-West Hill				(01-01-25)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-East Federal Way			(01-01-25)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11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Countywide Assessed Value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	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57760"/>
              </p:ext>
            </p:extLst>
          </p:nvPr>
        </p:nvGraphicFramePr>
        <p:xfrm>
          <a:off x="0" y="1676400"/>
          <a:ext cx="9144000" cy="5181595"/>
        </p:xfrm>
        <a:graphic>
          <a:graphicData uri="http://schemas.openxmlformats.org/drawingml/2006/table">
            <a:tbl>
              <a:tblPr/>
              <a:tblGrid>
                <a:gridCol w="924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1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9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9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Tax 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Annual Growth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% Change from August 2018 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 Change from August 2018 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$471,456,288,020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10.58%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$534,662,434,753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13.41%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$606,623,698,131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13.46%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1.48%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$8,863,180,071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$658,806,660,673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8.60%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1.98%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$12,803,111,500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$696,153,417,658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1.69%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$11,557,381,755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$715,297,374,065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-0.59%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($4,232,232,097)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$754,539,976,047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0.98%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$7,328,464,816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$791,817,509,062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1.76%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$13,731,445,534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$834,898,974,933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$20,561,163,449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$878,714,796,240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$34,003,663,533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$921,756,965,370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$43,847,604,939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$966,284,825,998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312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New Construction Forecast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223638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1619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561253"/>
              </p:ext>
            </p:extLst>
          </p:nvPr>
        </p:nvGraphicFramePr>
        <p:xfrm>
          <a:off x="4482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Taxable sales continue to reach new highs</a:t>
            </a:r>
          </a:p>
        </p:txBody>
      </p:sp>
    </p:spTree>
    <p:extLst>
      <p:ext uri="{BB962C8B-B14F-4D97-AF65-F5344CB8AC3E}">
        <p14:creationId xmlns:p14="http://schemas.microsoft.com/office/powerpoint/2010/main" val="942378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25009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Construction taxable sales have been a big driver of sales tax growth but are likely to  slow</a:t>
            </a:r>
          </a:p>
        </p:txBody>
      </p:sp>
    </p:spTree>
    <p:extLst>
      <p:ext uri="{BB962C8B-B14F-4D97-AF65-F5344CB8AC3E}">
        <p14:creationId xmlns:p14="http://schemas.microsoft.com/office/powerpoint/2010/main" val="2361866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King County Taxable Sales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05921"/>
              </p:ext>
            </p:extLst>
          </p:nvPr>
        </p:nvGraphicFramePr>
        <p:xfrm>
          <a:off x="-1" y="1676400"/>
          <a:ext cx="9144002" cy="5181595"/>
        </p:xfrm>
        <a:graphic>
          <a:graphicData uri="http://schemas.openxmlformats.org/drawingml/2006/table">
            <a:tbl>
              <a:tblPr/>
              <a:tblGrid>
                <a:gridCol w="924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1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9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9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Tax 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Annual Growth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% Change from August 2018 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 Change from August 2018 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$65,826,124,662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$72,726,583,626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10.14%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$1,694,617,533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$74,992,508,347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$1,759,141,262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$76,420,426,841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1.90%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$1,827,290,013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$79,255,996,890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$1,985,792,104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$82,068,974,555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1.99%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$1,599,226,308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$85,403,834,141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$2,308,732,018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$89,236,333,201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$2,736,680,777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$92,413,673,885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3.56%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1.95%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$1,771,241,655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$95,772,414,327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2.02%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$1,897,640,164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$99,577,972,314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$2,352,308,152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$103,284,394,146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206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King County Local and Optional Sales Tax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	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97297"/>
              </p:ext>
            </p:extLst>
          </p:nvPr>
        </p:nvGraphicFramePr>
        <p:xfrm>
          <a:off x="-1" y="1676400"/>
          <a:ext cx="9144002" cy="5181595"/>
        </p:xfrm>
        <a:graphic>
          <a:graphicData uri="http://schemas.openxmlformats.org/drawingml/2006/table">
            <a:tbl>
              <a:tblPr/>
              <a:tblGrid>
                <a:gridCol w="924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1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9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9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Tax 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Annual Growth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% Change from August 2018 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 Change from August 2018 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$118,621,546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$131,938,849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11.23%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0.85%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$1,109,475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$136,138,897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$3,135,545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$138,731,093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1.90%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$4,164,824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$143,878,692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$7,931,645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$145,503,653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1.13%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$3,927,418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$151,416,171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6.06%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$8,657,870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$158,210,975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4.49%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6.46%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$9,603,619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$159,809,870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1.01%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$4,085,173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$165,618,100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2.69%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$4,340,204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$172,199,006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$5,164,244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$178,608,477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517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Cambria" panose="02040503050406030204" pitchFamily="18" charset="0"/>
              </a:rPr>
              <a:t>King County </a:t>
            </a:r>
            <a:br>
              <a:rPr lang="en-US" sz="3600" b="1" dirty="0"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en-US" sz="3600" b="1" dirty="0">
                <a:solidFill>
                  <a:srgbClr val="FFC000"/>
                </a:solidFill>
                <a:latin typeface="Cambria" panose="02040503050406030204" pitchFamily="18" charset="0"/>
              </a:rPr>
              <a:t>Office of Economic and Financial Analysis</a:t>
            </a:r>
            <a:br>
              <a:rPr lang="en-US" sz="3600" b="1" dirty="0">
                <a:solidFill>
                  <a:srgbClr val="FFC000"/>
                </a:solidFill>
                <a:latin typeface="Cambria" panose="02040503050406030204" pitchFamily="18" charset="0"/>
              </a:rPr>
            </a:br>
            <a:b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en-US" sz="2400" b="1" dirty="0">
                <a:solidFill>
                  <a:srgbClr val="FFC000"/>
                </a:solidFill>
                <a:latin typeface="Cambria" panose="02040503050406030204" pitchFamily="18" charset="0"/>
                <a:hlinkClick r:id="rId3"/>
              </a:rPr>
              <a:t>http://www.kingcounty.gov/independent/forecasting.aspx</a:t>
            </a:r>
            <a:endParaRPr lang="en-US" sz="24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3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Global economic forecasts have been revised down recently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86095"/>
              </p:ext>
            </p:extLst>
          </p:nvPr>
        </p:nvGraphicFramePr>
        <p:xfrm>
          <a:off x="0" y="1676400"/>
          <a:ext cx="9144000" cy="518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767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The current expansion just reached ten years…a new record next month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076745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25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058834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Continued strong employment growth in the U.S. but even stronger growth in KC</a:t>
            </a:r>
          </a:p>
        </p:txBody>
      </p:sp>
    </p:spTree>
    <p:extLst>
      <p:ext uri="{BB962C8B-B14F-4D97-AF65-F5344CB8AC3E}">
        <p14:creationId xmlns:p14="http://schemas.microsoft.com/office/powerpoint/2010/main" val="3944437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883720"/>
              </p:ext>
            </p:extLst>
          </p:nvPr>
        </p:nvGraphicFramePr>
        <p:xfrm>
          <a:off x="0" y="1676400"/>
          <a:ext cx="91440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The U.S economy has been growing for ten years but at a historically slow rate (and slower growth is likely ahead)</a:t>
            </a:r>
          </a:p>
        </p:txBody>
      </p:sp>
    </p:spTree>
    <p:extLst>
      <p:ext uri="{BB962C8B-B14F-4D97-AF65-F5344CB8AC3E}">
        <p14:creationId xmlns:p14="http://schemas.microsoft.com/office/powerpoint/2010/main" val="160842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046380"/>
              </p:ext>
            </p:extLst>
          </p:nvPr>
        </p:nvGraphicFramePr>
        <p:xfrm>
          <a:off x="0" y="1676400"/>
          <a:ext cx="91440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Inflation has been low despite unemployment being at a 50-year low</a:t>
            </a:r>
          </a:p>
        </p:txBody>
      </p:sp>
    </p:spTree>
    <p:extLst>
      <p:ext uri="{BB962C8B-B14F-4D97-AF65-F5344CB8AC3E}">
        <p14:creationId xmlns:p14="http://schemas.microsoft.com/office/powerpoint/2010/main" val="11003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Some measures of recession risk are elevated but historical recession causes do not appear to be threatening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946062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318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King County recessions have led and lagged national recessions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824190"/>
              </p:ext>
            </p:extLst>
          </p:nvPr>
        </p:nvGraphicFramePr>
        <p:xfrm>
          <a:off x="152399" y="1828799"/>
          <a:ext cx="8839201" cy="4876800"/>
        </p:xfrm>
        <a:graphic>
          <a:graphicData uri="http://schemas.openxmlformats.org/drawingml/2006/table">
            <a:tbl>
              <a:tblPr/>
              <a:tblGrid>
                <a:gridCol w="1101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2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2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5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5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1990-1991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Recession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|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|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|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10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Q3 1989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: </a:t>
                      </a:r>
                    </a:p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Inverted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Yield Curve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July 1990 Recession Begins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Q3 1990: 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KC Employment Peaks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2001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Recession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|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|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|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July 2000 Inverted Yield Curve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Q4 2000: 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KC Employment Peaks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March 2001 Recession Begins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2007-2009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Recession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|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|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       |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510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October 2006</a:t>
                      </a:r>
                    </a:p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Inverted Yield Curve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December 2007 Recession Begins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Q1 2008: </a:t>
                      </a:r>
                      <a:b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</a:b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KC Employment Peaks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70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07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10318</TotalTime>
  <Words>1255</Words>
  <Application>Microsoft Office PowerPoint</Application>
  <PresentationFormat>On-screen Show (4:3)</PresentationFormat>
  <Paragraphs>586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Rounded MT Bold</vt:lpstr>
      <vt:lpstr>Calibri</vt:lpstr>
      <vt:lpstr>Cambria</vt:lpstr>
      <vt:lpstr>Office Theme</vt:lpstr>
      <vt:lpstr>. 2019 King County Economic and Revenue Forecast Presentation to the Puget Sound Finance Officer’s Association  </vt:lpstr>
      <vt:lpstr>PowerPoint Presentation</vt:lpstr>
      <vt:lpstr>PowerPoint Presentation</vt:lpstr>
      <vt:lpstr>The current expansion just reached ten years…a new record next month</vt:lpstr>
      <vt:lpstr>PowerPoint Presentation</vt:lpstr>
      <vt:lpstr>The U.S economy has been growing for ten years but at a historically slow rate (and slower growth is likely ahead)</vt:lpstr>
      <vt:lpstr>Inflation has been low despite unemployment being at a 50-year low</vt:lpstr>
      <vt:lpstr>Some measures of recession risk are elevated but historical recession causes do not appear to be threatening</vt:lpstr>
      <vt:lpstr>King County recessions have led and lagged national recessions</vt:lpstr>
      <vt:lpstr>King County’s economy showed solid growth in 2018 but slowed in the second half and so far in 2019</vt:lpstr>
      <vt:lpstr>The information sector had the fastest employment growth in 2018 and in the last ten years</vt:lpstr>
      <vt:lpstr>KC occupational growth has tended to be at the ends of the income spectrum</vt:lpstr>
      <vt:lpstr>PowerPoint Presentation</vt:lpstr>
      <vt:lpstr>… and household incomes in all quintiles have seen growth of late</vt:lpstr>
      <vt:lpstr>Real estate prices have continued to climb  though residential growth has slowed a lot</vt:lpstr>
      <vt:lpstr>Rent growth slowed in 2018 and so far in 2019</vt:lpstr>
      <vt:lpstr>Local inflation peaked in 2018 and has been lower since</vt:lpstr>
      <vt:lpstr>Local export activity does not show trade impacts thus far</vt:lpstr>
      <vt:lpstr>Local economic indicators are mixed</vt:lpstr>
      <vt:lpstr>The KC forecast for 2019-2020 calls for continued growth</vt:lpstr>
      <vt:lpstr>March 2019 Revenue Forecasts</vt:lpstr>
      <vt:lpstr>Countywide Assessed Value Forecast</vt:lpstr>
      <vt:lpstr>New Construction Forecast</vt:lpstr>
      <vt:lpstr>Taxable sales continue to reach new highs</vt:lpstr>
      <vt:lpstr>Construction taxable sales have been a big driver of sales tax growth but are likely to  slow</vt:lpstr>
      <vt:lpstr>King County Taxable Sales Forecast</vt:lpstr>
      <vt:lpstr>King County Local and Optional Sales Tax Forecast</vt:lpstr>
      <vt:lpstr>King County  Office of Economic and Financial Analysis  http://www.kingcounty.gov/independent/forecasting.aspx</vt:lpstr>
    </vt:vector>
  </TitlesOfParts>
  <Company>King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Cacallori, Anthony</dc:creator>
  <cp:lastModifiedBy>Gabrielle Nicas</cp:lastModifiedBy>
  <cp:revision>603</cp:revision>
  <cp:lastPrinted>2019-03-12T13:52:19Z</cp:lastPrinted>
  <dcterms:created xsi:type="dcterms:W3CDTF">2016-08-09T19:55:40Z</dcterms:created>
  <dcterms:modified xsi:type="dcterms:W3CDTF">2019-06-18T21:13:50Z</dcterms:modified>
</cp:coreProperties>
</file>