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9" r:id="rId1"/>
  </p:sldMasterIdLst>
  <p:sldIdLst>
    <p:sldId id="297" r:id="rId2"/>
    <p:sldId id="453" r:id="rId3"/>
    <p:sldId id="454" r:id="rId4"/>
    <p:sldId id="455" r:id="rId5"/>
    <p:sldId id="456" r:id="rId6"/>
    <p:sldId id="457" r:id="rId7"/>
    <p:sldId id="458" r:id="rId8"/>
    <p:sldId id="464" r:id="rId9"/>
    <p:sldId id="460" r:id="rId10"/>
    <p:sldId id="459" r:id="rId11"/>
    <p:sldId id="468" r:id="rId12"/>
    <p:sldId id="461" r:id="rId13"/>
    <p:sldId id="475" r:id="rId14"/>
    <p:sldId id="476" r:id="rId15"/>
    <p:sldId id="477" r:id="rId16"/>
    <p:sldId id="462" r:id="rId17"/>
    <p:sldId id="463" r:id="rId18"/>
    <p:sldId id="465" r:id="rId19"/>
    <p:sldId id="466" r:id="rId20"/>
    <p:sldId id="467" r:id="rId21"/>
    <p:sldId id="469" r:id="rId22"/>
    <p:sldId id="470" r:id="rId23"/>
    <p:sldId id="471" r:id="rId24"/>
    <p:sldId id="472" r:id="rId25"/>
    <p:sldId id="480" r:id="rId26"/>
    <p:sldId id="473" r:id="rId27"/>
    <p:sldId id="478" r:id="rId28"/>
    <p:sldId id="479" r:id="rId29"/>
    <p:sldId id="474" r:id="rId30"/>
  </p:sldIdLst>
  <p:sldSz cx="9144000" cy="6858000" type="screen4x3"/>
  <p:notesSz cx="7086600" cy="9372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2A8E"/>
    <a:srgbClr val="A02652"/>
    <a:srgbClr val="FF6600"/>
    <a:srgbClr val="C2A8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EFD32-1BC0-41D2-AA1F-A47A1F5F376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6F90-E371-468A-99AD-19BA7BE1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0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EFD32-1BC0-41D2-AA1F-A47A1F5F376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6F90-E371-468A-99AD-19BA7BE1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4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EFD32-1BC0-41D2-AA1F-A47A1F5F376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6F90-E371-468A-99AD-19BA7BE1CB4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8975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EFD32-1BC0-41D2-AA1F-A47A1F5F376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6F90-E371-468A-99AD-19BA7BE1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34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EFD32-1BC0-41D2-AA1F-A47A1F5F376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6F90-E371-468A-99AD-19BA7BE1CB4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7274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EFD32-1BC0-41D2-AA1F-A47A1F5F376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6F90-E371-468A-99AD-19BA7BE1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6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EFD32-1BC0-41D2-AA1F-A47A1F5F376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6F90-E371-468A-99AD-19BA7BE1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5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EFD32-1BC0-41D2-AA1F-A47A1F5F376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6F90-E371-468A-99AD-19BA7BE1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79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EFD32-1BC0-41D2-AA1F-A47A1F5F376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6F90-E371-468A-99AD-19BA7BE1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3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EFD32-1BC0-41D2-AA1F-A47A1F5F376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6F90-E371-468A-99AD-19BA7BE1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47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EFD32-1BC0-41D2-AA1F-A47A1F5F376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6F90-E371-468A-99AD-19BA7BE1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0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EFD32-1BC0-41D2-AA1F-A47A1F5F376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6F90-E371-468A-99AD-19BA7BE1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3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EFD32-1BC0-41D2-AA1F-A47A1F5F376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6F90-E371-468A-99AD-19BA7BE1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60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EFD32-1BC0-41D2-AA1F-A47A1F5F376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6F90-E371-468A-99AD-19BA7BE1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0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EFD32-1BC0-41D2-AA1F-A47A1F5F376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6F90-E371-468A-99AD-19BA7BE1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4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EFD32-1BC0-41D2-AA1F-A47A1F5F376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C6F90-E371-468A-99AD-19BA7BE1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63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EFD32-1BC0-41D2-AA1F-A47A1F5F376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40C6F90-E371-468A-99AD-19BA7BE1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0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0" r:id="rId1"/>
    <p:sldLayoutId id="2147484361" r:id="rId2"/>
    <p:sldLayoutId id="2147484362" r:id="rId3"/>
    <p:sldLayoutId id="2147484363" r:id="rId4"/>
    <p:sldLayoutId id="2147484364" r:id="rId5"/>
    <p:sldLayoutId id="2147484365" r:id="rId6"/>
    <p:sldLayoutId id="2147484366" r:id="rId7"/>
    <p:sldLayoutId id="2147484367" r:id="rId8"/>
    <p:sldLayoutId id="2147484368" r:id="rId9"/>
    <p:sldLayoutId id="2147484369" r:id="rId10"/>
    <p:sldLayoutId id="2147484370" r:id="rId11"/>
    <p:sldLayoutId id="2147484371" r:id="rId12"/>
    <p:sldLayoutId id="2147484372" r:id="rId13"/>
    <p:sldLayoutId id="2147484373" r:id="rId14"/>
    <p:sldLayoutId id="2147484374" r:id="rId15"/>
    <p:sldLayoutId id="21474843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3657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The Multigenerational Workforce – </a:t>
            </a:r>
            <a:br>
              <a:rPr lang="en-US" sz="4400" b="1" dirty="0">
                <a:solidFill>
                  <a:srgbClr val="FF0000"/>
                </a:solidFill>
              </a:rPr>
            </a:br>
            <a:r>
              <a:rPr lang="en-US" sz="4400" b="1" dirty="0">
                <a:solidFill>
                  <a:schemeClr val="accent2"/>
                </a:solidFill>
              </a:rPr>
              <a:t>“You do </a:t>
            </a:r>
            <a:r>
              <a:rPr lang="en-US" sz="4400" b="1">
                <a:solidFill>
                  <a:schemeClr val="accent2"/>
                </a:solidFill>
              </a:rPr>
              <a:t>the Math!”</a:t>
            </a:r>
            <a:br>
              <a:rPr lang="en-US" sz="4400" b="1" dirty="0">
                <a:solidFill>
                  <a:schemeClr val="accent2"/>
                </a:solidFill>
              </a:rPr>
            </a:br>
            <a:r>
              <a:rPr lang="en-US" sz="4400" b="1" dirty="0">
                <a:solidFill>
                  <a:srgbClr val="FF0000"/>
                </a:solidFill>
              </a:rPr>
              <a:t>Puget sound Finance Officers Association</a:t>
            </a:r>
            <a:br>
              <a:rPr lang="en-US" sz="4400" b="1" dirty="0">
                <a:solidFill>
                  <a:srgbClr val="FF0000"/>
                </a:solidFill>
              </a:rPr>
            </a:br>
            <a:r>
              <a:rPr lang="en-US" sz="4400" b="1" dirty="0">
                <a:solidFill>
                  <a:srgbClr val="FF0000"/>
                </a:solidFill>
              </a:rPr>
              <a:t>December 7, 2018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2286000"/>
          </a:xfrm>
        </p:spPr>
        <p:txBody>
          <a:bodyPr>
            <a:normAutofit fontScale="77500" lnSpcReduction="20000"/>
          </a:bodyPr>
          <a:lstStyle/>
          <a:p>
            <a:pPr algn="l"/>
            <a:endParaRPr lang="en-US" sz="2400" b="1" dirty="0">
              <a:solidFill>
                <a:srgbClr val="002060"/>
              </a:solidFill>
            </a:endParaRPr>
          </a:p>
          <a:p>
            <a:pPr algn="l"/>
            <a:r>
              <a:rPr lang="en-US" sz="3600" b="1" dirty="0">
                <a:solidFill>
                  <a:srgbClr val="3F2A8E"/>
                </a:solidFill>
                <a:latin typeface="Georgia" panose="02040502050405020303" pitchFamily="18" charset="0"/>
              </a:rPr>
              <a:t>Rebecca Crichton, </a:t>
            </a:r>
          </a:p>
          <a:p>
            <a:pPr algn="l"/>
            <a:r>
              <a:rPr lang="en-US" sz="3600" b="1" dirty="0">
                <a:solidFill>
                  <a:srgbClr val="3F2A8E"/>
                </a:solidFill>
                <a:latin typeface="Georgia" panose="02040502050405020303" pitchFamily="18" charset="0"/>
              </a:rPr>
              <a:t>Executive Director</a:t>
            </a:r>
          </a:p>
          <a:p>
            <a:pPr algn="l"/>
            <a:r>
              <a:rPr lang="en-US" sz="3600" b="1" dirty="0">
                <a:solidFill>
                  <a:srgbClr val="3F2A8E"/>
                </a:solidFill>
                <a:latin typeface="Georgia" panose="02040502050405020303" pitchFamily="18" charset="0"/>
              </a:rPr>
              <a:t>Northwest Center for</a:t>
            </a:r>
          </a:p>
          <a:p>
            <a:pPr algn="l"/>
            <a:r>
              <a:rPr lang="en-US" sz="3600" b="1" i="1" dirty="0">
                <a:solidFill>
                  <a:srgbClr val="3F2A8E"/>
                </a:solidFill>
                <a:latin typeface="Georgia" panose="02040502050405020303" pitchFamily="18" charset="0"/>
              </a:rPr>
              <a:t>Creative Aging</a:t>
            </a:r>
          </a:p>
          <a:p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99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E805-1F34-4ECF-8036-A427D99B7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38752"/>
            <a:ext cx="6934201" cy="1109048"/>
          </a:xfrm>
        </p:spPr>
        <p:txBody>
          <a:bodyPr>
            <a:normAutofit fontScale="90000"/>
          </a:bodyPr>
          <a:lstStyle/>
          <a:p>
            <a:r>
              <a:rPr lang="en-US" dirty="0"/>
              <a:t>Diversity Wheel – Another Version</a:t>
            </a:r>
          </a:p>
        </p:txBody>
      </p:sp>
      <p:pic>
        <p:nvPicPr>
          <p:cNvPr id="4" name="Picture 2" descr="C:\Users\Owner\Desktop\Culture &amp; Community Living\Diversiity wheel - personality in center.png">
            <a:extLst>
              <a:ext uri="{FF2B5EF4-FFF2-40B4-BE49-F238E27FC236}">
                <a16:creationId xmlns:a16="http://schemas.microsoft.com/office/drawing/2014/main" id="{93A8DA56-8CF6-4408-9155-6FE8905D8E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99" y="1219200"/>
            <a:ext cx="7233681" cy="547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907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2AF93-34C8-45D4-9AFD-58129FCD3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26766-FDC0-41A0-8BF6-AD455824A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0"/>
            <a:ext cx="6347714" cy="44411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The center of the wheel –what are some of the things we consider to be our personalities?</a:t>
            </a:r>
          </a:p>
          <a:p>
            <a:r>
              <a:rPr lang="en-US" sz="2800" dirty="0"/>
              <a:t>Extroversion/Introversion</a:t>
            </a:r>
          </a:p>
          <a:p>
            <a:r>
              <a:rPr lang="en-US" sz="2800" dirty="0"/>
              <a:t>Risk taking/careful</a:t>
            </a:r>
          </a:p>
          <a:p>
            <a:r>
              <a:rPr lang="en-US" sz="2800" dirty="0"/>
              <a:t>Independent/Group oriented</a:t>
            </a:r>
          </a:p>
          <a:p>
            <a:r>
              <a:rPr lang="en-US" sz="2800" dirty="0"/>
              <a:t>Emotional/Even tempered</a:t>
            </a:r>
          </a:p>
          <a:p>
            <a:r>
              <a:rPr lang="en-US" sz="2800" dirty="0"/>
              <a:t>Intense/laid back</a:t>
            </a:r>
          </a:p>
          <a:p>
            <a:r>
              <a:rPr lang="en-US" sz="2800" dirty="0"/>
              <a:t>Many more depending on which of the many assessments you look 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372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C33F2-9FCE-4B99-B954-6C8030E6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Internal Dimensions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2590C-47AC-4CF1-A08E-B4F63C2A6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What do you notice about the internal dimensions? </a:t>
            </a:r>
          </a:p>
          <a:p>
            <a:r>
              <a:rPr lang="en-US" sz="3600" dirty="0"/>
              <a:t>What do they have in common?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03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4ED4C-A6BC-45D7-ABA3-DB01BC68F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Iceberg Model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D52DC4-313B-47D0-AE55-E564F69A95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1447800"/>
            <a:ext cx="4763684" cy="5206817"/>
          </a:xfrm>
        </p:spPr>
      </p:pic>
    </p:spTree>
    <p:extLst>
      <p:ext uri="{BB962C8B-B14F-4D97-AF65-F5344CB8AC3E}">
        <p14:creationId xmlns:p14="http://schemas.microsoft.com/office/powerpoint/2010/main" val="748499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CEB25-6516-4520-A4C1-F5B6D485D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38200"/>
          </a:xfrm>
        </p:spPr>
        <p:txBody>
          <a:bodyPr/>
          <a:lstStyle/>
          <a:p>
            <a:r>
              <a:rPr lang="en-US" dirty="0"/>
              <a:t>Above the waterline: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3CA79-0969-44FE-9CB7-8D337D525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76400"/>
            <a:ext cx="6347714" cy="4364963"/>
          </a:xfrm>
        </p:spPr>
        <p:txBody>
          <a:bodyPr/>
          <a:lstStyle/>
          <a:p>
            <a:r>
              <a:rPr lang="en-US" sz="3600" dirty="0"/>
              <a:t>Physical Characteristics</a:t>
            </a:r>
          </a:p>
          <a:p>
            <a:r>
              <a:rPr lang="en-US" sz="3600" dirty="0"/>
              <a:t>Language </a:t>
            </a:r>
          </a:p>
          <a:p>
            <a:r>
              <a:rPr lang="en-US" sz="3600" dirty="0"/>
              <a:t>Behaviors</a:t>
            </a:r>
          </a:p>
          <a:p>
            <a:r>
              <a:rPr lang="en-US" sz="3600" dirty="0"/>
              <a:t>Communication Styles</a:t>
            </a:r>
          </a:p>
          <a:p>
            <a:r>
              <a:rPr lang="en-US" sz="3600" dirty="0"/>
              <a:t>“Energy”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212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C23D3-B47C-46FE-8796-5739D0E1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85800"/>
          </a:xfrm>
        </p:spPr>
        <p:txBody>
          <a:bodyPr/>
          <a:lstStyle/>
          <a:p>
            <a:r>
              <a:rPr lang="en-US" dirty="0"/>
              <a:t>Below the Waterline: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45D4B-92E5-4EC3-9CA8-293161A2C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24000"/>
            <a:ext cx="6347714" cy="4566573"/>
          </a:xfrm>
        </p:spPr>
        <p:txBody>
          <a:bodyPr>
            <a:noAutofit/>
          </a:bodyPr>
          <a:lstStyle/>
          <a:p>
            <a:r>
              <a:rPr lang="en-US" sz="3200" dirty="0"/>
              <a:t>Values</a:t>
            </a:r>
          </a:p>
          <a:p>
            <a:r>
              <a:rPr lang="en-US" sz="3200" dirty="0"/>
              <a:t>Beliefs</a:t>
            </a:r>
          </a:p>
          <a:p>
            <a:r>
              <a:rPr lang="en-US" sz="3200" dirty="0"/>
              <a:t>History/Experience</a:t>
            </a:r>
          </a:p>
          <a:p>
            <a:r>
              <a:rPr lang="en-US" sz="3200" dirty="0"/>
              <a:t>Assumptions</a:t>
            </a:r>
          </a:p>
          <a:p>
            <a:r>
              <a:rPr lang="en-US" sz="3200" dirty="0"/>
              <a:t>Cultural and Familial Constructs</a:t>
            </a:r>
          </a:p>
          <a:p>
            <a:r>
              <a:rPr lang="en-US" sz="3200" dirty="0"/>
              <a:t>Your emotions and state of mind</a:t>
            </a:r>
          </a:p>
        </p:txBody>
      </p:sp>
    </p:spTree>
    <p:extLst>
      <p:ext uri="{BB962C8B-B14F-4D97-AF65-F5344CB8AC3E}">
        <p14:creationId xmlns:p14="http://schemas.microsoft.com/office/powerpoint/2010/main" val="2947694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BE3A5-A567-4C64-B7BB-7AC28D211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all do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177E9-3E8C-4673-9593-7AAF92B8A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We judge ourselves by our intentions. We judge others by their behavior.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614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67CE6-E9D6-4BA6-8D58-A7B30A29F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– 2 Aspects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46CB8-D702-4DE2-B30E-B91954479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24000"/>
            <a:ext cx="6347714" cy="4517363"/>
          </a:xfrm>
        </p:spPr>
        <p:txBody>
          <a:bodyPr>
            <a:noAutofit/>
          </a:bodyPr>
          <a:lstStyle/>
          <a:p>
            <a:r>
              <a:rPr lang="en-US" sz="3600" dirty="0"/>
              <a:t>The developmental phase or stage someone is – Toddlers, Teens, Thirty-something, Retirees, etc.</a:t>
            </a:r>
          </a:p>
          <a:p>
            <a:r>
              <a:rPr lang="en-US" sz="3600" dirty="0"/>
              <a:t>Our age cohort – the historical  period we were born  and grew up in</a:t>
            </a:r>
          </a:p>
        </p:txBody>
      </p:sp>
    </p:spTree>
    <p:extLst>
      <p:ext uri="{BB962C8B-B14F-4D97-AF65-F5344CB8AC3E}">
        <p14:creationId xmlns:p14="http://schemas.microsoft.com/office/powerpoint/2010/main" val="3171709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54E2E-520C-4656-A04E-B9423D2CE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relate?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EE14DA-DCA6-4D2A-91F2-143CC0C5B2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76400"/>
            <a:ext cx="6175312" cy="4427582"/>
          </a:xfrm>
        </p:spPr>
      </p:pic>
    </p:spTree>
    <p:extLst>
      <p:ext uri="{BB962C8B-B14F-4D97-AF65-F5344CB8AC3E}">
        <p14:creationId xmlns:p14="http://schemas.microsoft.com/office/powerpoint/2010/main" val="2613515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B96FB-AF60-4C88-A73A-EFDC722B2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Generations -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BBECF-C30C-40FF-B574-35C7ABEA3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47800"/>
            <a:ext cx="6347714" cy="4593563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1925-1945 – The ‘Greatest Generation’, The 				     Veterans, The Traditionalists, The Matures</a:t>
            </a:r>
          </a:p>
          <a:p>
            <a:r>
              <a:rPr lang="en-US" sz="3200" dirty="0"/>
              <a:t>1946-1965 – The Boomers</a:t>
            </a:r>
          </a:p>
          <a:p>
            <a:r>
              <a:rPr lang="en-US" sz="3200" dirty="0"/>
              <a:t>1966 – 1980 – Gen X</a:t>
            </a:r>
          </a:p>
          <a:p>
            <a:r>
              <a:rPr lang="en-US" sz="3200" dirty="0"/>
              <a:t>1981 – 2000 – Gen Y, the Millennials</a:t>
            </a:r>
          </a:p>
          <a:p>
            <a:r>
              <a:rPr lang="en-US" sz="3200" dirty="0"/>
              <a:t>(1997/2001 - ?? – Gen Z, Internet Generation, Homeland 			   Generation,  Google Generation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608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51A7-E9A6-44D9-BB22-607A44078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36176-1306-4D38-8FAF-CCC7406E4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What is Culture?</a:t>
            </a:r>
          </a:p>
        </p:txBody>
      </p:sp>
    </p:spTree>
    <p:extLst>
      <p:ext uri="{BB962C8B-B14F-4D97-AF65-F5344CB8AC3E}">
        <p14:creationId xmlns:p14="http://schemas.microsoft.com/office/powerpoint/2010/main" val="2865385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76B58-CD61-4EBC-9CEB-D756D390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We’re all </a:t>
            </a:r>
            <a:r>
              <a:rPr lang="en-US" dirty="0" err="1"/>
              <a:t>Agist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4ECB5-4A1A-4471-9ACE-10AFC0604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What words/concepts do you have about the other generations?</a:t>
            </a:r>
          </a:p>
          <a:p>
            <a:pPr lvl="2"/>
            <a:r>
              <a:rPr lang="en-US" sz="2800" dirty="0"/>
              <a:t>The ‘Greatest’ Generation</a:t>
            </a:r>
          </a:p>
          <a:p>
            <a:pPr lvl="2"/>
            <a:r>
              <a:rPr lang="en-US" sz="3000" dirty="0"/>
              <a:t>The Boomers?</a:t>
            </a:r>
          </a:p>
          <a:p>
            <a:pPr lvl="2"/>
            <a:r>
              <a:rPr lang="en-US" sz="3000" dirty="0"/>
              <a:t>Gen X </a:t>
            </a:r>
          </a:p>
          <a:p>
            <a:pPr lvl="2"/>
            <a:r>
              <a:rPr lang="en-US" sz="3000" dirty="0"/>
              <a:t>Millennials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885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F3E86-8D91-4EED-933B-901EEBCBC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Perceptions/Stereotypes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A3B28-200B-4B1C-B798-49BC06CE0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76400"/>
            <a:ext cx="6347714" cy="4364963"/>
          </a:xfrm>
        </p:spPr>
        <p:txBody>
          <a:bodyPr>
            <a:normAutofit/>
          </a:bodyPr>
          <a:lstStyle/>
          <a:p>
            <a:r>
              <a:rPr lang="en-US" sz="3200" dirty="0"/>
              <a:t>How is your generation perceived by others: media, government, health care industry, other generations? What words do they apply?</a:t>
            </a:r>
          </a:p>
          <a:p>
            <a:r>
              <a:rPr lang="en-US" sz="3200" dirty="0"/>
              <a:t>How do you want to be perceived by others?</a:t>
            </a:r>
          </a:p>
          <a:p>
            <a:r>
              <a:rPr lang="en-US" sz="3200" dirty="0"/>
              <a:t>How can that happen?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826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5113B-14CB-4A82-B7A1-51BF53EB0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Some Generational Differences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55C242-5832-4122-985B-9D3760117D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57088"/>
            <a:ext cx="7601215" cy="5700912"/>
          </a:xfrm>
        </p:spPr>
      </p:pic>
    </p:spTree>
    <p:extLst>
      <p:ext uri="{BB962C8B-B14F-4D97-AF65-F5344CB8AC3E}">
        <p14:creationId xmlns:p14="http://schemas.microsoft.com/office/powerpoint/2010/main" val="4192867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B2738-33F1-4940-B869-BC89CACBC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04800"/>
            <a:ext cx="6347713" cy="685800"/>
          </a:xfrm>
        </p:spPr>
        <p:txBody>
          <a:bodyPr>
            <a:normAutofit/>
          </a:bodyPr>
          <a:lstStyle/>
          <a:p>
            <a:r>
              <a:rPr lang="en-US" dirty="0"/>
              <a:t>More Gen. Differences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8D08A3-324B-4762-A89A-3E770D1764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938410"/>
            <a:ext cx="7791184" cy="5843389"/>
          </a:xfrm>
        </p:spPr>
      </p:pic>
    </p:spTree>
    <p:extLst>
      <p:ext uri="{BB962C8B-B14F-4D97-AF65-F5344CB8AC3E}">
        <p14:creationId xmlns:p14="http://schemas.microsoft.com/office/powerpoint/2010/main" val="1451572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516F3-35A4-47EA-9DAB-0D958828F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7543801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Still More Generational Differences</a:t>
            </a:r>
          </a:p>
        </p:txBody>
      </p:sp>
      <p:pic>
        <p:nvPicPr>
          <p:cNvPr id="4" name="Picture 2" descr="jc_table">
            <a:extLst>
              <a:ext uri="{FF2B5EF4-FFF2-40B4-BE49-F238E27FC236}">
                <a16:creationId xmlns:a16="http://schemas.microsoft.com/office/drawing/2014/main" id="{3B53E3ED-C4D7-4385-A3AC-3FAF798D01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91" y="1119968"/>
            <a:ext cx="8298258" cy="566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540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819E0-818D-4985-8B25-516E40081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and the Generations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F1505-D6AD-4262-BF33-E2E2F3582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Digital Natives vs. Digital Immigrants</a:t>
            </a:r>
          </a:p>
          <a:p>
            <a:r>
              <a:rPr lang="en-US" sz="2800" dirty="0"/>
              <a:t>Technology and our work</a:t>
            </a:r>
          </a:p>
          <a:p>
            <a:r>
              <a:rPr lang="en-US" sz="2800" dirty="0"/>
              <a:t>Technology and our Relationships</a:t>
            </a:r>
          </a:p>
          <a:p>
            <a:r>
              <a:rPr lang="en-US" sz="2800" dirty="0"/>
              <a:t>Technology and our Politics</a:t>
            </a:r>
          </a:p>
          <a:p>
            <a:r>
              <a:rPr lang="en-US" sz="2800" dirty="0"/>
              <a:t>Technology and our Money</a:t>
            </a:r>
          </a:p>
        </p:txBody>
      </p:sp>
    </p:spTree>
    <p:extLst>
      <p:ext uri="{BB962C8B-B14F-4D97-AF65-F5344CB8AC3E}">
        <p14:creationId xmlns:p14="http://schemas.microsoft.com/office/powerpoint/2010/main" val="1121067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BCBE8-486A-4348-A469-184E6D5A6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and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9FC1E-2382-419D-A124-E3BD700CF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24000"/>
            <a:ext cx="6347714" cy="4517363"/>
          </a:xfrm>
        </p:spPr>
        <p:txBody>
          <a:bodyPr>
            <a:normAutofit/>
          </a:bodyPr>
          <a:lstStyle/>
          <a:p>
            <a:r>
              <a:rPr lang="en-US" sz="3200" dirty="0"/>
              <a:t>At your tables, spend 5 minutes sharing the historical event(s) that were most significant in your own life development?   </a:t>
            </a:r>
          </a:p>
          <a:p>
            <a:r>
              <a:rPr lang="en-US" sz="3200" dirty="0"/>
              <a:t>Someone report out what was said. </a:t>
            </a:r>
          </a:p>
          <a:p>
            <a:r>
              <a:rPr lang="en-US" sz="3200" dirty="0"/>
              <a:t>We’ll see what shows up…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981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DA338-5464-4D17-B554-D4CAC98F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 the Math!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302B1-C364-46BC-B8F9-1312231CA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52600"/>
            <a:ext cx="6347714" cy="4288763"/>
          </a:xfrm>
        </p:spPr>
        <p:txBody>
          <a:bodyPr>
            <a:normAutofit fontScale="70000" lnSpcReduction="20000"/>
          </a:bodyPr>
          <a:lstStyle/>
          <a:p>
            <a:r>
              <a:rPr lang="en-US" sz="4100" dirty="0"/>
              <a:t>When someone asks  you how old  you are, answer by saying:  </a:t>
            </a:r>
          </a:p>
          <a:p>
            <a:r>
              <a:rPr lang="en-US" sz="4100" dirty="0"/>
              <a:t>“I was born in…… pause and then say, “You do the math!”</a:t>
            </a:r>
          </a:p>
          <a:p>
            <a:r>
              <a:rPr lang="en-US" sz="4100" dirty="0"/>
              <a:t>(Most people won’t do the math!)</a:t>
            </a:r>
          </a:p>
          <a:p>
            <a:r>
              <a:rPr lang="en-US" sz="4100" dirty="0"/>
              <a:t>It places you in history, gives you credit for the years you’ve lived, not just whatever the particular age means to the person who asked.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98886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865A8-FB8F-4942-B42C-EB901E1F4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Multicultural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76EBC-29A4-4D4D-A904-58CB3D15A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0"/>
            <a:ext cx="6347714" cy="4441163"/>
          </a:xfrm>
        </p:spPr>
        <p:txBody>
          <a:bodyPr/>
          <a:lstStyle/>
          <a:p>
            <a:r>
              <a:rPr lang="en-US" sz="2800" dirty="0"/>
              <a:t>Culture – the behaviors, beliefs, values, attitudes and assumptions held by a group of people. </a:t>
            </a:r>
          </a:p>
          <a:p>
            <a:r>
              <a:rPr lang="en-US" sz="2800" dirty="0"/>
              <a:t>Culture is passed along by communication and imitation from one generation to the next. </a:t>
            </a:r>
          </a:p>
          <a:p>
            <a:r>
              <a:rPr lang="en-US" sz="2800" dirty="0"/>
              <a:t>A culture is a way of life of an interacting group of people.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36203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348BB-0570-4B5F-9DDE-673890353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85169-DBC1-4C72-8AF8-1EB8539E5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  <a:p>
            <a:endParaRPr lang="en-US" sz="3200" dirty="0"/>
          </a:p>
          <a:p>
            <a:r>
              <a:rPr lang="en-US" sz="3600" dirty="0"/>
              <a:t>What did you learn?</a:t>
            </a:r>
          </a:p>
        </p:txBody>
      </p:sp>
    </p:spTree>
    <p:extLst>
      <p:ext uri="{BB962C8B-B14F-4D97-AF65-F5344CB8AC3E}">
        <p14:creationId xmlns:p14="http://schemas.microsoft.com/office/powerpoint/2010/main" val="1470258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8CB51-2986-464A-ABDA-D39815E6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Culture?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410F2-DFE2-42C7-BCB7-2688C8DB4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Culture – the behaviors, beliefs, values, attitudes and assumptions held by a group of people. </a:t>
            </a:r>
          </a:p>
          <a:p>
            <a:r>
              <a:rPr lang="en-US" sz="3200" dirty="0"/>
              <a:t>Culture is passed along by communication and imitation from one generation to the next. </a:t>
            </a:r>
          </a:p>
          <a:p>
            <a:r>
              <a:rPr lang="en-US" sz="3200" dirty="0"/>
              <a:t>A culture is a way of life of an interacting group of people.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612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B009E-C0FE-4AFA-8C0C-E7D2B4CEC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don’t see our own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E8390-0AE8-463E-91B6-CD5265C53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We don’t know how multicultural we are.</a:t>
            </a:r>
          </a:p>
          <a:p>
            <a:r>
              <a:rPr lang="en-US" sz="3200" dirty="0"/>
              <a:t>Fish don’t know they swim in water.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235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F64C8-A851-4807-87E6-272EDE862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Lenses we look through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A556-C1A7-46A4-B371-04857A3EE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We are all cultural beings. We look through cultural lenses at ourselves and each other.</a:t>
            </a:r>
          </a:p>
          <a:p>
            <a:r>
              <a:rPr lang="en-US" sz="3200" dirty="0"/>
              <a:t>Most of us are not aware we are as culturally influenced as we are.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974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8D76-9D63-4D17-8CC1-BB94B9084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see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6499C-4675-44EA-BBAA-5DF30BC75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When we meet someone for the first time, what four things do we notice instantly – usually unconsciously -  in what order?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059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DA60C-3BF8-4360-A2C2-D93FF3899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 see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8FFFD-6ED5-4AC2-8BE2-E7992E93F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Color</a:t>
            </a:r>
          </a:p>
          <a:p>
            <a:r>
              <a:rPr lang="en-US" sz="3200" dirty="0"/>
              <a:t>Gender</a:t>
            </a:r>
          </a:p>
          <a:p>
            <a:r>
              <a:rPr lang="en-US" sz="3200" dirty="0"/>
              <a:t>Age</a:t>
            </a:r>
          </a:p>
          <a:p>
            <a:r>
              <a:rPr lang="en-US" sz="3200" dirty="0"/>
              <a:t>General Appearance</a:t>
            </a:r>
          </a:p>
        </p:txBody>
      </p:sp>
    </p:spTree>
    <p:extLst>
      <p:ext uri="{BB962C8B-B14F-4D97-AF65-F5344CB8AC3E}">
        <p14:creationId xmlns:p14="http://schemas.microsoft.com/office/powerpoint/2010/main" val="1935940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FE778-5F99-409B-B8AE-69EC8039E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781801" cy="838200"/>
          </a:xfrm>
        </p:spPr>
        <p:txBody>
          <a:bodyPr/>
          <a:lstStyle/>
          <a:p>
            <a:r>
              <a:rPr lang="en-US" dirty="0"/>
              <a:t>Stereotypes &amp; Generalizations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B481E-B4D9-4A75-B623-71342003C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47800"/>
            <a:ext cx="6347714" cy="5105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/>
              <a:t>How Stereotypes hurt - </a:t>
            </a:r>
          </a:p>
          <a:p>
            <a:pPr lvl="1"/>
            <a:r>
              <a:rPr lang="en-US" sz="11200" dirty="0"/>
              <a:t>Apply to everybody in a group</a:t>
            </a:r>
          </a:p>
          <a:p>
            <a:pPr lvl="1"/>
            <a:r>
              <a:rPr lang="en-US" sz="11200" dirty="0"/>
              <a:t>Usually judgmental </a:t>
            </a:r>
          </a:p>
          <a:p>
            <a:pPr lvl="1"/>
            <a:r>
              <a:rPr lang="en-US" sz="11200" dirty="0"/>
              <a:t>Meant to exclude</a:t>
            </a:r>
          </a:p>
          <a:p>
            <a:pPr lvl="1"/>
            <a:r>
              <a:rPr lang="en-US" sz="11200" dirty="0"/>
              <a:t>Used to ‘assess’ others</a:t>
            </a:r>
          </a:p>
          <a:p>
            <a:pPr marL="0" indent="0">
              <a:buNone/>
            </a:pPr>
            <a:r>
              <a:rPr lang="en-US" sz="12800" dirty="0"/>
              <a:t>Generalizations can be helpful – </a:t>
            </a:r>
          </a:p>
          <a:p>
            <a:pPr lvl="1"/>
            <a:r>
              <a:rPr lang="en-US" sz="11200" dirty="0"/>
              <a:t>Help us understand patterns</a:t>
            </a:r>
          </a:p>
          <a:p>
            <a:pPr lvl="1"/>
            <a:r>
              <a:rPr lang="en-US" sz="11200" dirty="0"/>
              <a:t>Learn about individual</a:t>
            </a:r>
          </a:p>
          <a:p>
            <a:pPr lvl="1"/>
            <a:r>
              <a:rPr lang="en-US" sz="11200" dirty="0"/>
              <a:t>Agreed to by most members of the group</a:t>
            </a:r>
          </a:p>
          <a:p>
            <a:pPr lvl="1"/>
            <a:r>
              <a:rPr lang="en-US" sz="11200" dirty="0"/>
              <a:t>Allows ‘access’ to a group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633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106BA-0801-4821-96D7-C7980B27A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 Wheel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A406E6-E43D-42FE-83CF-96A48AAEA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01958"/>
            <a:ext cx="5242954" cy="5192902"/>
          </a:xfrm>
        </p:spPr>
      </p:pic>
    </p:spTree>
    <p:extLst>
      <p:ext uri="{BB962C8B-B14F-4D97-AF65-F5344CB8AC3E}">
        <p14:creationId xmlns:p14="http://schemas.microsoft.com/office/powerpoint/2010/main" val="38626164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4369</TotalTime>
  <Words>674</Words>
  <Application>Microsoft Office PowerPoint</Application>
  <PresentationFormat>On-screen Show (4:3)</PresentationFormat>
  <Paragraphs>113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Georgia</vt:lpstr>
      <vt:lpstr>Trebuchet MS</vt:lpstr>
      <vt:lpstr>Wingdings 3</vt:lpstr>
      <vt:lpstr>Facet</vt:lpstr>
      <vt:lpstr>The Multigenerational Workforce –  “You do the Math!” Puget sound Finance Officers Association December 7, 2018</vt:lpstr>
      <vt:lpstr>Culture</vt:lpstr>
      <vt:lpstr>What is Culture?</vt:lpstr>
      <vt:lpstr>We don’t see our own culture</vt:lpstr>
      <vt:lpstr>The Lenses we look through</vt:lpstr>
      <vt:lpstr>What we see </vt:lpstr>
      <vt:lpstr>We see</vt:lpstr>
      <vt:lpstr>Stereotypes &amp; Generalizations</vt:lpstr>
      <vt:lpstr>Diversity Wheel  </vt:lpstr>
      <vt:lpstr>Diversity Wheel – Another Version</vt:lpstr>
      <vt:lpstr>Personality</vt:lpstr>
      <vt:lpstr>The Internal Dimensions</vt:lpstr>
      <vt:lpstr>The Iceberg Model</vt:lpstr>
      <vt:lpstr>Above the waterline:</vt:lpstr>
      <vt:lpstr>Below the Waterline:</vt:lpstr>
      <vt:lpstr>We all do it!</vt:lpstr>
      <vt:lpstr>Age – 2 Aspects</vt:lpstr>
      <vt:lpstr>Can you relate?</vt:lpstr>
      <vt:lpstr>The Generations - </vt:lpstr>
      <vt:lpstr>We’re all Agist</vt:lpstr>
      <vt:lpstr>Perceptions/Stereotypes</vt:lpstr>
      <vt:lpstr>Some Generational Differences</vt:lpstr>
      <vt:lpstr>More Gen. Differences</vt:lpstr>
      <vt:lpstr>Still More Generational Differences</vt:lpstr>
      <vt:lpstr>Technology and the Generations</vt:lpstr>
      <vt:lpstr>History and You</vt:lpstr>
      <vt:lpstr>You do the Math!</vt:lpstr>
      <vt:lpstr>The Multicultural You!</vt:lpstr>
      <vt:lpstr>Take Away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rjcrichton</dc:creator>
  <cp:lastModifiedBy>Gabrielle Nicas</cp:lastModifiedBy>
  <cp:revision>192</cp:revision>
  <cp:lastPrinted>2013-02-21T20:14:31Z</cp:lastPrinted>
  <dcterms:created xsi:type="dcterms:W3CDTF">2012-04-02T15:50:33Z</dcterms:created>
  <dcterms:modified xsi:type="dcterms:W3CDTF">2018-12-11T21:13:54Z</dcterms:modified>
</cp:coreProperties>
</file>