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rawings/drawing5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6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7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theme/themeOverride6.xml" ContentType="application/vnd.openxmlformats-officedocument.themeOverride+xml"/>
  <Override PartName="/ppt/drawings/drawing8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9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10.xml" ContentType="application/vnd.openxmlformats-officedocument.drawingml.chart+xml"/>
  <Override PartName="/ppt/drawings/drawing10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1.xml" ContentType="application/vnd.openxmlformats-officedocument.drawingml.chart+xml"/>
  <Override PartName="/ppt/drawings/drawing11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12.xml" ContentType="application/vnd.openxmlformats-officedocument.drawingml.chart+xml"/>
  <Override PartName="/ppt/theme/themeOverride7.xml" ContentType="application/vnd.openxmlformats-officedocument.themeOverride+xml"/>
  <Override PartName="/ppt/drawings/drawing12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13.xml" ContentType="application/vnd.openxmlformats-officedocument.drawingml.chart+xml"/>
  <Override PartName="/ppt/theme/themeOverride8.xml" ContentType="application/vnd.openxmlformats-officedocument.themeOverride+xml"/>
  <Override PartName="/ppt/drawings/drawing13.xml" ContentType="application/vnd.openxmlformats-officedocument.drawingml.chartshapes+xml"/>
  <Override PartName="/ppt/notesSlides/notesSlide18.xml" ContentType="application/vnd.openxmlformats-officedocument.presentationml.notesSlide+xml"/>
  <Override PartName="/ppt/charts/chart14.xml" ContentType="application/vnd.openxmlformats-officedocument.drawingml.chart+xml"/>
  <Override PartName="/ppt/theme/themeOverride9.xml" ContentType="application/vnd.openxmlformats-officedocument.themeOverride+xml"/>
  <Override PartName="/ppt/drawings/drawing14.xml" ContentType="application/vnd.openxmlformats-officedocument.drawingml.chartshapes+xml"/>
  <Override PartName="/ppt/notesSlides/notesSlide19.xml" ContentType="application/vnd.openxmlformats-officedocument.presentationml.notesSlide+xml"/>
  <Override PartName="/ppt/charts/chart15.xml" ContentType="application/vnd.openxmlformats-officedocument.drawingml.chart+xml"/>
  <Override PartName="/ppt/theme/themeOverride10.xml" ContentType="application/vnd.openxmlformats-officedocument.themeOverride+xml"/>
  <Override PartName="/ppt/drawings/drawing15.xml" ContentType="application/vnd.openxmlformats-officedocument.drawingml.chartshapes+xml"/>
  <Override PartName="/ppt/notesSlides/notesSlide20.xml" ContentType="application/vnd.openxmlformats-officedocument.presentationml.notesSlide+xml"/>
  <Override PartName="/ppt/charts/chart16.xml" ContentType="application/vnd.openxmlformats-officedocument.drawingml.chart+xml"/>
  <Override PartName="/ppt/drawings/drawing16.xml" ContentType="application/vnd.openxmlformats-officedocument.drawingml.chartshape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7.xml" ContentType="application/vnd.openxmlformats-officedocument.drawingml.chart+xml"/>
  <Override PartName="/ppt/theme/themeOverride11.xml" ContentType="application/vnd.openxmlformats-officedocument.themeOverride+xml"/>
  <Override PartName="/ppt/drawings/drawing17.xml" ContentType="application/vnd.openxmlformats-officedocument.drawingml.chartshapes+xml"/>
  <Override PartName="/ppt/notesSlides/notesSlide24.xml" ContentType="application/vnd.openxmlformats-officedocument.presentationml.notesSlide+xml"/>
  <Override PartName="/ppt/charts/chart18.xml" ContentType="application/vnd.openxmlformats-officedocument.drawingml.chart+xml"/>
  <Override PartName="/ppt/drawings/drawing18.xml" ContentType="application/vnd.openxmlformats-officedocument.drawingml.chartshape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27" r:id="rId2"/>
    <p:sldId id="328" r:id="rId3"/>
    <p:sldId id="278" r:id="rId4"/>
    <p:sldId id="305" r:id="rId5"/>
    <p:sldId id="284" r:id="rId6"/>
    <p:sldId id="329" r:id="rId7"/>
    <p:sldId id="285" r:id="rId8"/>
    <p:sldId id="287" r:id="rId9"/>
    <p:sldId id="355" r:id="rId10"/>
    <p:sldId id="356" r:id="rId11"/>
    <p:sldId id="317" r:id="rId12"/>
    <p:sldId id="360" r:id="rId13"/>
    <p:sldId id="322" r:id="rId14"/>
    <p:sldId id="344" r:id="rId15"/>
    <p:sldId id="345" r:id="rId16"/>
    <p:sldId id="351" r:id="rId17"/>
    <p:sldId id="362" r:id="rId18"/>
    <p:sldId id="295" r:id="rId19"/>
    <p:sldId id="358" r:id="rId20"/>
    <p:sldId id="296" r:id="rId21"/>
    <p:sldId id="331" r:id="rId22"/>
    <p:sldId id="338" r:id="rId23"/>
    <p:sldId id="357" r:id="rId24"/>
    <p:sldId id="334" r:id="rId25"/>
    <p:sldId id="359" r:id="rId26"/>
    <p:sldId id="343" r:id="rId27"/>
    <p:sldId id="346" r:id="rId28"/>
    <p:sldId id="308" r:id="rId2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5859"/>
    <a:srgbClr val="FEE8E6"/>
    <a:srgbClr val="85FFBC"/>
    <a:srgbClr val="B9FF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465" autoAdjust="0"/>
  </p:normalViewPr>
  <p:slideViewPr>
    <p:cSldViewPr>
      <p:cViewPr varScale="1">
        <p:scale>
          <a:sx n="97" d="100"/>
          <a:sy n="97" d="100"/>
        </p:scale>
        <p:origin x="107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A:\M-Presentations\2017-1-25%20(Pool)\world_growth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A:\M-Presentations\2018-6-13%20(PSFOG)\RE%20Inventory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A:\M-Presentations\Data(Presentation)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2.xml"/><Relationship Id="rId2" Type="http://schemas.openxmlformats.org/officeDocument/2006/relationships/oleObject" Target="file:///A:\M-Presentations\Data(Presentation).xlsx" TargetMode="External"/><Relationship Id="rId1" Type="http://schemas.openxmlformats.org/officeDocument/2006/relationships/themeOverride" Target="../theme/themeOverride7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3.xml"/><Relationship Id="rId2" Type="http://schemas.openxmlformats.org/officeDocument/2006/relationships/oleObject" Target="file:///A:\M-Presentations\2018-6-13%20(PSFOG)\traffic.xlsx" TargetMode="External"/><Relationship Id="rId1" Type="http://schemas.openxmlformats.org/officeDocument/2006/relationships/themeOverride" Target="../theme/themeOverride8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4.xml"/><Relationship Id="rId2" Type="http://schemas.openxmlformats.org/officeDocument/2006/relationships/oleObject" Target="file:///\\KCITSERV\OEFA\G-Website\Benchmarks\Income%20and%20Wages\Income%20and%20Wages%20-%20Charts%20and%20Data.xlsx" TargetMode="External"/><Relationship Id="rId1" Type="http://schemas.openxmlformats.org/officeDocument/2006/relationships/themeOverride" Target="../theme/themeOverride9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5.xml"/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10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package" Target="../embeddings/Microsoft_Excel_Worksheet6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7.xml"/><Relationship Id="rId2" Type="http://schemas.openxmlformats.org/officeDocument/2006/relationships/oleObject" Target="file:///A:\M-Presentations\2018-3-1%20(FC)\VetsLevy.xlsx" TargetMode="External"/><Relationship Id="rId1" Type="http://schemas.openxmlformats.org/officeDocument/2006/relationships/themeOverride" Target="../theme/themeOverride11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8.xml"/><Relationship Id="rId1" Type="http://schemas.openxmlformats.org/officeDocument/2006/relationships/oleObject" Target="file:///\\KCITSERV\OEFA\L-EconPulse\Charts%20+%20Tables\Chart%20%235%20-%20Taxable%20Sale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A:\M-Presentations\2018-6-13%20(PSFOG)\three_county_pop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A:\M-Presentations\2018-6-13%20(PSFOG)\Copy%20of%20ofm_april1_components_of_change_1960_to_present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oleObject" Target="file:///A:\M-Presentations\Data(Presentation).xlsx" TargetMode="External"/><Relationship Id="rId1" Type="http://schemas.openxmlformats.org/officeDocument/2006/relationships/themeOverride" Target="../theme/themeOverrid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A:\M-Presentations\2018-6-13%20(PSFOG)\manufacuting_information_emp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000" dirty="0" smtClean="0">
                <a:latin typeface="Cambria" panose="02040503050406030204" pitchFamily="18" charset="0"/>
              </a:rPr>
              <a:t>Global Real GDP Growth</a:t>
            </a:r>
          </a:p>
          <a:p>
            <a:pPr>
              <a:defRPr/>
            </a:pPr>
            <a:r>
              <a:rPr lang="en-US" sz="1200" b="1" i="0" baseline="0" dirty="0" smtClean="0">
                <a:effectLst/>
                <a:latin typeface="Cambria" panose="02040503050406030204" pitchFamily="18" charset="0"/>
              </a:rPr>
              <a:t>Forecast 2018-2020</a:t>
            </a:r>
            <a:endParaRPr lang="en-US" sz="1200" b="1" dirty="0" smtClean="0">
              <a:effectLst/>
              <a:latin typeface="Cambria" panose="02040503050406030204" pitchFamily="18" charset="0"/>
            </a:endParaRPr>
          </a:p>
          <a:p>
            <a:pPr>
              <a:defRPr/>
            </a:pPr>
            <a:r>
              <a:rPr lang="en-US" sz="1200" b="1" i="0" baseline="0" dirty="0" smtClean="0">
                <a:effectLst/>
                <a:latin typeface="Cambria" panose="02040503050406030204" pitchFamily="18" charset="0"/>
              </a:rPr>
              <a:t>Source:  World Bank, June 2018</a:t>
            </a:r>
            <a:endParaRPr lang="en-US" sz="1200" b="1" dirty="0" smtClean="0">
              <a:effectLst/>
              <a:latin typeface="Cambria" panose="02040503050406030204" pitchFamily="18" charset="0"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5287193788276465"/>
          <c:y val="0.16176470588235295"/>
          <c:w val="0.76244619422572169"/>
          <c:h val="0.7488318280067932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'May2018'!$B$1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cat>
            <c:strRef>
              <c:f>'May2018'!$A$2:$A$10</c:f>
              <c:strCache>
                <c:ptCount val="9"/>
                <c:pt idx="0">
                  <c:v>World</c:v>
                </c:pt>
                <c:pt idx="1">
                  <c:v>     High income</c:v>
                </c:pt>
                <c:pt idx="2">
                  <c:v>     Developing</c:v>
                </c:pt>
                <c:pt idx="3">
                  <c:v>               Brazil</c:v>
                </c:pt>
                <c:pt idx="4">
                  <c:v>    India</c:v>
                </c:pt>
                <c:pt idx="5">
                  <c:v>               China</c:v>
                </c:pt>
                <c:pt idx="6">
                  <c:v>          Japan</c:v>
                </c:pt>
                <c:pt idx="7">
                  <c:v>          Euro Area</c:v>
                </c:pt>
                <c:pt idx="8">
                  <c:v>U.S.</c:v>
                </c:pt>
              </c:strCache>
            </c:strRef>
          </c:cat>
          <c:val>
            <c:numRef>
              <c:f>'May2018'!$B$2:$B$10</c:f>
              <c:numCache>
                <c:formatCode>General</c:formatCode>
                <c:ptCount val="9"/>
                <c:pt idx="0">
                  <c:v>2.8999999999999998E-2</c:v>
                </c:pt>
                <c:pt idx="1">
                  <c:v>1.7000000000000001E-2</c:v>
                </c:pt>
                <c:pt idx="2">
                  <c:v>4.7E-2</c:v>
                </c:pt>
                <c:pt idx="3">
                  <c:v>2.5000000000000001E-2</c:v>
                </c:pt>
                <c:pt idx="4">
                  <c:v>7.4999999999999997E-2</c:v>
                </c:pt>
                <c:pt idx="5">
                  <c:v>6.2E-2</c:v>
                </c:pt>
                <c:pt idx="6">
                  <c:v>5.0000000000000001E-3</c:v>
                </c:pt>
                <c:pt idx="7">
                  <c:v>1.4999999999999999E-2</c:v>
                </c:pt>
                <c:pt idx="8">
                  <c:v>0.02</c:v>
                </c:pt>
              </c:numCache>
            </c:numRef>
          </c:val>
        </c:ser>
        <c:ser>
          <c:idx val="1"/>
          <c:order val="1"/>
          <c:tx>
            <c:strRef>
              <c:f>'May2018'!$C$1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cat>
            <c:strRef>
              <c:f>'May2018'!$A$2:$A$10</c:f>
              <c:strCache>
                <c:ptCount val="9"/>
                <c:pt idx="0">
                  <c:v>World</c:v>
                </c:pt>
                <c:pt idx="1">
                  <c:v>     High income</c:v>
                </c:pt>
                <c:pt idx="2">
                  <c:v>     Developing</c:v>
                </c:pt>
                <c:pt idx="3">
                  <c:v>               Brazil</c:v>
                </c:pt>
                <c:pt idx="4">
                  <c:v>    India</c:v>
                </c:pt>
                <c:pt idx="5">
                  <c:v>               China</c:v>
                </c:pt>
                <c:pt idx="6">
                  <c:v>          Japan</c:v>
                </c:pt>
                <c:pt idx="7">
                  <c:v>          Euro Area</c:v>
                </c:pt>
                <c:pt idx="8">
                  <c:v>U.S.</c:v>
                </c:pt>
              </c:strCache>
            </c:strRef>
          </c:cat>
          <c:val>
            <c:numRef>
              <c:f>'May2018'!$C$2:$C$10</c:f>
              <c:numCache>
                <c:formatCode>General</c:formatCode>
                <c:ptCount val="9"/>
                <c:pt idx="0">
                  <c:v>0.03</c:v>
                </c:pt>
                <c:pt idx="1">
                  <c:v>1.9E-2</c:v>
                </c:pt>
                <c:pt idx="2">
                  <c:v>4.7E-2</c:v>
                </c:pt>
                <c:pt idx="3">
                  <c:v>2.3E-2</c:v>
                </c:pt>
                <c:pt idx="4">
                  <c:v>7.4999999999999997E-2</c:v>
                </c:pt>
                <c:pt idx="5">
                  <c:v>6.3E-2</c:v>
                </c:pt>
                <c:pt idx="6">
                  <c:v>8.0000000000000002E-3</c:v>
                </c:pt>
                <c:pt idx="7">
                  <c:v>1.7000000000000001E-2</c:v>
                </c:pt>
                <c:pt idx="8">
                  <c:v>2.2000000000000002E-2</c:v>
                </c:pt>
              </c:numCache>
            </c:numRef>
          </c:val>
        </c:ser>
        <c:ser>
          <c:idx val="2"/>
          <c:order val="2"/>
          <c:tx>
            <c:strRef>
              <c:f>'May2018'!$D$1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cat>
            <c:strRef>
              <c:f>'May2018'!$A$2:$A$10</c:f>
              <c:strCache>
                <c:ptCount val="9"/>
                <c:pt idx="0">
                  <c:v>World</c:v>
                </c:pt>
                <c:pt idx="1">
                  <c:v>     High income</c:v>
                </c:pt>
                <c:pt idx="2">
                  <c:v>     Developing</c:v>
                </c:pt>
                <c:pt idx="3">
                  <c:v>               Brazil</c:v>
                </c:pt>
                <c:pt idx="4">
                  <c:v>    India</c:v>
                </c:pt>
                <c:pt idx="5">
                  <c:v>               China</c:v>
                </c:pt>
                <c:pt idx="6">
                  <c:v>          Japan</c:v>
                </c:pt>
                <c:pt idx="7">
                  <c:v>          Euro Area</c:v>
                </c:pt>
                <c:pt idx="8">
                  <c:v>U.S.</c:v>
                </c:pt>
              </c:strCache>
            </c:strRef>
          </c:cat>
          <c:val>
            <c:numRef>
              <c:f>'May2018'!$D$2:$D$10</c:f>
              <c:numCache>
                <c:formatCode>General</c:formatCode>
                <c:ptCount val="9"/>
                <c:pt idx="0">
                  <c:v>3.1E-2</c:v>
                </c:pt>
                <c:pt idx="1">
                  <c:v>2.2000000000000002E-2</c:v>
                </c:pt>
                <c:pt idx="2">
                  <c:v>4.4999999999999998E-2</c:v>
                </c:pt>
                <c:pt idx="3">
                  <c:v>0.02</c:v>
                </c:pt>
                <c:pt idx="4">
                  <c:v>7.2999999999999995E-2</c:v>
                </c:pt>
                <c:pt idx="5">
                  <c:v>6.4000000000000001E-2</c:v>
                </c:pt>
                <c:pt idx="6">
                  <c:v>1.3000000000000001E-2</c:v>
                </c:pt>
                <c:pt idx="7">
                  <c:v>2.1000000000000001E-2</c:v>
                </c:pt>
                <c:pt idx="8">
                  <c:v>2.5000000000000001E-2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3808944"/>
        <c:axId val="253809336"/>
      </c:barChart>
      <c:catAx>
        <c:axId val="253808944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400" b="1">
                <a:latin typeface="Cambria" panose="02040503050406030204" pitchFamily="18" charset="0"/>
              </a:defRPr>
            </a:pPr>
            <a:endParaRPr lang="en-US"/>
          </a:p>
        </c:txPr>
        <c:crossAx val="253809336"/>
        <c:crosses val="autoZero"/>
        <c:auto val="1"/>
        <c:lblAlgn val="ctr"/>
        <c:lblOffset val="100"/>
        <c:noMultiLvlLbl val="0"/>
      </c:catAx>
      <c:valAx>
        <c:axId val="253809336"/>
        <c:scaling>
          <c:orientation val="minMax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Cambria" panose="02040503050406030204" pitchFamily="18" charset="0"/>
              </a:defRPr>
            </a:pPr>
            <a:endParaRPr lang="en-US"/>
          </a:p>
        </c:txPr>
        <c:crossAx val="253808944"/>
        <c:crosses val="autoZero"/>
        <c:crossBetween val="between"/>
        <c:majorUnit val="1.0000000000000002E-2"/>
      </c:valAx>
    </c:plotArea>
    <c:legend>
      <c:legendPos val="r"/>
      <c:overlay val="0"/>
      <c:txPr>
        <a:bodyPr/>
        <a:lstStyle/>
        <a:p>
          <a:pPr>
            <a:defRPr sz="1400">
              <a:latin typeface="+mj-lt"/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>
                <a:latin typeface="Cambria" panose="02040503050406030204" pitchFamily="18" charset="0"/>
              </a:defRPr>
            </a:pPr>
            <a:r>
              <a:rPr lang="en-US" sz="2000" dirty="0">
                <a:latin typeface="Cambria" panose="02040503050406030204" pitchFamily="18" charset="0"/>
              </a:rPr>
              <a:t>King</a:t>
            </a:r>
            <a:r>
              <a:rPr lang="en-US" sz="2000" baseline="0" dirty="0">
                <a:latin typeface="Cambria" panose="02040503050406030204" pitchFamily="18" charset="0"/>
              </a:rPr>
              <a:t> County Real Estate </a:t>
            </a:r>
            <a:r>
              <a:rPr lang="en-US" sz="2000" baseline="0" dirty="0" smtClean="0">
                <a:latin typeface="Cambria" panose="02040503050406030204" pitchFamily="18" charset="0"/>
              </a:rPr>
              <a:t>Inventory</a:t>
            </a:r>
          </a:p>
          <a:p>
            <a:pPr>
              <a:defRPr sz="2000">
                <a:latin typeface="Cambria" panose="02040503050406030204" pitchFamily="18" charset="0"/>
              </a:defRPr>
            </a:pPr>
            <a:r>
              <a:rPr lang="en-US" sz="1200" baseline="0" dirty="0" smtClean="0">
                <a:latin typeface="Cambria" panose="02040503050406030204" pitchFamily="18" charset="0"/>
              </a:rPr>
              <a:t>Inventory = Total Active Listings/Closed Sales</a:t>
            </a:r>
          </a:p>
          <a:p>
            <a:pPr>
              <a:defRPr sz="2000">
                <a:latin typeface="Cambria" panose="02040503050406030204" pitchFamily="18" charset="0"/>
              </a:defRPr>
            </a:pPr>
            <a:r>
              <a:rPr lang="en-US" sz="1200" baseline="0" dirty="0" smtClean="0">
                <a:latin typeface="Cambria" panose="02040503050406030204" pitchFamily="18" charset="0"/>
              </a:rPr>
              <a:t>Source: NWMLS (SFH+Condos)</a:t>
            </a:r>
            <a:endParaRPr lang="en-US" sz="1200" dirty="0">
              <a:latin typeface="Cambria" panose="02040503050406030204" pitchFamily="18" charset="0"/>
            </a:endParaRPr>
          </a:p>
        </c:rich>
      </c:tx>
      <c:layout>
        <c:manualLayout>
          <c:xMode val="edge"/>
          <c:yMode val="edge"/>
          <c:x val="0.2799097769028871"/>
          <c:y val="1.348232206268334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0274801715359353E-2"/>
          <c:y val="0.16183823529411764"/>
          <c:w val="0.89579986876640405"/>
          <c:h val="0.73838833564922035"/>
        </c:manualLayout>
      </c:layout>
      <c:lineChart>
        <c:grouping val="standar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Inventory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Sheet1!$A$2:$A$149</c:f>
              <c:numCache>
                <c:formatCode>mmm\-yy</c:formatCode>
                <c:ptCount val="148"/>
                <c:pt idx="0">
                  <c:v>38718</c:v>
                </c:pt>
                <c:pt idx="1">
                  <c:v>38749</c:v>
                </c:pt>
                <c:pt idx="2">
                  <c:v>38777</c:v>
                </c:pt>
                <c:pt idx="3">
                  <c:v>38808</c:v>
                </c:pt>
                <c:pt idx="4">
                  <c:v>38838</c:v>
                </c:pt>
                <c:pt idx="5">
                  <c:v>38869</c:v>
                </c:pt>
                <c:pt idx="6">
                  <c:v>38899</c:v>
                </c:pt>
                <c:pt idx="7">
                  <c:v>38930</c:v>
                </c:pt>
                <c:pt idx="8">
                  <c:v>38961</c:v>
                </c:pt>
                <c:pt idx="9">
                  <c:v>38991</c:v>
                </c:pt>
                <c:pt idx="10">
                  <c:v>39022</c:v>
                </c:pt>
                <c:pt idx="11">
                  <c:v>39052</c:v>
                </c:pt>
                <c:pt idx="12">
                  <c:v>39083</c:v>
                </c:pt>
                <c:pt idx="13">
                  <c:v>39114</c:v>
                </c:pt>
                <c:pt idx="14">
                  <c:v>39142</c:v>
                </c:pt>
                <c:pt idx="15">
                  <c:v>39173</c:v>
                </c:pt>
                <c:pt idx="16">
                  <c:v>39203</c:v>
                </c:pt>
                <c:pt idx="17">
                  <c:v>39234</c:v>
                </c:pt>
                <c:pt idx="18">
                  <c:v>39264</c:v>
                </c:pt>
                <c:pt idx="19">
                  <c:v>39295</c:v>
                </c:pt>
                <c:pt idx="20">
                  <c:v>39326</c:v>
                </c:pt>
                <c:pt idx="21">
                  <c:v>39356</c:v>
                </c:pt>
                <c:pt idx="22">
                  <c:v>39387</c:v>
                </c:pt>
                <c:pt idx="23">
                  <c:v>39417</c:v>
                </c:pt>
                <c:pt idx="24">
                  <c:v>39448</c:v>
                </c:pt>
                <c:pt idx="25">
                  <c:v>39479</c:v>
                </c:pt>
                <c:pt idx="26">
                  <c:v>39508</c:v>
                </c:pt>
                <c:pt idx="27">
                  <c:v>39539</c:v>
                </c:pt>
                <c:pt idx="28">
                  <c:v>39569</c:v>
                </c:pt>
                <c:pt idx="29">
                  <c:v>39600</c:v>
                </c:pt>
                <c:pt idx="30">
                  <c:v>39630</c:v>
                </c:pt>
                <c:pt idx="31">
                  <c:v>39661</c:v>
                </c:pt>
                <c:pt idx="32">
                  <c:v>39692</c:v>
                </c:pt>
                <c:pt idx="33">
                  <c:v>39722</c:v>
                </c:pt>
                <c:pt idx="34">
                  <c:v>39753</c:v>
                </c:pt>
                <c:pt idx="35">
                  <c:v>39783</c:v>
                </c:pt>
                <c:pt idx="36">
                  <c:v>39814</c:v>
                </c:pt>
                <c:pt idx="37">
                  <c:v>39845</c:v>
                </c:pt>
                <c:pt idx="38">
                  <c:v>39873</c:v>
                </c:pt>
                <c:pt idx="39">
                  <c:v>39904</c:v>
                </c:pt>
                <c:pt idx="40">
                  <c:v>39934</c:v>
                </c:pt>
                <c:pt idx="41">
                  <c:v>39965</c:v>
                </c:pt>
                <c:pt idx="42">
                  <c:v>39995</c:v>
                </c:pt>
                <c:pt idx="43">
                  <c:v>40026</c:v>
                </c:pt>
                <c:pt idx="44">
                  <c:v>40057</c:v>
                </c:pt>
                <c:pt idx="45">
                  <c:v>40087</c:v>
                </c:pt>
                <c:pt idx="46">
                  <c:v>40118</c:v>
                </c:pt>
                <c:pt idx="47">
                  <c:v>40148</c:v>
                </c:pt>
                <c:pt idx="48">
                  <c:v>40179</c:v>
                </c:pt>
                <c:pt idx="49">
                  <c:v>40210</c:v>
                </c:pt>
                <c:pt idx="50">
                  <c:v>40238</c:v>
                </c:pt>
                <c:pt idx="51">
                  <c:v>40269</c:v>
                </c:pt>
                <c:pt idx="52">
                  <c:v>40299</c:v>
                </c:pt>
                <c:pt idx="53">
                  <c:v>40330</c:v>
                </c:pt>
                <c:pt idx="54">
                  <c:v>40360</c:v>
                </c:pt>
                <c:pt idx="55">
                  <c:v>40391</c:v>
                </c:pt>
                <c:pt idx="56">
                  <c:v>40422</c:v>
                </c:pt>
                <c:pt idx="57">
                  <c:v>40452</c:v>
                </c:pt>
                <c:pt idx="58">
                  <c:v>40483</c:v>
                </c:pt>
                <c:pt idx="59">
                  <c:v>40513</c:v>
                </c:pt>
                <c:pt idx="60">
                  <c:v>40544</c:v>
                </c:pt>
                <c:pt idx="61">
                  <c:v>40575</c:v>
                </c:pt>
                <c:pt idx="62">
                  <c:v>40603</c:v>
                </c:pt>
                <c:pt idx="63">
                  <c:v>40634</c:v>
                </c:pt>
                <c:pt idx="64">
                  <c:v>40664</c:v>
                </c:pt>
                <c:pt idx="65">
                  <c:v>40695</c:v>
                </c:pt>
                <c:pt idx="66">
                  <c:v>40725</c:v>
                </c:pt>
                <c:pt idx="67">
                  <c:v>40756</c:v>
                </c:pt>
                <c:pt idx="68">
                  <c:v>40787</c:v>
                </c:pt>
                <c:pt idx="69">
                  <c:v>40817</c:v>
                </c:pt>
                <c:pt idx="70">
                  <c:v>40848</c:v>
                </c:pt>
                <c:pt idx="71">
                  <c:v>40878</c:v>
                </c:pt>
                <c:pt idx="72">
                  <c:v>40909</c:v>
                </c:pt>
                <c:pt idx="73">
                  <c:v>40940</c:v>
                </c:pt>
                <c:pt idx="74">
                  <c:v>40969</c:v>
                </c:pt>
                <c:pt idx="75">
                  <c:v>41000</c:v>
                </c:pt>
                <c:pt idx="76">
                  <c:v>41030</c:v>
                </c:pt>
                <c:pt idx="77">
                  <c:v>41061</c:v>
                </c:pt>
                <c:pt idx="78">
                  <c:v>41091</c:v>
                </c:pt>
                <c:pt idx="79">
                  <c:v>41122</c:v>
                </c:pt>
                <c:pt idx="80">
                  <c:v>41153</c:v>
                </c:pt>
                <c:pt idx="81">
                  <c:v>41183</c:v>
                </c:pt>
                <c:pt idx="82">
                  <c:v>41214</c:v>
                </c:pt>
                <c:pt idx="83">
                  <c:v>41244</c:v>
                </c:pt>
                <c:pt idx="84">
                  <c:v>41275</c:v>
                </c:pt>
                <c:pt idx="85">
                  <c:v>41306</c:v>
                </c:pt>
                <c:pt idx="86">
                  <c:v>41334</c:v>
                </c:pt>
                <c:pt idx="87">
                  <c:v>41365</c:v>
                </c:pt>
                <c:pt idx="88">
                  <c:v>41395</c:v>
                </c:pt>
                <c:pt idx="89">
                  <c:v>41426</c:v>
                </c:pt>
                <c:pt idx="90">
                  <c:v>41456</c:v>
                </c:pt>
                <c:pt idx="91">
                  <c:v>41487</c:v>
                </c:pt>
                <c:pt idx="92">
                  <c:v>41518</c:v>
                </c:pt>
                <c:pt idx="93">
                  <c:v>41548</c:v>
                </c:pt>
                <c:pt idx="94">
                  <c:v>41579</c:v>
                </c:pt>
                <c:pt idx="95">
                  <c:v>41609</c:v>
                </c:pt>
                <c:pt idx="96">
                  <c:v>41640</c:v>
                </c:pt>
                <c:pt idx="97">
                  <c:v>41671</c:v>
                </c:pt>
                <c:pt idx="98">
                  <c:v>41699</c:v>
                </c:pt>
                <c:pt idx="99">
                  <c:v>41730</c:v>
                </c:pt>
                <c:pt idx="100">
                  <c:v>41760</c:v>
                </c:pt>
                <c:pt idx="101">
                  <c:v>41791</c:v>
                </c:pt>
                <c:pt idx="102">
                  <c:v>41821</c:v>
                </c:pt>
                <c:pt idx="103">
                  <c:v>41852</c:v>
                </c:pt>
                <c:pt idx="104">
                  <c:v>41883</c:v>
                </c:pt>
                <c:pt idx="105">
                  <c:v>41913</c:v>
                </c:pt>
                <c:pt idx="106">
                  <c:v>41944</c:v>
                </c:pt>
                <c:pt idx="107">
                  <c:v>41974</c:v>
                </c:pt>
                <c:pt idx="108">
                  <c:v>42005</c:v>
                </c:pt>
                <c:pt idx="109">
                  <c:v>42036</c:v>
                </c:pt>
                <c:pt idx="110">
                  <c:v>42064</c:v>
                </c:pt>
                <c:pt idx="111">
                  <c:v>42095</c:v>
                </c:pt>
                <c:pt idx="112">
                  <c:v>42125</c:v>
                </c:pt>
                <c:pt idx="113">
                  <c:v>42156</c:v>
                </c:pt>
                <c:pt idx="114">
                  <c:v>42186</c:v>
                </c:pt>
                <c:pt idx="115">
                  <c:v>42217</c:v>
                </c:pt>
                <c:pt idx="116">
                  <c:v>42248</c:v>
                </c:pt>
                <c:pt idx="117">
                  <c:v>42278</c:v>
                </c:pt>
                <c:pt idx="118">
                  <c:v>42309</c:v>
                </c:pt>
                <c:pt idx="119">
                  <c:v>42339</c:v>
                </c:pt>
                <c:pt idx="120">
                  <c:v>42370</c:v>
                </c:pt>
                <c:pt idx="121">
                  <c:v>42401</c:v>
                </c:pt>
                <c:pt idx="122">
                  <c:v>42430</c:v>
                </c:pt>
                <c:pt idx="123">
                  <c:v>42461</c:v>
                </c:pt>
                <c:pt idx="124">
                  <c:v>42491</c:v>
                </c:pt>
                <c:pt idx="125">
                  <c:v>42522</c:v>
                </c:pt>
                <c:pt idx="126">
                  <c:v>42552</c:v>
                </c:pt>
                <c:pt idx="127">
                  <c:v>42583</c:v>
                </c:pt>
                <c:pt idx="128">
                  <c:v>42614</c:v>
                </c:pt>
                <c:pt idx="129">
                  <c:v>42644</c:v>
                </c:pt>
                <c:pt idx="130">
                  <c:v>42675</c:v>
                </c:pt>
                <c:pt idx="131">
                  <c:v>42705</c:v>
                </c:pt>
                <c:pt idx="132">
                  <c:v>42736</c:v>
                </c:pt>
                <c:pt idx="133">
                  <c:v>42767</c:v>
                </c:pt>
                <c:pt idx="134">
                  <c:v>42795</c:v>
                </c:pt>
                <c:pt idx="135">
                  <c:v>42826</c:v>
                </c:pt>
                <c:pt idx="136">
                  <c:v>42856</c:v>
                </c:pt>
                <c:pt idx="137">
                  <c:v>42887</c:v>
                </c:pt>
                <c:pt idx="138">
                  <c:v>42917</c:v>
                </c:pt>
                <c:pt idx="139">
                  <c:v>42948</c:v>
                </c:pt>
                <c:pt idx="140">
                  <c:v>42979</c:v>
                </c:pt>
                <c:pt idx="141">
                  <c:v>43009</c:v>
                </c:pt>
                <c:pt idx="142">
                  <c:v>43040</c:v>
                </c:pt>
                <c:pt idx="143">
                  <c:v>43070</c:v>
                </c:pt>
                <c:pt idx="144">
                  <c:v>43101</c:v>
                </c:pt>
                <c:pt idx="145">
                  <c:v>43132</c:v>
                </c:pt>
                <c:pt idx="146">
                  <c:v>43160</c:v>
                </c:pt>
                <c:pt idx="147">
                  <c:v>43191</c:v>
                </c:pt>
              </c:numCache>
            </c:numRef>
          </c:cat>
          <c:val>
            <c:numRef>
              <c:f>Sheet1!$D$2:$D$149</c:f>
              <c:numCache>
                <c:formatCode>0.00</c:formatCode>
                <c:ptCount val="148"/>
                <c:pt idx="0">
                  <c:v>2.8304530593180757</c:v>
                </c:pt>
                <c:pt idx="1">
                  <c:v>2.7181060938185007</c:v>
                </c:pt>
                <c:pt idx="2">
                  <c:v>1.9754582168375272</c:v>
                </c:pt>
                <c:pt idx="3">
                  <c:v>2.1464184285263488</c:v>
                </c:pt>
                <c:pt idx="4">
                  <c:v>2.136046511627907</c:v>
                </c:pt>
                <c:pt idx="5">
                  <c:v>2.0087763289869609</c:v>
                </c:pt>
                <c:pt idx="6">
                  <c:v>2.4111173814898419</c:v>
                </c:pt>
                <c:pt idx="7">
                  <c:v>2.23748427672956</c:v>
                </c:pt>
                <c:pt idx="8">
                  <c:v>3.3583545377438506</c:v>
                </c:pt>
                <c:pt idx="9">
                  <c:v>3.1356416772554003</c:v>
                </c:pt>
                <c:pt idx="10">
                  <c:v>3.2116971654108362</c:v>
                </c:pt>
                <c:pt idx="11">
                  <c:v>2.6242283950617282</c:v>
                </c:pt>
                <c:pt idx="12">
                  <c:v>3.46374829001368</c:v>
                </c:pt>
                <c:pt idx="13">
                  <c:v>3.7372400756143667</c:v>
                </c:pt>
                <c:pt idx="14">
                  <c:v>2.3064687168610818</c:v>
                </c:pt>
                <c:pt idx="15">
                  <c:v>2.7265193370165748</c:v>
                </c:pt>
                <c:pt idx="16">
                  <c:v>2.8250126071608674</c:v>
                </c:pt>
                <c:pt idx="17">
                  <c:v>3.2612851832182685</c:v>
                </c:pt>
                <c:pt idx="18">
                  <c:v>3.7813599062133645</c:v>
                </c:pt>
                <c:pt idx="19">
                  <c:v>4.4911282222966191</c:v>
                </c:pt>
                <c:pt idx="20">
                  <c:v>6.5987290059010437</c:v>
                </c:pt>
                <c:pt idx="21">
                  <c:v>6.0185967878275575</c:v>
                </c:pt>
                <c:pt idx="22">
                  <c:v>6.3282149712092126</c:v>
                </c:pt>
                <c:pt idx="23">
                  <c:v>7.356854838709677</c:v>
                </c:pt>
                <c:pt idx="24">
                  <c:v>7.3587150505651397</c:v>
                </c:pt>
                <c:pt idx="25">
                  <c:v>6.3525214081826835</c:v>
                </c:pt>
                <c:pt idx="26">
                  <c:v>6.1624891961970611</c:v>
                </c:pt>
                <c:pt idx="27">
                  <c:v>6.3493178999586606</c:v>
                </c:pt>
                <c:pt idx="28">
                  <c:v>6.8082021541010773</c:v>
                </c:pt>
                <c:pt idx="29">
                  <c:v>6.2106708513142408</c:v>
                </c:pt>
                <c:pt idx="30">
                  <c:v>6.8976744186046508</c:v>
                </c:pt>
                <c:pt idx="31">
                  <c:v>6.8633808906182443</c:v>
                </c:pt>
                <c:pt idx="32">
                  <c:v>6.7267973856209151</c:v>
                </c:pt>
                <c:pt idx="33">
                  <c:v>8.4858135495078173</c:v>
                </c:pt>
                <c:pt idx="34">
                  <c:v>9.4030470914127431</c:v>
                </c:pt>
                <c:pt idx="35">
                  <c:v>9.9538066723695469</c:v>
                </c:pt>
                <c:pt idx="36">
                  <c:v>8.0233333333333334</c:v>
                </c:pt>
                <c:pt idx="37">
                  <c:v>7.937306021104904</c:v>
                </c:pt>
                <c:pt idx="38">
                  <c:v>10.471955128205128</c:v>
                </c:pt>
                <c:pt idx="39">
                  <c:v>10.599033816425122</c:v>
                </c:pt>
                <c:pt idx="40">
                  <c:v>4.8329168154230633</c:v>
                </c:pt>
                <c:pt idx="41">
                  <c:v>4.3888888888888893</c:v>
                </c:pt>
                <c:pt idx="42">
                  <c:v>4.8934101548433562</c:v>
                </c:pt>
                <c:pt idx="43">
                  <c:v>6.5561097256857854</c:v>
                </c:pt>
                <c:pt idx="44">
                  <c:v>6.4047619047619051</c:v>
                </c:pt>
                <c:pt idx="45">
                  <c:v>5.5152193375111906</c:v>
                </c:pt>
                <c:pt idx="46">
                  <c:v>5.6661728395061726</c:v>
                </c:pt>
                <c:pt idx="47">
                  <c:v>5.3771587743732594</c:v>
                </c:pt>
                <c:pt idx="48">
                  <c:v>8.7389525368248773</c:v>
                </c:pt>
                <c:pt idx="49">
                  <c:v>9.1944223107569716</c:v>
                </c:pt>
                <c:pt idx="50">
                  <c:v>6.1827689243027892</c:v>
                </c:pt>
                <c:pt idx="51">
                  <c:v>6.1956106870229011</c:v>
                </c:pt>
                <c:pt idx="52">
                  <c:v>5.9762651141961483</c:v>
                </c:pt>
                <c:pt idx="53">
                  <c:v>5.8743611584327091</c:v>
                </c:pt>
                <c:pt idx="54">
                  <c:v>8.1313131313131315</c:v>
                </c:pt>
                <c:pt idx="55">
                  <c:v>8.5955259975816212</c:v>
                </c:pt>
                <c:pt idx="56">
                  <c:v>9.4901158827539192</c:v>
                </c:pt>
                <c:pt idx="57">
                  <c:v>8.2662051604782878</c:v>
                </c:pt>
                <c:pt idx="58">
                  <c:v>8.9158527422990232</c:v>
                </c:pt>
                <c:pt idx="59">
                  <c:v>5.6582207207207205</c:v>
                </c:pt>
                <c:pt idx="60">
                  <c:v>8.1763304209690233</c:v>
                </c:pt>
                <c:pt idx="61">
                  <c:v>8.368971061093248</c:v>
                </c:pt>
                <c:pt idx="62">
                  <c:v>5.5702917771883289</c:v>
                </c:pt>
                <c:pt idx="63">
                  <c:v>5.7457805907172999</c:v>
                </c:pt>
                <c:pt idx="64">
                  <c:v>5.2423954372623571</c:v>
                </c:pt>
                <c:pt idx="65">
                  <c:v>4.7303132938187975</c:v>
                </c:pt>
                <c:pt idx="66">
                  <c:v>5.3527992277992276</c:v>
                </c:pt>
                <c:pt idx="67">
                  <c:v>4.7743794326241131</c:v>
                </c:pt>
                <c:pt idx="68">
                  <c:v>5.1935967983991995</c:v>
                </c:pt>
                <c:pt idx="69">
                  <c:v>5.2072315164597951</c:v>
                </c:pt>
                <c:pt idx="70">
                  <c:v>4.5216049382716053</c:v>
                </c:pt>
                <c:pt idx="71">
                  <c:v>4.041103299080584</c:v>
                </c:pt>
                <c:pt idx="72">
                  <c:v>5.1504548635409373</c:v>
                </c:pt>
                <c:pt idx="73">
                  <c:v>4.4777636594663281</c:v>
                </c:pt>
                <c:pt idx="74">
                  <c:v>3.2180595581171949</c:v>
                </c:pt>
                <c:pt idx="75">
                  <c:v>2.9221238938053098</c:v>
                </c:pt>
                <c:pt idx="76">
                  <c:v>2.5179526355996944</c:v>
                </c:pt>
                <c:pt idx="77">
                  <c:v>2.4344569288389515</c:v>
                </c:pt>
                <c:pt idx="78">
                  <c:v>2.4373343430518744</c:v>
                </c:pt>
                <c:pt idx="79">
                  <c:v>2.3560439560439561</c:v>
                </c:pt>
                <c:pt idx="80">
                  <c:v>2.7301038062283736</c:v>
                </c:pt>
                <c:pt idx="81">
                  <c:v>2.1976556184316896</c:v>
                </c:pt>
                <c:pt idx="82">
                  <c:v>2.0812829525483303</c:v>
                </c:pt>
                <c:pt idx="83">
                  <c:v>1.7372029250457039</c:v>
                </c:pt>
                <c:pt idx="84">
                  <c:v>2.1650758001122963</c:v>
                </c:pt>
                <c:pt idx="85">
                  <c:v>2.2831753554502368</c:v>
                </c:pt>
                <c:pt idx="86">
                  <c:v>1.6245791245791246</c:v>
                </c:pt>
                <c:pt idx="87">
                  <c:v>1.5516467065868262</c:v>
                </c:pt>
                <c:pt idx="88">
                  <c:v>1.5477258167841128</c:v>
                </c:pt>
                <c:pt idx="89">
                  <c:v>1.7347340774786606</c:v>
                </c:pt>
                <c:pt idx="90">
                  <c:v>1.7394473124810204</c:v>
                </c:pt>
                <c:pt idx="91">
                  <c:v>1.9123024480942052</c:v>
                </c:pt>
                <c:pt idx="92">
                  <c:v>2.2394718058529621</c:v>
                </c:pt>
                <c:pt idx="93">
                  <c:v>2.0725518227305217</c:v>
                </c:pt>
                <c:pt idx="94">
                  <c:v>2.1729055258467023</c:v>
                </c:pt>
                <c:pt idx="95">
                  <c:v>1.7570498915401302</c:v>
                </c:pt>
                <c:pt idx="96">
                  <c:v>2.4551971326164876</c:v>
                </c:pt>
                <c:pt idx="97">
                  <c:v>2.5543209876543211</c:v>
                </c:pt>
                <c:pt idx="98">
                  <c:v>1.8245537657814541</c:v>
                </c:pt>
                <c:pt idx="99">
                  <c:v>1.7356675644478645</c:v>
                </c:pt>
                <c:pt idx="100">
                  <c:v>1.7445230872935624</c:v>
                </c:pt>
                <c:pt idx="101">
                  <c:v>1.8041170794467674</c:v>
                </c:pt>
                <c:pt idx="102">
                  <c:v>2.0769465648854961</c:v>
                </c:pt>
                <c:pt idx="103">
                  <c:v>2.0655138011306948</c:v>
                </c:pt>
                <c:pt idx="104">
                  <c:v>2.2702602230483273</c:v>
                </c:pt>
                <c:pt idx="105">
                  <c:v>1.9560975609756097</c:v>
                </c:pt>
                <c:pt idx="106">
                  <c:v>1.9931123547137322</c:v>
                </c:pt>
                <c:pt idx="107" formatCode="General">
                  <c:v>1.44</c:v>
                </c:pt>
                <c:pt idx="108">
                  <c:v>2.09478672985782</c:v>
                </c:pt>
                <c:pt idx="109">
                  <c:v>1.9860335195530727</c:v>
                </c:pt>
                <c:pt idx="110">
                  <c:v>1.3400749063670412</c:v>
                </c:pt>
                <c:pt idx="111">
                  <c:v>1.2953402614817298</c:v>
                </c:pt>
                <c:pt idx="112">
                  <c:v>1.2293199882249044</c:v>
                </c:pt>
                <c:pt idx="113">
                  <c:v>1.1603032764689953</c:v>
                </c:pt>
                <c:pt idx="114">
                  <c:v>1.1837549933422105</c:v>
                </c:pt>
                <c:pt idx="115">
                  <c:v>1.3057305730573057</c:v>
                </c:pt>
                <c:pt idx="116">
                  <c:v>1.3825917505683663</c:v>
                </c:pt>
                <c:pt idx="117">
                  <c:v>1.2896851975887476</c:v>
                </c:pt>
                <c:pt idx="118">
                  <c:v>1.2793859649122807</c:v>
                </c:pt>
                <c:pt idx="119">
                  <c:v>0.84073506891271055</c:v>
                </c:pt>
                <c:pt idx="120">
                  <c:v>1.411046511627907</c:v>
                </c:pt>
                <c:pt idx="121">
                  <c:v>1.3327850877192982</c:v>
                </c:pt>
                <c:pt idx="122">
                  <c:v>1.0505836575875487</c:v>
                </c:pt>
                <c:pt idx="123">
                  <c:v>1.1198891198891199</c:v>
                </c:pt>
                <c:pt idx="124">
                  <c:v>1.0277606415792722</c:v>
                </c:pt>
                <c:pt idx="125">
                  <c:v>1.023421052631579</c:v>
                </c:pt>
                <c:pt idx="126">
                  <c:v>1.1814946619217082</c:v>
                </c:pt>
                <c:pt idx="127">
                  <c:v>1.1518052516411379</c:v>
                </c:pt>
                <c:pt idx="128">
                  <c:v>1.3656693865216076</c:v>
                </c:pt>
                <c:pt idx="129">
                  <c:v>1.120721271393643</c:v>
                </c:pt>
                <c:pt idx="130">
                  <c:v>0.96289934730333215</c:v>
                </c:pt>
                <c:pt idx="131">
                  <c:v>0.73491299518696784</c:v>
                </c:pt>
                <c:pt idx="132">
                  <c:v>0.93880597014925371</c:v>
                </c:pt>
                <c:pt idx="133">
                  <c:v>0.96542108198549914</c:v>
                </c:pt>
                <c:pt idx="134">
                  <c:v>0.7785185185185185</c:v>
                </c:pt>
                <c:pt idx="135">
                  <c:v>0.86641366223908922</c:v>
                </c:pt>
                <c:pt idx="136">
                  <c:v>0.75968075672480051</c:v>
                </c:pt>
                <c:pt idx="137">
                  <c:v>0.83638850889192884</c:v>
                </c:pt>
                <c:pt idx="138">
                  <c:v>1.0008665511265165</c:v>
                </c:pt>
                <c:pt idx="139">
                  <c:v>0.93223186782413892</c:v>
                </c:pt>
                <c:pt idx="140">
                  <c:v>1.1321275291232373</c:v>
                </c:pt>
                <c:pt idx="141">
                  <c:v>0.9792060491493384</c:v>
                </c:pt>
                <c:pt idx="142">
                  <c:v>0.79191775965969513</c:v>
                </c:pt>
                <c:pt idx="143">
                  <c:v>0.51249533756061172</c:v>
                </c:pt>
                <c:pt idx="144">
                  <c:v>0.92293577981651376</c:v>
                </c:pt>
                <c:pt idx="145">
                  <c:v>0.88251072961373389</c:v>
                </c:pt>
                <c:pt idx="146">
                  <c:v>0.83098023396530862</c:v>
                </c:pt>
                <c:pt idx="147">
                  <c:v>0.82525325615050649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9155304"/>
        <c:axId val="259155696"/>
      </c:lineChart>
      <c:dateAx>
        <c:axId val="259155304"/>
        <c:scaling>
          <c:orientation val="minMax"/>
        </c:scaling>
        <c:delete val="0"/>
        <c:axPos val="b"/>
        <c:majorGridlines/>
        <c:numFmt formatCode="mmm\-yy" sourceLinked="1"/>
        <c:majorTickMark val="out"/>
        <c:minorTickMark val="none"/>
        <c:tickLblPos val="nextTo"/>
        <c:txPr>
          <a:bodyPr rot="0"/>
          <a:lstStyle/>
          <a:p>
            <a:pPr>
              <a:defRPr sz="1600" b="1">
                <a:latin typeface="Cambria" panose="02040503050406030204" pitchFamily="18" charset="0"/>
              </a:defRPr>
            </a:pPr>
            <a:endParaRPr lang="en-US"/>
          </a:p>
        </c:txPr>
        <c:crossAx val="259155696"/>
        <c:crosses val="autoZero"/>
        <c:auto val="1"/>
        <c:lblOffset val="100"/>
        <c:baseTimeUnit val="months"/>
        <c:majorUnit val="1"/>
        <c:majorTimeUnit val="years"/>
      </c:dateAx>
      <c:valAx>
        <c:axId val="259155696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Cambria" panose="02040503050406030204" pitchFamily="18" charset="0"/>
              </a:defRPr>
            </a:pPr>
            <a:endParaRPr lang="en-US"/>
          </a:p>
        </c:txPr>
        <c:crossAx val="259155304"/>
        <c:crosses val="autoZero"/>
        <c:crossBetween val="between"/>
        <c:majorUnit val="1"/>
      </c:valAx>
      <c:spPr>
        <a:solidFill>
          <a:schemeClr val="bg1"/>
        </a:solidFill>
      </c:spPr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>
                <a:latin typeface="Cambria" panose="02040503050406030204" pitchFamily="18" charset="0"/>
              </a:defRPr>
            </a:pPr>
            <a:r>
              <a:rPr lang="en-US" sz="2000" dirty="0" smtClean="0">
                <a:latin typeface="Cambria" panose="02040503050406030204" pitchFamily="18" charset="0"/>
              </a:rPr>
              <a:t>Seattle Rent</a:t>
            </a:r>
            <a:r>
              <a:rPr lang="en-US" sz="2000" baseline="0" dirty="0" smtClean="0">
                <a:latin typeface="Cambria" panose="02040503050406030204" pitchFamily="18" charset="0"/>
              </a:rPr>
              <a:t> of Primary Residence Growth</a:t>
            </a:r>
          </a:p>
          <a:p>
            <a:pPr>
              <a:defRPr sz="2000">
                <a:latin typeface="Cambria" panose="02040503050406030204" pitchFamily="18" charset="0"/>
              </a:defRPr>
            </a:pPr>
            <a:r>
              <a:rPr lang="en-US" sz="1200" baseline="0" dirty="0" smtClean="0">
                <a:latin typeface="Cambria" panose="02040503050406030204" pitchFamily="18" charset="0"/>
              </a:rPr>
              <a:t>Growth Rate, January 2006 - April 2018</a:t>
            </a:r>
          </a:p>
          <a:p>
            <a:pPr>
              <a:defRPr sz="2000">
                <a:latin typeface="Cambria" panose="02040503050406030204" pitchFamily="18" charset="0"/>
              </a:defRPr>
            </a:pPr>
            <a:r>
              <a:rPr lang="en-US" sz="1200" baseline="0" dirty="0" smtClean="0">
                <a:latin typeface="Cambria" panose="02040503050406030204" pitchFamily="18" charset="0"/>
              </a:rPr>
              <a:t>Source: BLS</a:t>
            </a:r>
            <a:endParaRPr lang="en-US" sz="1200" dirty="0">
              <a:latin typeface="Cambria" panose="02040503050406030204" pitchFamily="18" charset="0"/>
            </a:endParaRPr>
          </a:p>
        </c:rich>
      </c:tx>
      <c:layout>
        <c:manualLayout>
          <c:xMode val="edge"/>
          <c:yMode val="edge"/>
          <c:x val="0.22990977690288714"/>
          <c:y val="1.348232206268334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0274801715359353E-2"/>
          <c:y val="0.16183823529411764"/>
          <c:w val="0.89579986876640405"/>
          <c:h val="0.73838833564922035"/>
        </c:manualLayout>
      </c:layout>
      <c:lineChart>
        <c:grouping val="standard"/>
        <c:varyColors val="0"/>
        <c:ser>
          <c:idx val="0"/>
          <c:order val="0"/>
          <c:tx>
            <c:strRef>
              <c:f>Monthly!$D$1</c:f>
              <c:strCache>
                <c:ptCount val="1"/>
              </c:strCache>
            </c:strRef>
          </c:tx>
          <c:spPr>
            <a:ln w="50800"/>
          </c:spPr>
          <c:marker>
            <c:symbol val="none"/>
          </c:marker>
          <c:cat>
            <c:numRef>
              <c:f>Monthly!$B$439:$B$586</c:f>
              <c:numCache>
                <c:formatCode>mmm\-yy</c:formatCode>
                <c:ptCount val="148"/>
                <c:pt idx="0">
                  <c:v>37256</c:v>
                </c:pt>
                <c:pt idx="1">
                  <c:v>37287</c:v>
                </c:pt>
                <c:pt idx="2">
                  <c:v>37315</c:v>
                </c:pt>
                <c:pt idx="3">
                  <c:v>37346</c:v>
                </c:pt>
                <c:pt idx="4">
                  <c:v>37376</c:v>
                </c:pt>
                <c:pt idx="5">
                  <c:v>37407</c:v>
                </c:pt>
                <c:pt idx="6">
                  <c:v>37437</c:v>
                </c:pt>
                <c:pt idx="7">
                  <c:v>37468</c:v>
                </c:pt>
                <c:pt idx="8">
                  <c:v>37499</c:v>
                </c:pt>
                <c:pt idx="9">
                  <c:v>37529</c:v>
                </c:pt>
                <c:pt idx="10">
                  <c:v>37560</c:v>
                </c:pt>
                <c:pt idx="11">
                  <c:v>37590</c:v>
                </c:pt>
                <c:pt idx="12">
                  <c:v>37621</c:v>
                </c:pt>
                <c:pt idx="13">
                  <c:v>37652</c:v>
                </c:pt>
                <c:pt idx="14">
                  <c:v>37680</c:v>
                </c:pt>
                <c:pt idx="15">
                  <c:v>37711</c:v>
                </c:pt>
                <c:pt idx="16">
                  <c:v>37741</c:v>
                </c:pt>
                <c:pt idx="17">
                  <c:v>37772</c:v>
                </c:pt>
                <c:pt idx="18">
                  <c:v>37802</c:v>
                </c:pt>
                <c:pt idx="19">
                  <c:v>37833</c:v>
                </c:pt>
                <c:pt idx="20">
                  <c:v>37864</c:v>
                </c:pt>
                <c:pt idx="21">
                  <c:v>37894</c:v>
                </c:pt>
                <c:pt idx="22">
                  <c:v>37925</c:v>
                </c:pt>
                <c:pt idx="23">
                  <c:v>37955</c:v>
                </c:pt>
                <c:pt idx="24">
                  <c:v>37986</c:v>
                </c:pt>
                <c:pt idx="25">
                  <c:v>38017</c:v>
                </c:pt>
                <c:pt idx="26">
                  <c:v>38046</c:v>
                </c:pt>
                <c:pt idx="27">
                  <c:v>38077</c:v>
                </c:pt>
                <c:pt idx="28">
                  <c:v>38107</c:v>
                </c:pt>
                <c:pt idx="29">
                  <c:v>38138</c:v>
                </c:pt>
                <c:pt idx="30">
                  <c:v>38168</c:v>
                </c:pt>
                <c:pt idx="31">
                  <c:v>38199</c:v>
                </c:pt>
                <c:pt idx="32">
                  <c:v>38230</c:v>
                </c:pt>
                <c:pt idx="33">
                  <c:v>38260</c:v>
                </c:pt>
                <c:pt idx="34">
                  <c:v>38291</c:v>
                </c:pt>
                <c:pt idx="35">
                  <c:v>38321</c:v>
                </c:pt>
                <c:pt idx="36">
                  <c:v>38352</c:v>
                </c:pt>
                <c:pt idx="37">
                  <c:v>38383</c:v>
                </c:pt>
                <c:pt idx="38">
                  <c:v>38411</c:v>
                </c:pt>
                <c:pt idx="39">
                  <c:v>38442</c:v>
                </c:pt>
                <c:pt idx="40">
                  <c:v>38472</c:v>
                </c:pt>
                <c:pt idx="41">
                  <c:v>38503</c:v>
                </c:pt>
                <c:pt idx="42">
                  <c:v>38533</c:v>
                </c:pt>
                <c:pt idx="43">
                  <c:v>38564</c:v>
                </c:pt>
                <c:pt idx="44">
                  <c:v>38595</c:v>
                </c:pt>
                <c:pt idx="45">
                  <c:v>38625</c:v>
                </c:pt>
                <c:pt idx="46">
                  <c:v>38656</c:v>
                </c:pt>
                <c:pt idx="47">
                  <c:v>38686</c:v>
                </c:pt>
                <c:pt idx="48">
                  <c:v>38717</c:v>
                </c:pt>
                <c:pt idx="49">
                  <c:v>38748</c:v>
                </c:pt>
                <c:pt idx="50">
                  <c:v>38776</c:v>
                </c:pt>
                <c:pt idx="51">
                  <c:v>38807</c:v>
                </c:pt>
                <c:pt idx="52">
                  <c:v>38837</c:v>
                </c:pt>
                <c:pt idx="53">
                  <c:v>38868</c:v>
                </c:pt>
                <c:pt idx="54">
                  <c:v>38898</c:v>
                </c:pt>
                <c:pt idx="55">
                  <c:v>38929</c:v>
                </c:pt>
                <c:pt idx="56">
                  <c:v>38960</c:v>
                </c:pt>
                <c:pt idx="57">
                  <c:v>38990</c:v>
                </c:pt>
                <c:pt idx="58">
                  <c:v>39021</c:v>
                </c:pt>
                <c:pt idx="59">
                  <c:v>39051</c:v>
                </c:pt>
                <c:pt idx="60">
                  <c:v>39082</c:v>
                </c:pt>
                <c:pt idx="61">
                  <c:v>39113</c:v>
                </c:pt>
                <c:pt idx="62">
                  <c:v>39141</c:v>
                </c:pt>
                <c:pt idx="63">
                  <c:v>39172</c:v>
                </c:pt>
                <c:pt idx="64">
                  <c:v>39202</c:v>
                </c:pt>
                <c:pt idx="65">
                  <c:v>39233</c:v>
                </c:pt>
                <c:pt idx="66">
                  <c:v>39263</c:v>
                </c:pt>
                <c:pt idx="67">
                  <c:v>39294</c:v>
                </c:pt>
                <c:pt idx="68">
                  <c:v>39325</c:v>
                </c:pt>
                <c:pt idx="69">
                  <c:v>39355</c:v>
                </c:pt>
                <c:pt idx="70">
                  <c:v>39386</c:v>
                </c:pt>
                <c:pt idx="71">
                  <c:v>39416</c:v>
                </c:pt>
                <c:pt idx="72">
                  <c:v>39447</c:v>
                </c:pt>
                <c:pt idx="73">
                  <c:v>39478</c:v>
                </c:pt>
                <c:pt idx="74">
                  <c:v>39507</c:v>
                </c:pt>
                <c:pt idx="75">
                  <c:v>39538</c:v>
                </c:pt>
                <c:pt idx="76">
                  <c:v>39568</c:v>
                </c:pt>
                <c:pt idx="77">
                  <c:v>39599</c:v>
                </c:pt>
                <c:pt idx="78">
                  <c:v>39629</c:v>
                </c:pt>
                <c:pt idx="79">
                  <c:v>39660</c:v>
                </c:pt>
                <c:pt idx="80">
                  <c:v>39691</c:v>
                </c:pt>
                <c:pt idx="81">
                  <c:v>39721</c:v>
                </c:pt>
                <c:pt idx="82">
                  <c:v>39752</c:v>
                </c:pt>
                <c:pt idx="83">
                  <c:v>39782</c:v>
                </c:pt>
                <c:pt idx="84">
                  <c:v>39813</c:v>
                </c:pt>
                <c:pt idx="85">
                  <c:v>39844</c:v>
                </c:pt>
                <c:pt idx="86">
                  <c:v>39872</c:v>
                </c:pt>
                <c:pt idx="87">
                  <c:v>39903</c:v>
                </c:pt>
                <c:pt idx="88">
                  <c:v>39933</c:v>
                </c:pt>
                <c:pt idx="89">
                  <c:v>39964</c:v>
                </c:pt>
                <c:pt idx="90">
                  <c:v>39994</c:v>
                </c:pt>
                <c:pt idx="91">
                  <c:v>40025</c:v>
                </c:pt>
                <c:pt idx="92">
                  <c:v>40056</c:v>
                </c:pt>
                <c:pt idx="93">
                  <c:v>40086</c:v>
                </c:pt>
                <c:pt idx="94">
                  <c:v>40117</c:v>
                </c:pt>
                <c:pt idx="95">
                  <c:v>40147</c:v>
                </c:pt>
                <c:pt idx="96">
                  <c:v>40178</c:v>
                </c:pt>
                <c:pt idx="97">
                  <c:v>40209</c:v>
                </c:pt>
                <c:pt idx="98">
                  <c:v>40237</c:v>
                </c:pt>
                <c:pt idx="99">
                  <c:v>40268</c:v>
                </c:pt>
                <c:pt idx="100">
                  <c:v>40298</c:v>
                </c:pt>
                <c:pt idx="101">
                  <c:v>40329</c:v>
                </c:pt>
                <c:pt idx="102">
                  <c:v>40359</c:v>
                </c:pt>
                <c:pt idx="103">
                  <c:v>40390</c:v>
                </c:pt>
                <c:pt idx="104">
                  <c:v>40421</c:v>
                </c:pt>
                <c:pt idx="105">
                  <c:v>40451</c:v>
                </c:pt>
                <c:pt idx="106">
                  <c:v>40482</c:v>
                </c:pt>
                <c:pt idx="107">
                  <c:v>40512</c:v>
                </c:pt>
                <c:pt idx="108">
                  <c:v>40543</c:v>
                </c:pt>
                <c:pt idx="109">
                  <c:v>40574</c:v>
                </c:pt>
                <c:pt idx="110">
                  <c:v>40602</c:v>
                </c:pt>
                <c:pt idx="111">
                  <c:v>40633</c:v>
                </c:pt>
                <c:pt idx="112">
                  <c:v>40663</c:v>
                </c:pt>
                <c:pt idx="113">
                  <c:v>40694</c:v>
                </c:pt>
                <c:pt idx="114">
                  <c:v>40724</c:v>
                </c:pt>
                <c:pt idx="115">
                  <c:v>40755</c:v>
                </c:pt>
                <c:pt idx="116">
                  <c:v>40786</c:v>
                </c:pt>
                <c:pt idx="117">
                  <c:v>40816</c:v>
                </c:pt>
                <c:pt idx="118">
                  <c:v>40847</c:v>
                </c:pt>
                <c:pt idx="119">
                  <c:v>40877</c:v>
                </c:pt>
                <c:pt idx="120">
                  <c:v>40908</c:v>
                </c:pt>
                <c:pt idx="121">
                  <c:v>40939</c:v>
                </c:pt>
                <c:pt idx="122">
                  <c:v>40968</c:v>
                </c:pt>
                <c:pt idx="123">
                  <c:v>40999</c:v>
                </c:pt>
                <c:pt idx="124">
                  <c:v>41029</c:v>
                </c:pt>
                <c:pt idx="125">
                  <c:v>41060</c:v>
                </c:pt>
                <c:pt idx="126">
                  <c:v>41090</c:v>
                </c:pt>
                <c:pt idx="127">
                  <c:v>41121</c:v>
                </c:pt>
                <c:pt idx="128">
                  <c:v>41152</c:v>
                </c:pt>
                <c:pt idx="129">
                  <c:v>41182</c:v>
                </c:pt>
                <c:pt idx="130">
                  <c:v>41213</c:v>
                </c:pt>
                <c:pt idx="131">
                  <c:v>41243</c:v>
                </c:pt>
                <c:pt idx="132">
                  <c:v>41290</c:v>
                </c:pt>
                <c:pt idx="133">
                  <c:v>41321</c:v>
                </c:pt>
                <c:pt idx="134">
                  <c:v>41349</c:v>
                </c:pt>
                <c:pt idx="135">
                  <c:v>41380</c:v>
                </c:pt>
                <c:pt idx="136">
                  <c:v>41410</c:v>
                </c:pt>
                <c:pt idx="137">
                  <c:v>41441</c:v>
                </c:pt>
                <c:pt idx="138">
                  <c:v>41471</c:v>
                </c:pt>
                <c:pt idx="139">
                  <c:v>41502</c:v>
                </c:pt>
                <c:pt idx="140">
                  <c:v>41533</c:v>
                </c:pt>
                <c:pt idx="141">
                  <c:v>41563</c:v>
                </c:pt>
                <c:pt idx="142">
                  <c:v>41594</c:v>
                </c:pt>
                <c:pt idx="143">
                  <c:v>41608</c:v>
                </c:pt>
                <c:pt idx="144">
                  <c:v>41639</c:v>
                </c:pt>
                <c:pt idx="145">
                  <c:v>41670</c:v>
                </c:pt>
                <c:pt idx="146">
                  <c:v>41698</c:v>
                </c:pt>
                <c:pt idx="147">
                  <c:v>41729</c:v>
                </c:pt>
              </c:numCache>
            </c:numRef>
          </c:cat>
          <c:val>
            <c:numRef>
              <c:f>Monthly!$CW$439:$CW$586</c:f>
              <c:numCache>
                <c:formatCode>0.00%</c:formatCode>
                <c:ptCount val="148"/>
                <c:pt idx="0">
                  <c:v>2.8256704980842873E-2</c:v>
                </c:pt>
                <c:pt idx="1">
                  <c:v>2.9665071770334839E-2</c:v>
                </c:pt>
                <c:pt idx="2">
                  <c:v>3.4515819750719157E-2</c:v>
                </c:pt>
                <c:pt idx="3">
                  <c:v>3.8332534738859669E-2</c:v>
                </c:pt>
                <c:pt idx="4">
                  <c:v>4.360325826545286E-2</c:v>
                </c:pt>
                <c:pt idx="5">
                  <c:v>4.3872198378636318E-2</c:v>
                </c:pt>
                <c:pt idx="6">
                  <c:v>4.4264635887672599E-2</c:v>
                </c:pt>
                <c:pt idx="7">
                  <c:v>4.506641366223918E-2</c:v>
                </c:pt>
                <c:pt idx="8">
                  <c:v>4.393008974964574E-2</c:v>
                </c:pt>
                <c:pt idx="9">
                  <c:v>4.5604137282557744E-2</c:v>
                </c:pt>
                <c:pt idx="10">
                  <c:v>4.6860356138706649E-2</c:v>
                </c:pt>
                <c:pt idx="11">
                  <c:v>4.8552754435107426E-2</c:v>
                </c:pt>
                <c:pt idx="12">
                  <c:v>5.1341406613879981E-2</c:v>
                </c:pt>
                <c:pt idx="13">
                  <c:v>5.5980483271375503E-2</c:v>
                </c:pt>
                <c:pt idx="14">
                  <c:v>6.0370713623725702E-2</c:v>
                </c:pt>
                <c:pt idx="15">
                  <c:v>5.7466543608675646E-2</c:v>
                </c:pt>
                <c:pt idx="16">
                  <c:v>6.1152433425160746E-2</c:v>
                </c:pt>
                <c:pt idx="17">
                  <c:v>5.9954317039744076E-2</c:v>
                </c:pt>
                <c:pt idx="18">
                  <c:v>6.1932543299908716E-2</c:v>
                </c:pt>
                <c:pt idx="19">
                  <c:v>7.065365410803448E-2</c:v>
                </c:pt>
                <c:pt idx="20">
                  <c:v>7.3036199095022569E-2</c:v>
                </c:pt>
                <c:pt idx="21">
                  <c:v>8.0710431654676285E-2</c:v>
                </c:pt>
                <c:pt idx="22">
                  <c:v>8.3657117278424398E-2</c:v>
                </c:pt>
                <c:pt idx="23">
                  <c:v>8.345057880676765E-2</c:v>
                </c:pt>
                <c:pt idx="24">
                  <c:v>8.6163129145014006E-2</c:v>
                </c:pt>
                <c:pt idx="25">
                  <c:v>8.4119922375212708E-2</c:v>
                </c:pt>
                <c:pt idx="26">
                  <c:v>8.3363923995315226E-2</c:v>
                </c:pt>
                <c:pt idx="27">
                  <c:v>8.6047313367051848E-2</c:v>
                </c:pt>
                <c:pt idx="28">
                  <c:v>7.7163712200208456E-2</c:v>
                </c:pt>
                <c:pt idx="29">
                  <c:v>7.9302141157811201E-2</c:v>
                </c:pt>
                <c:pt idx="30">
                  <c:v>8.1999931326935283E-2</c:v>
                </c:pt>
                <c:pt idx="31">
                  <c:v>7.4881817989103761E-2</c:v>
                </c:pt>
                <c:pt idx="32">
                  <c:v>7.7110242429609288E-2</c:v>
                </c:pt>
                <c:pt idx="33">
                  <c:v>6.6086956521739015E-2</c:v>
                </c:pt>
                <c:pt idx="34">
                  <c:v>6.9007678994088995E-2</c:v>
                </c:pt>
                <c:pt idx="35">
                  <c:v>6.8183592706591245E-2</c:v>
                </c:pt>
                <c:pt idx="36">
                  <c:v>6.2788572920235541E-2</c:v>
                </c:pt>
                <c:pt idx="37">
                  <c:v>5.5365456663541091E-2</c:v>
                </c:pt>
                <c:pt idx="38">
                  <c:v>4.9293274816057941E-2</c:v>
                </c:pt>
                <c:pt idx="39">
                  <c:v>4.6630583716061658E-2</c:v>
                </c:pt>
                <c:pt idx="40">
                  <c:v>4.3851650713186752E-2</c:v>
                </c:pt>
                <c:pt idx="41">
                  <c:v>3.5204293518193097E-2</c:v>
                </c:pt>
                <c:pt idx="42">
                  <c:v>2.6759965568262434E-2</c:v>
                </c:pt>
                <c:pt idx="43">
                  <c:v>1.9339163087166433E-2</c:v>
                </c:pt>
                <c:pt idx="44">
                  <c:v>1.1506222913004516E-2</c:v>
                </c:pt>
                <c:pt idx="45">
                  <c:v>7.5673017632320594E-3</c:v>
                </c:pt>
                <c:pt idx="46">
                  <c:v>-5.9042871771093353E-3</c:v>
                </c:pt>
                <c:pt idx="47">
                  <c:v>-1.27839652220747E-2</c:v>
                </c:pt>
                <c:pt idx="48">
                  <c:v>-1.7960900501216459E-2</c:v>
                </c:pt>
                <c:pt idx="49">
                  <c:v>-2.1892055091671914E-2</c:v>
                </c:pt>
                <c:pt idx="50">
                  <c:v>-2.3842475127247131E-2</c:v>
                </c:pt>
                <c:pt idx="51">
                  <c:v>-3.0474976581335689E-2</c:v>
                </c:pt>
                <c:pt idx="52">
                  <c:v>-3.2643244699272711E-2</c:v>
                </c:pt>
                <c:pt idx="53">
                  <c:v>-2.9073445455948144E-2</c:v>
                </c:pt>
                <c:pt idx="54">
                  <c:v>-2.9072125916110081E-2</c:v>
                </c:pt>
                <c:pt idx="55">
                  <c:v>-2.4466973648570201E-2</c:v>
                </c:pt>
                <c:pt idx="56">
                  <c:v>-2.9477562837215365E-2</c:v>
                </c:pt>
                <c:pt idx="57">
                  <c:v>-2.7287903847420192E-2</c:v>
                </c:pt>
                <c:pt idx="58">
                  <c:v>-2.007641866232357E-2</c:v>
                </c:pt>
                <c:pt idx="59">
                  <c:v>-1.6328153009212421E-2</c:v>
                </c:pt>
                <c:pt idx="60">
                  <c:v>-1.1434779550268392E-2</c:v>
                </c:pt>
                <c:pt idx="61">
                  <c:v>-2.9766702973917925E-3</c:v>
                </c:pt>
                <c:pt idx="62">
                  <c:v>3.0915005395357742E-3</c:v>
                </c:pt>
                <c:pt idx="63">
                  <c:v>-2.1109694382627664E-2</c:v>
                </c:pt>
                <c:pt idx="64">
                  <c:v>-1.3075457362552556E-2</c:v>
                </c:pt>
                <c:pt idx="65">
                  <c:v>-1.3329201479521435E-2</c:v>
                </c:pt>
                <c:pt idx="66">
                  <c:v>-6.008419745815452E-4</c:v>
                </c:pt>
                <c:pt idx="67">
                  <c:v>1.0749404022893927E-3</c:v>
                </c:pt>
                <c:pt idx="68">
                  <c:v>8.8255234297107688E-3</c:v>
                </c:pt>
                <c:pt idx="69">
                  <c:v>3.8816858335191551E-2</c:v>
                </c:pt>
                <c:pt idx="70">
                  <c:v>3.888505446208268E-2</c:v>
                </c:pt>
                <c:pt idx="71">
                  <c:v>4.0178748286599619E-2</c:v>
                </c:pt>
                <c:pt idx="72">
                  <c:v>3.8622707147375035E-2</c:v>
                </c:pt>
                <c:pt idx="73">
                  <c:v>3.5254817514217773E-2</c:v>
                </c:pt>
                <c:pt idx="74">
                  <c:v>3.4027333367359525E-2</c:v>
                </c:pt>
                <c:pt idx="75">
                  <c:v>6.5301548904359574E-2</c:v>
                </c:pt>
                <c:pt idx="76">
                  <c:v>6.5304312777106022E-2</c:v>
                </c:pt>
                <c:pt idx="77">
                  <c:v>6.5939729734082686E-2</c:v>
                </c:pt>
                <c:pt idx="78">
                  <c:v>5.7815044413388916E-2</c:v>
                </c:pt>
                <c:pt idx="79">
                  <c:v>5.6966138094445729E-2</c:v>
                </c:pt>
                <c:pt idx="80">
                  <c:v>6.0313168328965272E-2</c:v>
                </c:pt>
                <c:pt idx="81">
                  <c:v>2.9592603382450067E-2</c:v>
                </c:pt>
                <c:pt idx="82">
                  <c:v>3.2107061720853203E-2</c:v>
                </c:pt>
                <c:pt idx="83">
                  <c:v>3.0842004235157816E-2</c:v>
                </c:pt>
                <c:pt idx="84">
                  <c:v>3.5085448939976338E-2</c:v>
                </c:pt>
                <c:pt idx="85">
                  <c:v>3.6100010285988526E-2</c:v>
                </c:pt>
                <c:pt idx="86">
                  <c:v>3.4840189236598818E-2</c:v>
                </c:pt>
                <c:pt idx="87">
                  <c:v>4.3022593506740092E-2</c:v>
                </c:pt>
                <c:pt idx="88">
                  <c:v>4.2213074437575049E-2</c:v>
                </c:pt>
                <c:pt idx="89">
                  <c:v>4.4480288904670706E-2</c:v>
                </c:pt>
                <c:pt idx="90">
                  <c:v>4.5339576338808474E-2</c:v>
                </c:pt>
                <c:pt idx="91">
                  <c:v>4.9933459541526837E-2</c:v>
                </c:pt>
                <c:pt idx="92">
                  <c:v>5.1770934307657779E-2</c:v>
                </c:pt>
                <c:pt idx="93">
                  <c:v>5.3507870556523507E-2</c:v>
                </c:pt>
                <c:pt idx="94">
                  <c:v>5.1351391344880204E-2</c:v>
                </c:pt>
                <c:pt idx="95">
                  <c:v>5.546031581825317E-2</c:v>
                </c:pt>
                <c:pt idx="96">
                  <c:v>5.2715960404194906E-2</c:v>
                </c:pt>
                <c:pt idx="97">
                  <c:v>5.7006497064003625E-2</c:v>
                </c:pt>
                <c:pt idx="98">
                  <c:v>6.0304531278664308E-2</c:v>
                </c:pt>
                <c:pt idx="99">
                  <c:v>5.5315275957477761E-2</c:v>
                </c:pt>
                <c:pt idx="100">
                  <c:v>5.605189883067907E-2</c:v>
                </c:pt>
                <c:pt idx="101">
                  <c:v>5.3725329928860255E-2</c:v>
                </c:pt>
                <c:pt idx="102">
                  <c:v>5.3101933532567536E-2</c:v>
                </c:pt>
                <c:pt idx="103">
                  <c:v>5.003302686780331E-2</c:v>
                </c:pt>
                <c:pt idx="104">
                  <c:v>4.8145023501804163E-2</c:v>
                </c:pt>
                <c:pt idx="105">
                  <c:v>5.7889938084871639E-2</c:v>
                </c:pt>
                <c:pt idx="106">
                  <c:v>6.1239641795246103E-2</c:v>
                </c:pt>
                <c:pt idx="107">
                  <c:v>5.8948518060859767E-2</c:v>
                </c:pt>
                <c:pt idx="108">
                  <c:v>6.0132595604365013E-2</c:v>
                </c:pt>
                <c:pt idx="109">
                  <c:v>6.1056168753239382E-2</c:v>
                </c:pt>
                <c:pt idx="110">
                  <c:v>5.5701660288041799E-2</c:v>
                </c:pt>
                <c:pt idx="111">
                  <c:v>5.1901860808489131E-2</c:v>
                </c:pt>
                <c:pt idx="112">
                  <c:v>5.4792213104892129E-2</c:v>
                </c:pt>
                <c:pt idx="113">
                  <c:v>5.7157272596223274E-2</c:v>
                </c:pt>
                <c:pt idx="114">
                  <c:v>5.586403079889779E-2</c:v>
                </c:pt>
                <c:pt idx="115">
                  <c:v>5.584382905796903E-2</c:v>
                </c:pt>
                <c:pt idx="116">
                  <c:v>5.7388192960147189E-2</c:v>
                </c:pt>
                <c:pt idx="117">
                  <c:v>5.2764498962749151E-2</c:v>
                </c:pt>
                <c:pt idx="118">
                  <c:v>4.9104937350588074E-2</c:v>
                </c:pt>
                <c:pt idx="119">
                  <c:v>5.017966170048882E-2</c:v>
                </c:pt>
                <c:pt idx="120">
                  <c:v>5.172998922566463E-2</c:v>
                </c:pt>
                <c:pt idx="121">
                  <c:v>5.5375788869764797E-2</c:v>
                </c:pt>
                <c:pt idx="122">
                  <c:v>6.0236066906382613E-2</c:v>
                </c:pt>
                <c:pt idx="123">
                  <c:v>6.2216523076620289E-2</c:v>
                </c:pt>
                <c:pt idx="124">
                  <c:v>6.1182122162183106E-2</c:v>
                </c:pt>
                <c:pt idx="125">
                  <c:v>6.2641433473914487E-2</c:v>
                </c:pt>
                <c:pt idx="126">
                  <c:v>6.8364112079321915E-2</c:v>
                </c:pt>
                <c:pt idx="127">
                  <c:v>6.9862259308043795E-2</c:v>
                </c:pt>
                <c:pt idx="128">
                  <c:v>6.8093789680064853E-2</c:v>
                </c:pt>
                <c:pt idx="129">
                  <c:v>6.7953062726880509E-2</c:v>
                </c:pt>
                <c:pt idx="130">
                  <c:v>6.7336896232407906E-2</c:v>
                </c:pt>
                <c:pt idx="131">
                  <c:v>7.0738102507766909E-2</c:v>
                </c:pt>
                <c:pt idx="132">
                  <c:v>7.0933806183603343E-2</c:v>
                </c:pt>
                <c:pt idx="133">
                  <c:v>6.3718485567663574E-2</c:v>
                </c:pt>
                <c:pt idx="134">
                  <c:v>6.2873307364125441E-2</c:v>
                </c:pt>
                <c:pt idx="135">
                  <c:v>6.4914014017104726E-2</c:v>
                </c:pt>
                <c:pt idx="136">
                  <c:v>6.7823261499150744E-2</c:v>
                </c:pt>
                <c:pt idx="137">
                  <c:v>6.9012926938811781E-2</c:v>
                </c:pt>
                <c:pt idx="138">
                  <c:v>6.8699629314185939E-2</c:v>
                </c:pt>
                <c:pt idx="139">
                  <c:v>6.7527784132641377E-2</c:v>
                </c:pt>
                <c:pt idx="140">
                  <c:v>6.9801495446882189E-2</c:v>
                </c:pt>
                <c:pt idx="141">
                  <c:v>6.7503766055877268E-2</c:v>
                </c:pt>
                <c:pt idx="142">
                  <c:v>7.5569637120056932E-2</c:v>
                </c:pt>
                <c:pt idx="143">
                  <c:v>7.5360265282244487E-2</c:v>
                </c:pt>
                <c:pt idx="144">
                  <c:v>7.2510319124973188E-2</c:v>
                </c:pt>
                <c:pt idx="145">
                  <c:v>7.5195369537537804E-2</c:v>
                </c:pt>
                <c:pt idx="146">
                  <c:v>7.2595165170143972E-2</c:v>
                </c:pt>
                <c:pt idx="147">
                  <c:v>7.5067770320223826E-2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9156088"/>
        <c:axId val="259156480"/>
      </c:lineChart>
      <c:dateAx>
        <c:axId val="259156088"/>
        <c:scaling>
          <c:orientation val="minMax"/>
        </c:scaling>
        <c:delete val="0"/>
        <c:axPos val="b"/>
        <c:majorGridlines/>
        <c:numFmt formatCode="mmm\-yy" sourceLinked="1"/>
        <c:majorTickMark val="out"/>
        <c:minorTickMark val="none"/>
        <c:tickLblPos val="low"/>
        <c:txPr>
          <a:bodyPr rot="0"/>
          <a:lstStyle/>
          <a:p>
            <a:pPr>
              <a:defRPr sz="1600" b="1">
                <a:latin typeface="Cambria" panose="02040503050406030204" pitchFamily="18" charset="0"/>
              </a:defRPr>
            </a:pPr>
            <a:endParaRPr lang="en-US"/>
          </a:p>
        </c:txPr>
        <c:crossAx val="259156480"/>
        <c:crosses val="autoZero"/>
        <c:auto val="1"/>
        <c:lblOffset val="100"/>
        <c:baseTimeUnit val="months"/>
        <c:majorUnit val="1"/>
        <c:majorTimeUnit val="years"/>
      </c:dateAx>
      <c:valAx>
        <c:axId val="259156480"/>
        <c:scaling>
          <c:orientation val="minMax"/>
          <c:max val="9.0000000000000024E-2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Cambria" panose="02040503050406030204" pitchFamily="18" charset="0"/>
              </a:defRPr>
            </a:pPr>
            <a:endParaRPr lang="en-US"/>
          </a:p>
        </c:txPr>
        <c:crossAx val="259156088"/>
        <c:crosses val="autoZero"/>
        <c:crossBetween val="between"/>
        <c:majorUnit val="1.0000000000000002E-2"/>
      </c:valAx>
      <c:spPr>
        <a:solidFill>
          <a:schemeClr val="bg1"/>
        </a:solidFill>
      </c:spPr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40" b="1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r>
              <a:rPr lang="en-US" sz="2000" dirty="0" smtClean="0"/>
              <a:t>Seattle CPI-W Annual</a:t>
            </a:r>
            <a:r>
              <a:rPr lang="en-US" sz="2000" baseline="0" dirty="0" smtClean="0"/>
              <a:t> Inflation</a:t>
            </a:r>
            <a:endParaRPr lang="en-US" sz="2000" dirty="0"/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40" b="1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r>
              <a:rPr lang="en-US" sz="1200" b="1" i="0" baseline="0" dirty="0">
                <a:solidFill>
                  <a:srgbClr val="FFC000"/>
                </a:solidFill>
                <a:effectLst/>
              </a:rPr>
              <a:t>with recession bars and</a:t>
            </a:r>
            <a:r>
              <a:rPr lang="en-US" sz="1200" b="1" i="0" baseline="0" dirty="0">
                <a:effectLst/>
              </a:rPr>
              <a:t> </a:t>
            </a:r>
            <a:r>
              <a:rPr lang="en-US" sz="1200" b="1" i="0" baseline="0" dirty="0">
                <a:solidFill>
                  <a:srgbClr val="C00000"/>
                </a:solidFill>
                <a:effectLst/>
              </a:rPr>
              <a:t>rolling annual average line</a:t>
            </a:r>
            <a:endParaRPr lang="en-US" sz="1200" dirty="0">
              <a:solidFill>
                <a:srgbClr val="C00000"/>
              </a:solidFill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40" b="1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r>
              <a:rPr lang="en-US" sz="1200" dirty="0"/>
              <a:t>Source: </a:t>
            </a:r>
            <a:r>
              <a:rPr lang="en-US" sz="1200" dirty="0" smtClean="0"/>
              <a:t>Bureau of Labor Statistics</a:t>
            </a:r>
            <a:endParaRPr lang="en-US" sz="1200" dirty="0"/>
          </a:p>
        </c:rich>
      </c:tx>
      <c:layout>
        <c:manualLayout>
          <c:xMode val="edge"/>
          <c:yMode val="edge"/>
          <c:x val="0.3001437007874016"/>
          <c:y val="1.356202717307395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7185367454068237E-2"/>
          <c:y val="0.17586884360043231"/>
          <c:w val="0.89921227034120732"/>
          <c:h val="0.73467095105758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Monthly!$U$6</c:f>
              <c:strCache>
                <c:ptCount val="1"/>
                <c:pt idx="0">
                  <c:v>Seattle CPI-W Growth</c:v>
                </c:pt>
              </c:strCache>
            </c:strRef>
          </c:tx>
          <c:spPr>
            <a:solidFill>
              <a:schemeClr val="accent1">
                <a:alpha val="75000"/>
              </a:schemeClr>
            </a:solidFill>
            <a:ln w="3175">
              <a:noFill/>
            </a:ln>
          </c:spPr>
          <c:invertIfNegative val="0"/>
          <c:dPt>
            <c:idx val="14"/>
            <c:invertIfNegative val="0"/>
            <c:bubble3D val="0"/>
          </c:dPt>
          <c:dPt>
            <c:idx val="15"/>
            <c:invertIfNegative val="0"/>
            <c:bubble3D val="0"/>
          </c:dPt>
          <c:dPt>
            <c:idx val="16"/>
            <c:invertIfNegative val="0"/>
            <c:bubble3D val="0"/>
          </c:dPt>
          <c:dPt>
            <c:idx val="17"/>
            <c:invertIfNegative val="0"/>
            <c:bubble3D val="0"/>
          </c:dPt>
          <c:dPt>
            <c:idx val="18"/>
            <c:invertIfNegative val="0"/>
            <c:bubble3D val="0"/>
          </c:dPt>
          <c:dPt>
            <c:idx val="19"/>
            <c:invertIfNegative val="0"/>
            <c:bubble3D val="0"/>
          </c:dPt>
          <c:dPt>
            <c:idx val="20"/>
            <c:invertIfNegative val="0"/>
            <c:bubble3D val="0"/>
          </c:dPt>
          <c:dPt>
            <c:idx val="21"/>
            <c:invertIfNegative val="0"/>
            <c:bubble3D val="0"/>
          </c:dPt>
          <c:dPt>
            <c:idx val="22"/>
            <c:invertIfNegative val="0"/>
            <c:bubble3D val="0"/>
          </c:dPt>
          <c:dPt>
            <c:idx val="23"/>
            <c:invertIfNegative val="0"/>
            <c:bubble3D val="0"/>
            <c:spPr>
              <a:solidFill>
                <a:srgbClr val="FFC000">
                  <a:alpha val="75000"/>
                </a:srgbClr>
              </a:solidFill>
              <a:ln w="3175">
                <a:noFill/>
              </a:ln>
            </c:spPr>
          </c:dPt>
          <c:dPt>
            <c:idx val="24"/>
            <c:invertIfNegative val="0"/>
            <c:bubble3D val="0"/>
            <c:spPr>
              <a:solidFill>
                <a:srgbClr val="FFC000">
                  <a:alpha val="75000"/>
                </a:srgbClr>
              </a:solidFill>
              <a:ln w="3175">
                <a:noFill/>
              </a:ln>
            </c:spPr>
          </c:dPt>
          <c:dPt>
            <c:idx val="25"/>
            <c:invertIfNegative val="0"/>
            <c:bubble3D val="0"/>
            <c:spPr>
              <a:solidFill>
                <a:srgbClr val="FFC000">
                  <a:alpha val="75000"/>
                </a:srgbClr>
              </a:solidFill>
              <a:ln w="3175">
                <a:noFill/>
              </a:ln>
            </c:spPr>
          </c:dPt>
          <c:dPt>
            <c:idx val="26"/>
            <c:invertIfNegative val="0"/>
            <c:bubble3D val="0"/>
            <c:spPr>
              <a:solidFill>
                <a:srgbClr val="FFC000">
                  <a:alpha val="75000"/>
                </a:srgbClr>
              </a:solidFill>
              <a:ln w="3175">
                <a:noFill/>
              </a:ln>
            </c:spPr>
          </c:dPt>
          <c:dPt>
            <c:idx val="27"/>
            <c:invertIfNegative val="0"/>
            <c:bubble3D val="0"/>
            <c:spPr>
              <a:solidFill>
                <a:srgbClr val="FFC000">
                  <a:alpha val="75000"/>
                </a:srgbClr>
              </a:solidFill>
              <a:ln w="3175">
                <a:noFill/>
              </a:ln>
            </c:spPr>
          </c:dPt>
          <c:dPt>
            <c:idx val="28"/>
            <c:invertIfNegative val="0"/>
            <c:bubble3D val="0"/>
            <c:spPr>
              <a:solidFill>
                <a:srgbClr val="FFC000">
                  <a:alpha val="75000"/>
                </a:srgbClr>
              </a:solidFill>
              <a:ln w="3175">
                <a:noFill/>
              </a:ln>
            </c:spPr>
          </c:dPt>
          <c:dPt>
            <c:idx val="29"/>
            <c:invertIfNegative val="0"/>
            <c:bubble3D val="0"/>
            <c:spPr>
              <a:solidFill>
                <a:srgbClr val="FFC000">
                  <a:alpha val="75000"/>
                </a:srgbClr>
              </a:solidFill>
              <a:ln w="3175">
                <a:noFill/>
              </a:ln>
            </c:spPr>
          </c:dPt>
          <c:dPt>
            <c:idx val="30"/>
            <c:invertIfNegative val="0"/>
            <c:bubble3D val="0"/>
            <c:spPr>
              <a:solidFill>
                <a:srgbClr val="FFC000">
                  <a:alpha val="75000"/>
                </a:srgbClr>
              </a:solidFill>
              <a:ln w="3175">
                <a:noFill/>
              </a:ln>
            </c:spPr>
          </c:dPt>
          <c:dPt>
            <c:idx val="31"/>
            <c:invertIfNegative val="0"/>
            <c:bubble3D val="0"/>
            <c:spPr>
              <a:solidFill>
                <a:srgbClr val="FFC000">
                  <a:alpha val="75000"/>
                </a:srgbClr>
              </a:solidFill>
              <a:ln w="3175">
                <a:noFill/>
              </a:ln>
            </c:spPr>
          </c:dPt>
          <c:dPt>
            <c:idx val="32"/>
            <c:invertIfNegative val="0"/>
            <c:bubble3D val="0"/>
            <c:spPr>
              <a:solidFill>
                <a:srgbClr val="FFC000">
                  <a:alpha val="75000"/>
                </a:srgbClr>
              </a:solidFill>
              <a:ln w="3175">
                <a:noFill/>
              </a:ln>
            </c:spPr>
          </c:dPt>
          <c:dPt>
            <c:idx val="33"/>
            <c:invertIfNegative val="0"/>
            <c:bubble3D val="0"/>
            <c:spPr>
              <a:solidFill>
                <a:srgbClr val="FFC000">
                  <a:alpha val="75000"/>
                </a:srgbClr>
              </a:solidFill>
              <a:ln w="3175">
                <a:noFill/>
              </a:ln>
            </c:spPr>
          </c:dPt>
          <c:dPt>
            <c:idx val="34"/>
            <c:invertIfNegative val="0"/>
            <c:bubble3D val="0"/>
            <c:spPr>
              <a:solidFill>
                <a:srgbClr val="FFC000">
                  <a:alpha val="75000"/>
                </a:srgbClr>
              </a:solidFill>
              <a:ln w="3175">
                <a:noFill/>
              </a:ln>
            </c:spPr>
          </c:dPt>
          <c:dPt>
            <c:idx val="35"/>
            <c:invertIfNegative val="0"/>
            <c:bubble3D val="0"/>
            <c:spPr>
              <a:solidFill>
                <a:srgbClr val="FFC000">
                  <a:alpha val="75000"/>
                </a:srgbClr>
              </a:solidFill>
              <a:ln w="3175">
                <a:noFill/>
              </a:ln>
            </c:spPr>
          </c:dPt>
          <c:dPt>
            <c:idx val="36"/>
            <c:invertIfNegative val="0"/>
            <c:bubble3D val="0"/>
            <c:spPr>
              <a:solidFill>
                <a:srgbClr val="FFC000">
                  <a:alpha val="75000"/>
                </a:srgbClr>
              </a:solidFill>
              <a:ln w="3175">
                <a:noFill/>
              </a:ln>
            </c:spPr>
          </c:dPt>
          <c:dPt>
            <c:idx val="37"/>
            <c:invertIfNegative val="0"/>
            <c:bubble3D val="0"/>
            <c:spPr>
              <a:solidFill>
                <a:srgbClr val="FFC000">
                  <a:alpha val="75000"/>
                </a:srgbClr>
              </a:solidFill>
              <a:ln w="3175">
                <a:noFill/>
              </a:ln>
            </c:spPr>
          </c:dPt>
          <c:dPt>
            <c:idx val="38"/>
            <c:invertIfNegative val="0"/>
            <c:bubble3D val="0"/>
            <c:spPr>
              <a:solidFill>
                <a:srgbClr val="FFC000">
                  <a:alpha val="75000"/>
                </a:srgbClr>
              </a:solidFill>
              <a:ln w="3175">
                <a:noFill/>
              </a:ln>
            </c:spPr>
          </c:dPt>
          <c:dPt>
            <c:idx val="39"/>
            <c:invertIfNegative val="0"/>
            <c:bubble3D val="0"/>
            <c:spPr>
              <a:solidFill>
                <a:srgbClr val="FFC000">
                  <a:alpha val="75000"/>
                </a:srgbClr>
              </a:solidFill>
              <a:ln w="3175">
                <a:noFill/>
              </a:ln>
            </c:spPr>
          </c:dPt>
          <c:dPt>
            <c:idx val="40"/>
            <c:invertIfNegative val="0"/>
            <c:bubble3D val="0"/>
            <c:spPr>
              <a:solidFill>
                <a:srgbClr val="FFC000">
                  <a:alpha val="75000"/>
                </a:srgbClr>
              </a:solidFill>
              <a:ln w="3175">
                <a:noFill/>
              </a:ln>
            </c:spPr>
          </c:dPt>
          <c:dPt>
            <c:idx val="41"/>
            <c:invertIfNegative val="0"/>
            <c:bubble3D val="0"/>
            <c:spPr>
              <a:solidFill>
                <a:srgbClr val="FFC000">
                  <a:alpha val="75000"/>
                </a:srgbClr>
              </a:solidFill>
              <a:ln w="3175">
                <a:noFill/>
              </a:ln>
            </c:spPr>
          </c:dPt>
          <c:dPt>
            <c:idx val="95"/>
            <c:invertIfNegative val="0"/>
            <c:bubble3D val="0"/>
          </c:dPt>
          <c:dPt>
            <c:idx val="96"/>
            <c:invertIfNegative val="0"/>
            <c:bubble3D val="0"/>
          </c:dPt>
          <c:dPt>
            <c:idx val="97"/>
            <c:invertIfNegative val="0"/>
            <c:bubble3D val="0"/>
          </c:dPt>
          <c:dPt>
            <c:idx val="98"/>
            <c:invertIfNegative val="0"/>
            <c:bubble3D val="0"/>
          </c:dPt>
          <c:dPt>
            <c:idx val="99"/>
            <c:invertIfNegative val="0"/>
            <c:bubble3D val="0"/>
          </c:dPt>
          <c:dPt>
            <c:idx val="100"/>
            <c:invertIfNegative val="0"/>
            <c:bubble3D val="0"/>
          </c:dPt>
          <c:dPt>
            <c:idx val="101"/>
            <c:invertIfNegative val="0"/>
            <c:bubble3D val="0"/>
          </c:dPt>
          <c:dPt>
            <c:idx val="102"/>
            <c:invertIfNegative val="0"/>
            <c:bubble3D val="0"/>
          </c:dPt>
          <c:dPt>
            <c:idx val="103"/>
            <c:invertIfNegative val="0"/>
            <c:bubble3D val="0"/>
          </c:dPt>
          <c:dPt>
            <c:idx val="104"/>
            <c:invertIfNegative val="0"/>
            <c:bubble3D val="0"/>
          </c:dPt>
          <c:dPt>
            <c:idx val="105"/>
            <c:invertIfNegative val="0"/>
            <c:bubble3D val="0"/>
          </c:dPt>
          <c:dPt>
            <c:idx val="106"/>
            <c:invertIfNegative val="0"/>
            <c:bubble3D val="0"/>
          </c:dPt>
          <c:dPt>
            <c:idx val="107"/>
            <c:invertIfNegative val="0"/>
            <c:bubble3D val="0"/>
          </c:dPt>
          <c:dPt>
            <c:idx val="108"/>
            <c:invertIfNegative val="0"/>
            <c:bubble3D val="0"/>
          </c:dPt>
          <c:dPt>
            <c:idx val="109"/>
            <c:invertIfNegative val="0"/>
            <c:bubble3D val="0"/>
          </c:dPt>
          <c:dPt>
            <c:idx val="110"/>
            <c:invertIfNegative val="0"/>
            <c:bubble3D val="0"/>
          </c:dPt>
          <c:dPt>
            <c:idx val="111"/>
            <c:invertIfNegative val="0"/>
            <c:bubble3D val="0"/>
          </c:dPt>
          <c:dPt>
            <c:idx val="112"/>
            <c:invertIfNegative val="0"/>
            <c:bubble3D val="0"/>
          </c:dPt>
          <c:dPt>
            <c:idx val="113"/>
            <c:invertIfNegative val="0"/>
            <c:bubble3D val="0"/>
          </c:dPt>
          <c:dPt>
            <c:idx val="114"/>
            <c:invertIfNegative val="0"/>
            <c:bubble3D val="0"/>
          </c:dPt>
          <c:trendline>
            <c:spPr>
              <a:ln w="38100">
                <a:solidFill>
                  <a:srgbClr val="C00000"/>
                </a:solidFill>
              </a:ln>
            </c:spPr>
            <c:trendlineType val="movingAvg"/>
            <c:period val="12"/>
            <c:dispRSqr val="0"/>
            <c:dispEq val="0"/>
          </c:trendline>
          <c:cat>
            <c:numRef>
              <c:f>Monthly!$B$439:$B$586</c:f>
              <c:numCache>
                <c:formatCode>mmm\-yy</c:formatCode>
                <c:ptCount val="148"/>
                <c:pt idx="0">
                  <c:v>37256</c:v>
                </c:pt>
                <c:pt idx="1">
                  <c:v>37287</c:v>
                </c:pt>
                <c:pt idx="2">
                  <c:v>37315</c:v>
                </c:pt>
                <c:pt idx="3">
                  <c:v>37346</c:v>
                </c:pt>
                <c:pt idx="4">
                  <c:v>37376</c:v>
                </c:pt>
                <c:pt idx="5">
                  <c:v>37407</c:v>
                </c:pt>
                <c:pt idx="6">
                  <c:v>37437</c:v>
                </c:pt>
                <c:pt idx="7">
                  <c:v>37468</c:v>
                </c:pt>
                <c:pt idx="8">
                  <c:v>37499</c:v>
                </c:pt>
                <c:pt idx="9">
                  <c:v>37529</c:v>
                </c:pt>
                <c:pt idx="10">
                  <c:v>37560</c:v>
                </c:pt>
                <c:pt idx="11">
                  <c:v>37590</c:v>
                </c:pt>
                <c:pt idx="12">
                  <c:v>37621</c:v>
                </c:pt>
                <c:pt idx="13">
                  <c:v>37652</c:v>
                </c:pt>
                <c:pt idx="14">
                  <c:v>37680</c:v>
                </c:pt>
                <c:pt idx="15">
                  <c:v>37711</c:v>
                </c:pt>
                <c:pt idx="16">
                  <c:v>37741</c:v>
                </c:pt>
                <c:pt idx="17">
                  <c:v>37772</c:v>
                </c:pt>
                <c:pt idx="18">
                  <c:v>37802</c:v>
                </c:pt>
                <c:pt idx="19">
                  <c:v>37833</c:v>
                </c:pt>
                <c:pt idx="20">
                  <c:v>37864</c:v>
                </c:pt>
                <c:pt idx="21">
                  <c:v>37894</c:v>
                </c:pt>
                <c:pt idx="22">
                  <c:v>37925</c:v>
                </c:pt>
                <c:pt idx="23">
                  <c:v>37955</c:v>
                </c:pt>
                <c:pt idx="24">
                  <c:v>37986</c:v>
                </c:pt>
                <c:pt idx="25">
                  <c:v>38017</c:v>
                </c:pt>
                <c:pt idx="26">
                  <c:v>38046</c:v>
                </c:pt>
                <c:pt idx="27">
                  <c:v>38077</c:v>
                </c:pt>
                <c:pt idx="28">
                  <c:v>38107</c:v>
                </c:pt>
                <c:pt idx="29">
                  <c:v>38138</c:v>
                </c:pt>
                <c:pt idx="30">
                  <c:v>38168</c:v>
                </c:pt>
                <c:pt idx="31">
                  <c:v>38199</c:v>
                </c:pt>
                <c:pt idx="32">
                  <c:v>38230</c:v>
                </c:pt>
                <c:pt idx="33">
                  <c:v>38260</c:v>
                </c:pt>
                <c:pt idx="34">
                  <c:v>38291</c:v>
                </c:pt>
                <c:pt idx="35">
                  <c:v>38321</c:v>
                </c:pt>
                <c:pt idx="36">
                  <c:v>38352</c:v>
                </c:pt>
                <c:pt idx="37">
                  <c:v>38383</c:v>
                </c:pt>
                <c:pt idx="38">
                  <c:v>38411</c:v>
                </c:pt>
                <c:pt idx="39">
                  <c:v>38442</c:v>
                </c:pt>
                <c:pt idx="40">
                  <c:v>38472</c:v>
                </c:pt>
                <c:pt idx="41">
                  <c:v>38503</c:v>
                </c:pt>
                <c:pt idx="42">
                  <c:v>38533</c:v>
                </c:pt>
                <c:pt idx="43">
                  <c:v>38564</c:v>
                </c:pt>
                <c:pt idx="44">
                  <c:v>38595</c:v>
                </c:pt>
                <c:pt idx="45">
                  <c:v>38625</c:v>
                </c:pt>
                <c:pt idx="46">
                  <c:v>38656</c:v>
                </c:pt>
                <c:pt idx="47">
                  <c:v>38686</c:v>
                </c:pt>
                <c:pt idx="48">
                  <c:v>38717</c:v>
                </c:pt>
                <c:pt idx="49">
                  <c:v>38748</c:v>
                </c:pt>
                <c:pt idx="50">
                  <c:v>38776</c:v>
                </c:pt>
                <c:pt idx="51">
                  <c:v>38807</c:v>
                </c:pt>
                <c:pt idx="52">
                  <c:v>38837</c:v>
                </c:pt>
                <c:pt idx="53">
                  <c:v>38868</c:v>
                </c:pt>
                <c:pt idx="54">
                  <c:v>38898</c:v>
                </c:pt>
                <c:pt idx="55">
                  <c:v>38929</c:v>
                </c:pt>
                <c:pt idx="56">
                  <c:v>38960</c:v>
                </c:pt>
                <c:pt idx="57">
                  <c:v>38990</c:v>
                </c:pt>
                <c:pt idx="58">
                  <c:v>39021</c:v>
                </c:pt>
                <c:pt idx="59">
                  <c:v>39051</c:v>
                </c:pt>
                <c:pt idx="60">
                  <c:v>39082</c:v>
                </c:pt>
                <c:pt idx="61">
                  <c:v>39113</c:v>
                </c:pt>
                <c:pt idx="62">
                  <c:v>39141</c:v>
                </c:pt>
                <c:pt idx="63">
                  <c:v>39172</c:v>
                </c:pt>
                <c:pt idx="64">
                  <c:v>39202</c:v>
                </c:pt>
                <c:pt idx="65">
                  <c:v>39233</c:v>
                </c:pt>
                <c:pt idx="66">
                  <c:v>39263</c:v>
                </c:pt>
                <c:pt idx="67">
                  <c:v>39294</c:v>
                </c:pt>
                <c:pt idx="68">
                  <c:v>39325</c:v>
                </c:pt>
                <c:pt idx="69">
                  <c:v>39355</c:v>
                </c:pt>
                <c:pt idx="70">
                  <c:v>39386</c:v>
                </c:pt>
                <c:pt idx="71">
                  <c:v>39416</c:v>
                </c:pt>
                <c:pt idx="72">
                  <c:v>39447</c:v>
                </c:pt>
                <c:pt idx="73">
                  <c:v>39478</c:v>
                </c:pt>
                <c:pt idx="74">
                  <c:v>39507</c:v>
                </c:pt>
                <c:pt idx="75">
                  <c:v>39538</c:v>
                </c:pt>
                <c:pt idx="76">
                  <c:v>39568</c:v>
                </c:pt>
                <c:pt idx="77">
                  <c:v>39599</c:v>
                </c:pt>
                <c:pt idx="78">
                  <c:v>39629</c:v>
                </c:pt>
                <c:pt idx="79">
                  <c:v>39660</c:v>
                </c:pt>
                <c:pt idx="80">
                  <c:v>39691</c:v>
                </c:pt>
                <c:pt idx="81">
                  <c:v>39721</c:v>
                </c:pt>
                <c:pt idx="82">
                  <c:v>39752</c:v>
                </c:pt>
                <c:pt idx="83">
                  <c:v>39782</c:v>
                </c:pt>
                <c:pt idx="84">
                  <c:v>39813</c:v>
                </c:pt>
                <c:pt idx="85">
                  <c:v>39844</c:v>
                </c:pt>
                <c:pt idx="86">
                  <c:v>39872</c:v>
                </c:pt>
                <c:pt idx="87">
                  <c:v>39903</c:v>
                </c:pt>
                <c:pt idx="88">
                  <c:v>39933</c:v>
                </c:pt>
                <c:pt idx="89">
                  <c:v>39964</c:v>
                </c:pt>
                <c:pt idx="90">
                  <c:v>39994</c:v>
                </c:pt>
                <c:pt idx="91">
                  <c:v>40025</c:v>
                </c:pt>
                <c:pt idx="92">
                  <c:v>40056</c:v>
                </c:pt>
                <c:pt idx="93">
                  <c:v>40086</c:v>
                </c:pt>
                <c:pt idx="94">
                  <c:v>40117</c:v>
                </c:pt>
                <c:pt idx="95">
                  <c:v>40147</c:v>
                </c:pt>
                <c:pt idx="96">
                  <c:v>40178</c:v>
                </c:pt>
                <c:pt idx="97">
                  <c:v>40209</c:v>
                </c:pt>
                <c:pt idx="98">
                  <c:v>40237</c:v>
                </c:pt>
                <c:pt idx="99">
                  <c:v>40268</c:v>
                </c:pt>
                <c:pt idx="100">
                  <c:v>40298</c:v>
                </c:pt>
                <c:pt idx="101">
                  <c:v>40329</c:v>
                </c:pt>
                <c:pt idx="102">
                  <c:v>40359</c:v>
                </c:pt>
                <c:pt idx="103">
                  <c:v>40390</c:v>
                </c:pt>
                <c:pt idx="104">
                  <c:v>40421</c:v>
                </c:pt>
                <c:pt idx="105">
                  <c:v>40451</c:v>
                </c:pt>
                <c:pt idx="106">
                  <c:v>40482</c:v>
                </c:pt>
                <c:pt idx="107">
                  <c:v>40512</c:v>
                </c:pt>
                <c:pt idx="108">
                  <c:v>40543</c:v>
                </c:pt>
                <c:pt idx="109">
                  <c:v>40574</c:v>
                </c:pt>
                <c:pt idx="110">
                  <c:v>40602</c:v>
                </c:pt>
                <c:pt idx="111">
                  <c:v>40633</c:v>
                </c:pt>
                <c:pt idx="112">
                  <c:v>40663</c:v>
                </c:pt>
                <c:pt idx="113">
                  <c:v>40694</c:v>
                </c:pt>
                <c:pt idx="114">
                  <c:v>40724</c:v>
                </c:pt>
                <c:pt idx="115">
                  <c:v>40755</c:v>
                </c:pt>
                <c:pt idx="116">
                  <c:v>40786</c:v>
                </c:pt>
                <c:pt idx="117">
                  <c:v>40816</c:v>
                </c:pt>
                <c:pt idx="118">
                  <c:v>40847</c:v>
                </c:pt>
                <c:pt idx="119">
                  <c:v>40877</c:v>
                </c:pt>
                <c:pt idx="120">
                  <c:v>40908</c:v>
                </c:pt>
                <c:pt idx="121">
                  <c:v>40939</c:v>
                </c:pt>
                <c:pt idx="122">
                  <c:v>40968</c:v>
                </c:pt>
                <c:pt idx="123">
                  <c:v>40999</c:v>
                </c:pt>
                <c:pt idx="124">
                  <c:v>41029</c:v>
                </c:pt>
                <c:pt idx="125">
                  <c:v>41060</c:v>
                </c:pt>
                <c:pt idx="126">
                  <c:v>41090</c:v>
                </c:pt>
                <c:pt idx="127">
                  <c:v>41121</c:v>
                </c:pt>
                <c:pt idx="128">
                  <c:v>41152</c:v>
                </c:pt>
                <c:pt idx="129">
                  <c:v>41182</c:v>
                </c:pt>
                <c:pt idx="130">
                  <c:v>41213</c:v>
                </c:pt>
                <c:pt idx="131">
                  <c:v>41243</c:v>
                </c:pt>
                <c:pt idx="132">
                  <c:v>41290</c:v>
                </c:pt>
                <c:pt idx="133">
                  <c:v>41321</c:v>
                </c:pt>
                <c:pt idx="134">
                  <c:v>41349</c:v>
                </c:pt>
                <c:pt idx="135">
                  <c:v>41380</c:v>
                </c:pt>
                <c:pt idx="136">
                  <c:v>41410</c:v>
                </c:pt>
                <c:pt idx="137">
                  <c:v>41441</c:v>
                </c:pt>
                <c:pt idx="138">
                  <c:v>41471</c:v>
                </c:pt>
                <c:pt idx="139">
                  <c:v>41502</c:v>
                </c:pt>
                <c:pt idx="140">
                  <c:v>41533</c:v>
                </c:pt>
                <c:pt idx="141">
                  <c:v>41563</c:v>
                </c:pt>
                <c:pt idx="142">
                  <c:v>41594</c:v>
                </c:pt>
                <c:pt idx="143">
                  <c:v>41608</c:v>
                </c:pt>
                <c:pt idx="144">
                  <c:v>41639</c:v>
                </c:pt>
                <c:pt idx="145">
                  <c:v>41670</c:v>
                </c:pt>
                <c:pt idx="146">
                  <c:v>41698</c:v>
                </c:pt>
                <c:pt idx="147">
                  <c:v>41729</c:v>
                </c:pt>
              </c:numCache>
            </c:numRef>
          </c:cat>
          <c:val>
            <c:numRef>
              <c:f>Monthly!$U$439:$U$586</c:f>
              <c:numCache>
                <c:formatCode>0.00%</c:formatCode>
                <c:ptCount val="148"/>
                <c:pt idx="1">
                  <c:v>2.9106029106028997E-2</c:v>
                </c:pt>
                <c:pt idx="3">
                  <c:v>3.2110091743119407E-2</c:v>
                </c:pt>
                <c:pt idx="5">
                  <c:v>4.62012320328542E-2</c:v>
                </c:pt>
                <c:pt idx="7">
                  <c:v>5.0179211469533858E-2</c:v>
                </c:pt>
                <c:pt idx="9">
                  <c:v>2.6686807653575118E-2</c:v>
                </c:pt>
                <c:pt idx="11">
                  <c:v>4.1815400305966532E-2</c:v>
                </c:pt>
                <c:pt idx="13">
                  <c:v>3.9121212121212112E-2</c:v>
                </c:pt>
                <c:pt idx="15">
                  <c:v>3.8953086419753147E-2</c:v>
                </c:pt>
                <c:pt idx="17">
                  <c:v>3.31207065750736E-2</c:v>
                </c:pt>
                <c:pt idx="19">
                  <c:v>2.4963432471964975E-2</c:v>
                </c:pt>
                <c:pt idx="21">
                  <c:v>4.5154487493869411E-2</c:v>
                </c:pt>
                <c:pt idx="23">
                  <c:v>4.7596671561429327E-2</c:v>
                </c:pt>
                <c:pt idx="25">
                  <c:v>5.1451790071252779E-2</c:v>
                </c:pt>
                <c:pt idx="27">
                  <c:v>3.8476529079605193E-2</c:v>
                </c:pt>
                <c:pt idx="29">
                  <c:v>6.1852291617193078E-2</c:v>
                </c:pt>
                <c:pt idx="31">
                  <c:v>6.2092093996765296E-2</c:v>
                </c:pt>
                <c:pt idx="33">
                  <c:v>3.5568986471584685E-2</c:v>
                </c:pt>
                <c:pt idx="35">
                  <c:v>1.1213695660299727E-2</c:v>
                </c:pt>
                <c:pt idx="37">
                  <c:v>1.1186509624096397E-2</c:v>
                </c:pt>
                <c:pt idx="39">
                  <c:v>7.8953511257169318E-3</c:v>
                </c:pt>
                <c:pt idx="41">
                  <c:v>-7.0670429792506484E-3</c:v>
                </c:pt>
                <c:pt idx="43">
                  <c:v>-6.2703506469657944E-3</c:v>
                </c:pt>
                <c:pt idx="45">
                  <c:v>2.9544105452519176E-3</c:v>
                </c:pt>
                <c:pt idx="47">
                  <c:v>2.0704727756625907E-2</c:v>
                </c:pt>
                <c:pt idx="49">
                  <c:v>1.1259325629022765E-2</c:v>
                </c:pt>
                <c:pt idx="51">
                  <c:v>9.5409794376226653E-3</c:v>
                </c:pt>
                <c:pt idx="53">
                  <c:v>-6.1263192983562753E-4</c:v>
                </c:pt>
                <c:pt idx="55">
                  <c:v>7.0806272056536113E-3</c:v>
                </c:pt>
                <c:pt idx="57">
                  <c:v>8.010337084743302E-3</c:v>
                </c:pt>
                <c:pt idx="59">
                  <c:v>8.8182702971866256E-3</c:v>
                </c:pt>
                <c:pt idx="61">
                  <c:v>2.0681237709920142E-2</c:v>
                </c:pt>
                <c:pt idx="63">
                  <c:v>2.7007453589373398E-2</c:v>
                </c:pt>
                <c:pt idx="65">
                  <c:v>3.7028356103255611E-2</c:v>
                </c:pt>
                <c:pt idx="67">
                  <c:v>3.1837954923828793E-2</c:v>
                </c:pt>
                <c:pt idx="69">
                  <c:v>4.2960486213202476E-2</c:v>
                </c:pt>
                <c:pt idx="71">
                  <c:v>3.7890447963455642E-2</c:v>
                </c:pt>
                <c:pt idx="73">
                  <c:v>2.7862172815448005E-2</c:v>
                </c:pt>
                <c:pt idx="75">
                  <c:v>2.8447788781190697E-2</c:v>
                </c:pt>
                <c:pt idx="77">
                  <c:v>2.6730762543899278E-2</c:v>
                </c:pt>
                <c:pt idx="79">
                  <c:v>2.6856582725387934E-2</c:v>
                </c:pt>
                <c:pt idx="81">
                  <c:v>2.2561528511325868E-2</c:v>
                </c:pt>
                <c:pt idx="83">
                  <c:v>1.4228459513093483E-2</c:v>
                </c:pt>
                <c:pt idx="85">
                  <c:v>1.9221737238291903E-2</c:v>
                </c:pt>
                <c:pt idx="87">
                  <c:v>1.1060100166945031E-2</c:v>
                </c:pt>
                <c:pt idx="89">
                  <c:v>1.1603491630754137E-2</c:v>
                </c:pt>
                <c:pt idx="91">
                  <c:v>1.0952481520591251E-2</c:v>
                </c:pt>
                <c:pt idx="93">
                  <c:v>5.9509050334738411E-3</c:v>
                </c:pt>
                <c:pt idx="95">
                  <c:v>1.4634167135573861E-2</c:v>
                </c:pt>
                <c:pt idx="97">
                  <c:v>1.2957529741018492E-2</c:v>
                </c:pt>
                <c:pt idx="99">
                  <c:v>2.6473747393694236E-2</c:v>
                </c:pt>
                <c:pt idx="101">
                  <c:v>2.2304708260274753E-2</c:v>
                </c:pt>
                <c:pt idx="103">
                  <c:v>2.1425318475994715E-2</c:v>
                </c:pt>
                <c:pt idx="105">
                  <c:v>2.0579621746050991E-2</c:v>
                </c:pt>
                <c:pt idx="107">
                  <c:v>1.1364543464652321E-2</c:v>
                </c:pt>
                <c:pt idx="109">
                  <c:v>4.707708873280092E-3</c:v>
                </c:pt>
                <c:pt idx="111">
                  <c:v>-2.1543764618983108E-3</c:v>
                </c:pt>
                <c:pt idx="113">
                  <c:v>1.0773947677583884E-2</c:v>
                </c:pt>
                <c:pt idx="115">
                  <c:v>1.2390017629902994E-2</c:v>
                </c:pt>
                <c:pt idx="117">
                  <c:v>8.2607076045175809E-3</c:v>
                </c:pt>
                <c:pt idx="119">
                  <c:v>2.251522477837864E-2</c:v>
                </c:pt>
                <c:pt idx="121">
                  <c:v>2.3797952105011566E-2</c:v>
                </c:pt>
                <c:pt idx="123">
                  <c:v>2.562457590524958E-2</c:v>
                </c:pt>
                <c:pt idx="125">
                  <c:v>1.9937227903209509E-2</c:v>
                </c:pt>
                <c:pt idx="127">
                  <c:v>1.9769696969696993E-2</c:v>
                </c:pt>
                <c:pt idx="129">
                  <c:v>2.5707754956213247E-2</c:v>
                </c:pt>
                <c:pt idx="131">
                  <c:v>2.4944545107375315E-2</c:v>
                </c:pt>
                <c:pt idx="133">
                  <c:v>3.6544890937418861E-2</c:v>
                </c:pt>
                <c:pt idx="135">
                  <c:v>3.3087940464161525E-2</c:v>
                </c:pt>
                <c:pt idx="137">
                  <c:v>3.033178742733722E-2</c:v>
                </c:pt>
                <c:pt idx="139">
                  <c:v>2.82694052529191E-2</c:v>
                </c:pt>
                <c:pt idx="141">
                  <c:v>3.3957544163806919E-2</c:v>
                </c:pt>
                <c:pt idx="143">
                  <c:v>4.0426341533022159E-2</c:v>
                </c:pt>
                <c:pt idx="145">
                  <c:v>3.5252533555667709E-2</c:v>
                </c:pt>
                <c:pt idx="147">
                  <c:v>3.5210830280071992E-2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260074848"/>
        <c:axId val="260075240"/>
      </c:barChart>
      <c:dateAx>
        <c:axId val="260074848"/>
        <c:scaling>
          <c:orientation val="minMax"/>
        </c:scaling>
        <c:delete val="0"/>
        <c:axPos val="b"/>
        <c:majorGridlines/>
        <c:numFmt formatCode="mmm\-yy" sourceLinked="1"/>
        <c:majorTickMark val="out"/>
        <c:minorTickMark val="none"/>
        <c:tickLblPos val="low"/>
        <c:txPr>
          <a:bodyPr rot="0" anchor="ctr" anchorCtr="0"/>
          <a:lstStyle/>
          <a:p>
            <a:pPr>
              <a:defRPr sz="1400" b="1"/>
            </a:pPr>
            <a:endParaRPr lang="en-US"/>
          </a:p>
        </c:txPr>
        <c:crossAx val="260075240"/>
        <c:crosses val="autoZero"/>
        <c:auto val="1"/>
        <c:lblOffset val="100"/>
        <c:baseTimeUnit val="months"/>
        <c:majorUnit val="1"/>
        <c:majorTimeUnit val="years"/>
      </c:dateAx>
      <c:valAx>
        <c:axId val="260075240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260074848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200">
          <a:latin typeface="+mj-lt"/>
        </a:defRPr>
      </a:pPr>
      <a:endParaRPr lang="en-US"/>
    </a:p>
  </c:txPr>
  <c:externalData r:id="rId2">
    <c:autoUpdate val="0"/>
  </c:externalData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40" b="1" i="0" u="none" strike="noStrike" kern="1200" baseline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r>
              <a:rPr lang="en-US" sz="2000" dirty="0" smtClean="0">
                <a:latin typeface="+mj-lt"/>
              </a:rPr>
              <a:t>Congestion Level History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40" b="1" i="0" u="none" strike="noStrike" kern="1200" baseline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r>
              <a:rPr lang="en-US" sz="1200" b="1" i="0" baseline="0" dirty="0" smtClean="0">
                <a:effectLst/>
                <a:latin typeface="+mj-lt"/>
              </a:rPr>
              <a:t>Extra Travel Time Percentage</a:t>
            </a:r>
            <a:endParaRPr lang="en-US" sz="1200" dirty="0" smtClean="0">
              <a:effectLst/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40" b="1" i="0" u="none" strike="noStrike" kern="1200" baseline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r>
              <a:rPr lang="en-US" sz="1200" dirty="0" smtClean="0">
                <a:latin typeface="+mj-lt"/>
              </a:rPr>
              <a:t>Source: Tom</a:t>
            </a:r>
            <a:r>
              <a:rPr lang="en-US" sz="1200" baseline="0" dirty="0" smtClean="0">
                <a:latin typeface="+mj-lt"/>
              </a:rPr>
              <a:t>Tom Traffic Index</a:t>
            </a:r>
            <a:endParaRPr lang="en-US" sz="1200" dirty="0">
              <a:latin typeface="+mj-lt"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8295603674540682E-2"/>
          <c:y val="0.17654376597315929"/>
          <c:w val="0.92526684164479445"/>
          <c:h val="0.75032883926120397"/>
        </c:manualLayout>
      </c:layout>
      <c:lineChart>
        <c:grouping val="standard"/>
        <c:varyColors val="0"/>
        <c:ser>
          <c:idx val="1"/>
          <c:order val="0"/>
          <c:tx>
            <c:v>Extra Travel Time</c:v>
          </c:tx>
          <c:spPr>
            <a:ln w="635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Sheet1!$A$28:$A$36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Sheet1!$C$28:$C$36</c:f>
              <c:numCache>
                <c:formatCode>General</c:formatCode>
                <c:ptCount val="9"/>
                <c:pt idx="0">
                  <c:v>0.24</c:v>
                </c:pt>
                <c:pt idx="1">
                  <c:v>0.23</c:v>
                </c:pt>
                <c:pt idx="2">
                  <c:v>0.23</c:v>
                </c:pt>
                <c:pt idx="3">
                  <c:v>0.24</c:v>
                </c:pt>
                <c:pt idx="4">
                  <c:v>0.26</c:v>
                </c:pt>
                <c:pt idx="5">
                  <c:v>0.27</c:v>
                </c:pt>
                <c:pt idx="6">
                  <c:v>0.31</c:v>
                </c:pt>
                <c:pt idx="7">
                  <c:v>0.31</c:v>
                </c:pt>
                <c:pt idx="8">
                  <c:v>0.34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0076024"/>
        <c:axId val="260076416"/>
      </c:lineChart>
      <c:catAx>
        <c:axId val="26007602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Cambria" panose="02040503050406030204" pitchFamily="18" charset="0"/>
              </a:defRPr>
            </a:pPr>
            <a:endParaRPr lang="en-US"/>
          </a:p>
        </c:txPr>
        <c:crossAx val="2600764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60076416"/>
        <c:scaling>
          <c:orientation val="minMax"/>
          <c:min val="0.2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Cambria" panose="02040503050406030204" pitchFamily="18" charset="0"/>
              </a:defRPr>
            </a:pPr>
            <a:endParaRPr lang="en-US"/>
          </a:p>
        </c:txPr>
        <c:crossAx val="2600760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000" dirty="0" smtClean="0">
                <a:latin typeface="+mj-lt"/>
              </a:rPr>
              <a:t>2016 Median</a:t>
            </a:r>
            <a:r>
              <a:rPr lang="en-US" sz="2000" baseline="0" dirty="0" smtClean="0">
                <a:latin typeface="+mj-lt"/>
              </a:rPr>
              <a:t> Household Income by Race</a:t>
            </a:r>
            <a:endParaRPr lang="en-US" sz="2000" dirty="0" smtClean="0">
              <a:latin typeface="+mj-lt"/>
            </a:endParaRPr>
          </a:p>
          <a:p>
            <a:pPr>
              <a:defRPr/>
            </a:pPr>
            <a:r>
              <a:rPr lang="en-US" sz="1200" dirty="0" smtClean="0">
                <a:latin typeface="+mj-lt"/>
              </a:rPr>
              <a:t>African</a:t>
            </a:r>
            <a:r>
              <a:rPr lang="en-US" sz="1200" baseline="0" dirty="0" smtClean="0">
                <a:latin typeface="+mj-lt"/>
              </a:rPr>
              <a:t> American and White Household Income in Nine Counties, U.S.</a:t>
            </a:r>
            <a:endParaRPr lang="en-US" sz="1200" dirty="0" smtClean="0">
              <a:latin typeface="+mj-lt"/>
            </a:endParaRPr>
          </a:p>
          <a:p>
            <a:pPr>
              <a:defRPr/>
            </a:pPr>
            <a:r>
              <a:rPr lang="en-US" sz="1200" dirty="0" smtClean="0">
                <a:latin typeface="+mj-lt"/>
              </a:rPr>
              <a:t>Source:</a:t>
            </a:r>
            <a:r>
              <a:rPr lang="en-US" sz="1200" baseline="0" dirty="0" smtClean="0">
                <a:latin typeface="+mj-lt"/>
              </a:rPr>
              <a:t> Census Bureau</a:t>
            </a:r>
            <a:endParaRPr lang="en-US" sz="1200" dirty="0" smtClean="0">
              <a:latin typeface="+mj-lt"/>
            </a:endParaRPr>
          </a:p>
        </c:rich>
      </c:tx>
      <c:layout>
        <c:manualLayout>
          <c:xMode val="edge"/>
          <c:yMode val="edge"/>
          <c:x val="0.2331944444444444"/>
          <c:y val="1.470588235294117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6269685039370084E-2"/>
          <c:y val="0.1615611008182801"/>
          <c:w val="0.88845253718285211"/>
          <c:h val="0.64895418403581906"/>
        </c:manualLayout>
      </c:layout>
      <c:barChart>
        <c:barDir val="col"/>
        <c:grouping val="clustered"/>
        <c:varyColors val="0"/>
        <c:ser>
          <c:idx val="0"/>
          <c:order val="0"/>
          <c:tx>
            <c:v>White</c:v>
          </c:tx>
          <c:spPr>
            <a:solidFill>
              <a:srgbClr val="C0504D"/>
            </a:solidFill>
          </c:spPr>
          <c:invertIfNegative val="0"/>
          <c:cat>
            <c:strRef>
              <c:f>'MHI by Race - US, Counties'!$B$3:$K$3</c:f>
              <c:strCache>
                <c:ptCount val="10"/>
                <c:pt idx="0">
                  <c:v>United States</c:v>
                </c:pt>
                <c:pt idx="1">
                  <c:v>King County</c:v>
                </c:pt>
                <c:pt idx="2">
                  <c:v>New York</c:v>
                </c:pt>
                <c:pt idx="3">
                  <c:v>Orange</c:v>
                </c:pt>
                <c:pt idx="4">
                  <c:v>San Diego</c:v>
                </c:pt>
                <c:pt idx="5">
                  <c:v>Harris (Houston)</c:v>
                </c:pt>
                <c:pt idx="6">
                  <c:v>Los Angeles</c:v>
                </c:pt>
                <c:pt idx="7">
                  <c:v>Dallas</c:v>
                </c:pt>
                <c:pt idx="8">
                  <c:v>Maricopa (Phoenix)</c:v>
                </c:pt>
                <c:pt idx="9">
                  <c:v>Miami-Dade</c:v>
                </c:pt>
              </c:strCache>
            </c:strRef>
          </c:cat>
          <c:val>
            <c:numRef>
              <c:f>'MHI by Race - US, Counties'!$B$5:$K$5</c:f>
              <c:numCache>
                <c:formatCode>_(* #,##0_);_(* \(#,##0\);_(* "-"??_);_(@_)</c:formatCode>
                <c:ptCount val="10"/>
                <c:pt idx="0">
                  <c:v>61349</c:v>
                </c:pt>
                <c:pt idx="1">
                  <c:v>91530</c:v>
                </c:pt>
                <c:pt idx="2">
                  <c:v>102421</c:v>
                </c:pt>
                <c:pt idx="3">
                  <c:v>84920</c:v>
                </c:pt>
                <c:pt idx="4">
                  <c:v>72385</c:v>
                </c:pt>
                <c:pt idx="5">
                  <c:v>63074</c:v>
                </c:pt>
                <c:pt idx="6">
                  <c:v>68664</c:v>
                </c:pt>
                <c:pt idx="7">
                  <c:v>60541</c:v>
                </c:pt>
                <c:pt idx="8">
                  <c:v>61319</c:v>
                </c:pt>
                <c:pt idx="9">
                  <c:v>48396</c:v>
                </c:pt>
              </c:numCache>
            </c:numRef>
          </c:val>
        </c:ser>
        <c:ser>
          <c:idx val="1"/>
          <c:order val="1"/>
          <c:tx>
            <c:v>Black or African American</c:v>
          </c:tx>
          <c:spPr>
            <a:solidFill>
              <a:srgbClr val="4F81BD"/>
            </a:solidFill>
          </c:spPr>
          <c:invertIfNegative val="0"/>
          <c:cat>
            <c:strRef>
              <c:f>'MHI by Race - US, Counties'!$B$3:$K$3</c:f>
              <c:strCache>
                <c:ptCount val="10"/>
                <c:pt idx="0">
                  <c:v>United States</c:v>
                </c:pt>
                <c:pt idx="1">
                  <c:v>King County</c:v>
                </c:pt>
                <c:pt idx="2">
                  <c:v>New York</c:v>
                </c:pt>
                <c:pt idx="3">
                  <c:v>Orange</c:v>
                </c:pt>
                <c:pt idx="4">
                  <c:v>San Diego</c:v>
                </c:pt>
                <c:pt idx="5">
                  <c:v>Harris (Houston)</c:v>
                </c:pt>
                <c:pt idx="6">
                  <c:v>Los Angeles</c:v>
                </c:pt>
                <c:pt idx="7">
                  <c:v>Dallas</c:v>
                </c:pt>
                <c:pt idx="8">
                  <c:v>Maricopa (Phoenix)</c:v>
                </c:pt>
                <c:pt idx="9">
                  <c:v>Miami-Dade</c:v>
                </c:pt>
              </c:strCache>
            </c:strRef>
          </c:cat>
          <c:val>
            <c:numRef>
              <c:f>'MHI by Race - US, Counties'!$B$6:$K$6</c:f>
              <c:numCache>
                <c:formatCode>_(* #,##0_);_(* \(#,##0\);_(* "-"??_);_(@_)</c:formatCode>
                <c:ptCount val="10"/>
                <c:pt idx="0">
                  <c:v>38555</c:v>
                </c:pt>
                <c:pt idx="1">
                  <c:v>45797</c:v>
                </c:pt>
                <c:pt idx="2">
                  <c:v>31489</c:v>
                </c:pt>
                <c:pt idx="3">
                  <c:v>65105</c:v>
                </c:pt>
                <c:pt idx="4">
                  <c:v>52715</c:v>
                </c:pt>
                <c:pt idx="5">
                  <c:v>42697</c:v>
                </c:pt>
                <c:pt idx="6">
                  <c:v>43973</c:v>
                </c:pt>
                <c:pt idx="7">
                  <c:v>41347</c:v>
                </c:pt>
                <c:pt idx="8">
                  <c:v>41681</c:v>
                </c:pt>
                <c:pt idx="9">
                  <c:v>35271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0077200"/>
        <c:axId val="260077592"/>
      </c:barChart>
      <c:catAx>
        <c:axId val="2600772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260077592"/>
        <c:crosses val="autoZero"/>
        <c:auto val="1"/>
        <c:lblAlgn val="ctr"/>
        <c:lblOffset val="100"/>
        <c:noMultiLvlLbl val="0"/>
      </c:catAx>
      <c:valAx>
        <c:axId val="260077592"/>
        <c:scaling>
          <c:orientation val="minMax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26007720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33296281714785653"/>
          <c:y val="0.91537810491079918"/>
          <c:w val="0.33407425634295712"/>
          <c:h val="4.3559093156833657E-2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40" b="1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r>
              <a:rPr lang="en-US" sz="2000" dirty="0"/>
              <a:t>King County </a:t>
            </a:r>
            <a:r>
              <a:rPr lang="en-US" sz="2000" dirty="0" smtClean="0"/>
              <a:t>Index</a:t>
            </a:r>
            <a:r>
              <a:rPr lang="en-US" sz="2000" baseline="0" dirty="0" smtClean="0"/>
              <a:t> of Leading Indicators</a:t>
            </a:r>
            <a:endParaRPr lang="en-US" sz="2000" dirty="0"/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40" b="1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r>
              <a:rPr lang="en-US" sz="1200" b="1" i="0" baseline="0" dirty="0" smtClean="0">
                <a:solidFill>
                  <a:schemeClr val="tx1"/>
                </a:solidFill>
                <a:effectLst/>
              </a:rPr>
              <a:t>July 2005=100</a:t>
            </a:r>
            <a:r>
              <a:rPr lang="en-US" sz="1200" b="1" i="0" baseline="0" dirty="0" smtClean="0">
                <a:effectLst/>
              </a:rPr>
              <a:t>, </a:t>
            </a:r>
            <a:r>
              <a:rPr lang="en-US" sz="1200" b="1" i="0" baseline="0" dirty="0" smtClean="0">
                <a:solidFill>
                  <a:srgbClr val="C00000"/>
                </a:solidFill>
                <a:effectLst/>
              </a:rPr>
              <a:t>with economic contraction highlighted in red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40" b="1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r>
              <a:rPr lang="en-US" sz="1200" dirty="0" smtClean="0"/>
              <a:t>Source</a:t>
            </a:r>
            <a:r>
              <a:rPr lang="en-US" sz="1200" dirty="0"/>
              <a:t>: </a:t>
            </a:r>
            <a:r>
              <a:rPr lang="en-US" sz="1200" dirty="0" smtClean="0"/>
              <a:t>KC</a:t>
            </a:r>
            <a:r>
              <a:rPr lang="en-US" sz="1200" baseline="0" dirty="0" smtClean="0"/>
              <a:t> OEFA</a:t>
            </a:r>
            <a:endParaRPr lang="en-US" sz="1200" dirty="0"/>
          </a:p>
        </c:rich>
      </c:tx>
      <c:layout>
        <c:manualLayout>
          <c:xMode val="edge"/>
          <c:yMode val="edge"/>
          <c:x val="0.24261811023622049"/>
          <c:y val="1.5016597190057124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2033245844269465E-2"/>
          <c:y val="0.14629361587154549"/>
          <c:w val="0.91796675415573048"/>
          <c:h val="0.73413540219237305"/>
        </c:manualLayout>
      </c:layout>
      <c:lineChart>
        <c:grouping val="standard"/>
        <c:varyColors val="0"/>
        <c:ser>
          <c:idx val="0"/>
          <c:order val="0"/>
          <c:tx>
            <c:strRef>
              <c:f>ILI!$B$32</c:f>
              <c:strCache>
                <c:ptCount val="1"/>
              </c:strCache>
            </c:strRef>
          </c:tx>
          <c:spPr>
            <a:ln w="50800"/>
          </c:spPr>
          <c:marker>
            <c:symbol val="none"/>
          </c:marker>
          <c:dPt>
            <c:idx val="14"/>
            <c:bubble3D val="0"/>
          </c:dPt>
          <c:dPt>
            <c:idx val="15"/>
            <c:bubble3D val="0"/>
          </c:dPt>
          <c:dPt>
            <c:idx val="16"/>
            <c:bubble3D val="0"/>
          </c:dPt>
          <c:dPt>
            <c:idx val="17"/>
            <c:bubble3D val="0"/>
          </c:dPt>
          <c:dPt>
            <c:idx val="18"/>
            <c:bubble3D val="0"/>
          </c:dPt>
          <c:dPt>
            <c:idx val="19"/>
            <c:bubble3D val="0"/>
          </c:dPt>
          <c:dPt>
            <c:idx val="20"/>
            <c:bubble3D val="0"/>
          </c:dPt>
          <c:dPt>
            <c:idx val="21"/>
            <c:bubble3D val="0"/>
          </c:dPt>
          <c:dPt>
            <c:idx val="22"/>
            <c:bubble3D val="0"/>
          </c:dPt>
          <c:dPt>
            <c:idx val="23"/>
            <c:bubble3D val="0"/>
          </c:dPt>
          <c:dPt>
            <c:idx val="24"/>
            <c:bubble3D val="0"/>
          </c:dPt>
          <c:dPt>
            <c:idx val="25"/>
            <c:bubble3D val="0"/>
          </c:dPt>
          <c:dPt>
            <c:idx val="26"/>
            <c:bubble3D val="0"/>
          </c:dPt>
          <c:dPt>
            <c:idx val="27"/>
            <c:bubble3D val="0"/>
          </c:dPt>
          <c:dPt>
            <c:idx val="28"/>
            <c:bubble3D val="0"/>
          </c:dPt>
          <c:dPt>
            <c:idx val="29"/>
            <c:bubble3D val="0"/>
            <c:spPr>
              <a:ln w="50800">
                <a:solidFill>
                  <a:srgbClr val="C00000"/>
                </a:solidFill>
              </a:ln>
            </c:spPr>
          </c:dPt>
          <c:dPt>
            <c:idx val="30"/>
            <c:bubble3D val="0"/>
            <c:spPr>
              <a:ln w="50800">
                <a:solidFill>
                  <a:srgbClr val="C00000"/>
                </a:solidFill>
              </a:ln>
            </c:spPr>
          </c:dPt>
          <c:dPt>
            <c:idx val="31"/>
            <c:bubble3D val="0"/>
            <c:spPr>
              <a:ln w="50800">
                <a:solidFill>
                  <a:srgbClr val="C00000"/>
                </a:solidFill>
              </a:ln>
            </c:spPr>
          </c:dPt>
          <c:dPt>
            <c:idx val="32"/>
            <c:bubble3D val="0"/>
            <c:spPr>
              <a:ln w="50800">
                <a:solidFill>
                  <a:srgbClr val="C00000"/>
                </a:solidFill>
              </a:ln>
            </c:spPr>
          </c:dPt>
          <c:dPt>
            <c:idx val="33"/>
            <c:bubble3D val="0"/>
            <c:spPr>
              <a:ln w="50800">
                <a:solidFill>
                  <a:srgbClr val="C00000"/>
                </a:solidFill>
              </a:ln>
            </c:spPr>
          </c:dPt>
          <c:dPt>
            <c:idx val="34"/>
            <c:bubble3D val="0"/>
            <c:spPr>
              <a:ln w="50800">
                <a:solidFill>
                  <a:srgbClr val="C00000"/>
                </a:solidFill>
              </a:ln>
            </c:spPr>
          </c:dPt>
          <c:dPt>
            <c:idx val="35"/>
            <c:bubble3D val="0"/>
            <c:spPr>
              <a:ln w="50800">
                <a:solidFill>
                  <a:srgbClr val="C00000"/>
                </a:solidFill>
              </a:ln>
            </c:spPr>
          </c:dPt>
          <c:dPt>
            <c:idx val="36"/>
            <c:bubble3D val="0"/>
            <c:spPr>
              <a:ln w="50800">
                <a:solidFill>
                  <a:srgbClr val="C00000"/>
                </a:solidFill>
              </a:ln>
            </c:spPr>
          </c:dPt>
          <c:dPt>
            <c:idx val="37"/>
            <c:bubble3D val="0"/>
            <c:spPr>
              <a:ln w="50800">
                <a:solidFill>
                  <a:srgbClr val="C00000"/>
                </a:solidFill>
              </a:ln>
            </c:spPr>
          </c:dPt>
          <c:dPt>
            <c:idx val="38"/>
            <c:bubble3D val="0"/>
            <c:spPr>
              <a:ln w="50800">
                <a:solidFill>
                  <a:srgbClr val="C00000"/>
                </a:solidFill>
              </a:ln>
            </c:spPr>
          </c:dPt>
          <c:dPt>
            <c:idx val="39"/>
            <c:bubble3D val="0"/>
            <c:spPr>
              <a:ln w="50800">
                <a:solidFill>
                  <a:srgbClr val="C00000"/>
                </a:solidFill>
              </a:ln>
            </c:spPr>
          </c:dPt>
          <c:dPt>
            <c:idx val="40"/>
            <c:bubble3D val="0"/>
            <c:spPr>
              <a:ln w="50800">
                <a:solidFill>
                  <a:srgbClr val="C00000"/>
                </a:solidFill>
              </a:ln>
            </c:spPr>
          </c:dPt>
          <c:dPt>
            <c:idx val="41"/>
            <c:bubble3D val="0"/>
            <c:spPr>
              <a:ln w="50800">
                <a:solidFill>
                  <a:srgbClr val="C00000"/>
                </a:solidFill>
              </a:ln>
            </c:spPr>
          </c:dPt>
          <c:dPt>
            <c:idx val="42"/>
            <c:bubble3D val="0"/>
            <c:spPr>
              <a:ln w="50800">
                <a:solidFill>
                  <a:srgbClr val="C00000"/>
                </a:solidFill>
              </a:ln>
            </c:spPr>
          </c:dPt>
          <c:dPt>
            <c:idx val="43"/>
            <c:bubble3D val="0"/>
            <c:spPr>
              <a:ln w="50800">
                <a:solidFill>
                  <a:srgbClr val="C00000"/>
                </a:solidFill>
              </a:ln>
            </c:spPr>
          </c:dPt>
          <c:dPt>
            <c:idx val="44"/>
            <c:bubble3D val="0"/>
            <c:spPr>
              <a:ln w="50800">
                <a:solidFill>
                  <a:srgbClr val="C00000"/>
                </a:solidFill>
              </a:ln>
            </c:spPr>
          </c:dPt>
          <c:dPt>
            <c:idx val="45"/>
            <c:bubble3D val="0"/>
            <c:spPr>
              <a:ln w="50800">
                <a:solidFill>
                  <a:srgbClr val="C00000"/>
                </a:solidFill>
              </a:ln>
            </c:spPr>
          </c:dPt>
          <c:dPt>
            <c:idx val="46"/>
            <c:bubble3D val="0"/>
            <c:spPr>
              <a:ln w="50800">
                <a:solidFill>
                  <a:srgbClr val="C00000"/>
                </a:solidFill>
              </a:ln>
            </c:spPr>
          </c:dPt>
          <c:dPt>
            <c:idx val="47"/>
            <c:bubble3D val="0"/>
            <c:spPr>
              <a:ln w="50800">
                <a:solidFill>
                  <a:srgbClr val="C00000"/>
                </a:solidFill>
              </a:ln>
            </c:spPr>
          </c:dPt>
          <c:dPt>
            <c:idx val="48"/>
            <c:bubble3D val="0"/>
            <c:spPr>
              <a:ln w="50800">
                <a:solidFill>
                  <a:srgbClr val="4F81BD"/>
                </a:solidFill>
              </a:ln>
            </c:spPr>
          </c:dPt>
          <c:dPt>
            <c:idx val="49"/>
            <c:bubble3D val="0"/>
            <c:spPr>
              <a:ln w="50800">
                <a:solidFill>
                  <a:srgbClr val="4F81BD"/>
                </a:solidFill>
              </a:ln>
            </c:spPr>
          </c:dPt>
          <c:dPt>
            <c:idx val="50"/>
            <c:bubble3D val="0"/>
            <c:spPr>
              <a:ln w="50800">
                <a:solidFill>
                  <a:srgbClr val="4F81BD"/>
                </a:solidFill>
              </a:ln>
            </c:spPr>
          </c:dPt>
          <c:dPt>
            <c:idx val="51"/>
            <c:bubble3D val="0"/>
            <c:spPr>
              <a:ln w="50800">
                <a:solidFill>
                  <a:srgbClr val="4F81BD"/>
                </a:solidFill>
              </a:ln>
            </c:spPr>
          </c:dPt>
          <c:dPt>
            <c:idx val="52"/>
            <c:bubble3D val="0"/>
            <c:spPr>
              <a:ln w="50800">
                <a:solidFill>
                  <a:srgbClr val="4F81BD"/>
                </a:solidFill>
              </a:ln>
            </c:spPr>
          </c:dPt>
          <c:dPt>
            <c:idx val="53"/>
            <c:bubble3D val="0"/>
            <c:spPr>
              <a:ln w="50800">
                <a:solidFill>
                  <a:srgbClr val="4F81BD"/>
                </a:solidFill>
              </a:ln>
            </c:spPr>
          </c:dPt>
          <c:dPt>
            <c:idx val="54"/>
            <c:bubble3D val="0"/>
            <c:spPr>
              <a:ln w="50800">
                <a:solidFill>
                  <a:srgbClr val="4F81BD"/>
                </a:solidFill>
              </a:ln>
            </c:spPr>
          </c:dPt>
          <c:dPt>
            <c:idx val="55"/>
            <c:bubble3D val="0"/>
            <c:spPr>
              <a:ln w="50800">
                <a:solidFill>
                  <a:srgbClr val="4F81BD"/>
                </a:solidFill>
              </a:ln>
            </c:spPr>
          </c:dPt>
          <c:dPt>
            <c:idx val="95"/>
            <c:bubble3D val="0"/>
          </c:dPt>
          <c:dPt>
            <c:idx val="96"/>
            <c:bubble3D val="0"/>
          </c:dPt>
          <c:dPt>
            <c:idx val="97"/>
            <c:bubble3D val="0"/>
          </c:dPt>
          <c:dPt>
            <c:idx val="98"/>
            <c:bubble3D val="0"/>
          </c:dPt>
          <c:dPt>
            <c:idx val="99"/>
            <c:bubble3D val="0"/>
          </c:dPt>
          <c:dPt>
            <c:idx val="100"/>
            <c:bubble3D val="0"/>
          </c:dPt>
          <c:dPt>
            <c:idx val="101"/>
            <c:bubble3D val="0"/>
          </c:dPt>
          <c:dPt>
            <c:idx val="102"/>
            <c:bubble3D val="0"/>
          </c:dPt>
          <c:dPt>
            <c:idx val="103"/>
            <c:bubble3D val="0"/>
          </c:dPt>
          <c:dPt>
            <c:idx val="104"/>
            <c:bubble3D val="0"/>
          </c:dPt>
          <c:dPt>
            <c:idx val="105"/>
            <c:bubble3D val="0"/>
          </c:dPt>
          <c:dPt>
            <c:idx val="106"/>
            <c:bubble3D val="0"/>
          </c:dPt>
          <c:dPt>
            <c:idx val="107"/>
            <c:bubble3D val="0"/>
          </c:dPt>
          <c:dPt>
            <c:idx val="108"/>
            <c:bubble3D val="0"/>
          </c:dPt>
          <c:dPt>
            <c:idx val="109"/>
            <c:bubble3D val="0"/>
          </c:dPt>
          <c:dPt>
            <c:idx val="110"/>
            <c:bubble3D val="0"/>
          </c:dPt>
          <c:dPt>
            <c:idx val="111"/>
            <c:bubble3D val="0"/>
          </c:dPt>
          <c:dPt>
            <c:idx val="112"/>
            <c:bubble3D val="0"/>
          </c:dPt>
          <c:dPt>
            <c:idx val="113"/>
            <c:bubble3D val="0"/>
          </c:dPt>
          <c:dPt>
            <c:idx val="114"/>
            <c:bubble3D val="0"/>
          </c:dPt>
          <c:cat>
            <c:numRef>
              <c:f>ILI!$A$459:$A$612</c:f>
              <c:numCache>
                <c:formatCode>mmm\-yy</c:formatCode>
                <c:ptCount val="154"/>
                <c:pt idx="0">
                  <c:v>38534</c:v>
                </c:pt>
                <c:pt idx="1">
                  <c:v>38565</c:v>
                </c:pt>
                <c:pt idx="2">
                  <c:v>38596</c:v>
                </c:pt>
                <c:pt idx="3">
                  <c:v>38626</c:v>
                </c:pt>
                <c:pt idx="4">
                  <c:v>38657</c:v>
                </c:pt>
                <c:pt idx="5">
                  <c:v>38687</c:v>
                </c:pt>
                <c:pt idx="6">
                  <c:v>38718</c:v>
                </c:pt>
                <c:pt idx="7">
                  <c:v>38749</c:v>
                </c:pt>
                <c:pt idx="8">
                  <c:v>38777</c:v>
                </c:pt>
                <c:pt idx="9">
                  <c:v>38808</c:v>
                </c:pt>
                <c:pt idx="10">
                  <c:v>38838</c:v>
                </c:pt>
                <c:pt idx="11">
                  <c:v>38869</c:v>
                </c:pt>
                <c:pt idx="12">
                  <c:v>38899</c:v>
                </c:pt>
                <c:pt idx="13">
                  <c:v>38930</c:v>
                </c:pt>
                <c:pt idx="14">
                  <c:v>38961</c:v>
                </c:pt>
                <c:pt idx="15">
                  <c:v>38991</c:v>
                </c:pt>
                <c:pt idx="16">
                  <c:v>39022</c:v>
                </c:pt>
                <c:pt idx="17">
                  <c:v>39052</c:v>
                </c:pt>
                <c:pt idx="18">
                  <c:v>39083</c:v>
                </c:pt>
                <c:pt idx="19">
                  <c:v>39114</c:v>
                </c:pt>
                <c:pt idx="20">
                  <c:v>39142</c:v>
                </c:pt>
                <c:pt idx="21">
                  <c:v>39173</c:v>
                </c:pt>
                <c:pt idx="22">
                  <c:v>39203</c:v>
                </c:pt>
                <c:pt idx="23">
                  <c:v>39234</c:v>
                </c:pt>
                <c:pt idx="24">
                  <c:v>39264</c:v>
                </c:pt>
                <c:pt idx="25">
                  <c:v>39295</c:v>
                </c:pt>
                <c:pt idx="26">
                  <c:v>39326</c:v>
                </c:pt>
                <c:pt idx="27">
                  <c:v>39356</c:v>
                </c:pt>
                <c:pt idx="28">
                  <c:v>39387</c:v>
                </c:pt>
                <c:pt idx="29">
                  <c:v>39417</c:v>
                </c:pt>
                <c:pt idx="30">
                  <c:v>39448</c:v>
                </c:pt>
                <c:pt idx="31">
                  <c:v>39479</c:v>
                </c:pt>
                <c:pt idx="32">
                  <c:v>39508</c:v>
                </c:pt>
                <c:pt idx="33">
                  <c:v>39539</c:v>
                </c:pt>
                <c:pt idx="34">
                  <c:v>39569</c:v>
                </c:pt>
                <c:pt idx="35">
                  <c:v>39600</c:v>
                </c:pt>
                <c:pt idx="36">
                  <c:v>39630</c:v>
                </c:pt>
                <c:pt idx="37">
                  <c:v>39661</c:v>
                </c:pt>
                <c:pt idx="38">
                  <c:v>39692</c:v>
                </c:pt>
                <c:pt idx="39">
                  <c:v>39722</c:v>
                </c:pt>
                <c:pt idx="40">
                  <c:v>39753</c:v>
                </c:pt>
                <c:pt idx="41">
                  <c:v>39783</c:v>
                </c:pt>
                <c:pt idx="42">
                  <c:v>39814</c:v>
                </c:pt>
                <c:pt idx="43">
                  <c:v>39845</c:v>
                </c:pt>
                <c:pt idx="44">
                  <c:v>39873</c:v>
                </c:pt>
                <c:pt idx="45">
                  <c:v>39904</c:v>
                </c:pt>
                <c:pt idx="46">
                  <c:v>39934</c:v>
                </c:pt>
                <c:pt idx="47">
                  <c:v>39965</c:v>
                </c:pt>
                <c:pt idx="48">
                  <c:v>39995</c:v>
                </c:pt>
                <c:pt idx="49">
                  <c:v>40026</c:v>
                </c:pt>
                <c:pt idx="50">
                  <c:v>40057</c:v>
                </c:pt>
                <c:pt idx="51">
                  <c:v>40087</c:v>
                </c:pt>
                <c:pt idx="52">
                  <c:v>40118</c:v>
                </c:pt>
                <c:pt idx="53">
                  <c:v>40148</c:v>
                </c:pt>
                <c:pt idx="54">
                  <c:v>40179</c:v>
                </c:pt>
                <c:pt idx="55">
                  <c:v>40210</c:v>
                </c:pt>
                <c:pt idx="56">
                  <c:v>40238</c:v>
                </c:pt>
                <c:pt idx="57">
                  <c:v>40269</c:v>
                </c:pt>
                <c:pt idx="58">
                  <c:v>40299</c:v>
                </c:pt>
                <c:pt idx="59">
                  <c:v>40330</c:v>
                </c:pt>
                <c:pt idx="60">
                  <c:v>40360</c:v>
                </c:pt>
                <c:pt idx="61">
                  <c:v>40391</c:v>
                </c:pt>
                <c:pt idx="62">
                  <c:v>40422</c:v>
                </c:pt>
                <c:pt idx="63">
                  <c:v>40452</c:v>
                </c:pt>
                <c:pt idx="64">
                  <c:v>40483</c:v>
                </c:pt>
                <c:pt idx="65">
                  <c:v>40513</c:v>
                </c:pt>
                <c:pt idx="66">
                  <c:v>40544</c:v>
                </c:pt>
                <c:pt idx="67">
                  <c:v>40575</c:v>
                </c:pt>
                <c:pt idx="68">
                  <c:v>40603</c:v>
                </c:pt>
                <c:pt idx="69">
                  <c:v>40634</c:v>
                </c:pt>
                <c:pt idx="70">
                  <c:v>40664</c:v>
                </c:pt>
                <c:pt idx="71">
                  <c:v>40695</c:v>
                </c:pt>
                <c:pt idx="72">
                  <c:v>40725</c:v>
                </c:pt>
                <c:pt idx="73">
                  <c:v>40756</c:v>
                </c:pt>
                <c:pt idx="74">
                  <c:v>40787</c:v>
                </c:pt>
                <c:pt idx="75">
                  <c:v>40817</c:v>
                </c:pt>
                <c:pt idx="76">
                  <c:v>40848</c:v>
                </c:pt>
                <c:pt idx="77">
                  <c:v>40878</c:v>
                </c:pt>
                <c:pt idx="78">
                  <c:v>40909</c:v>
                </c:pt>
                <c:pt idx="79">
                  <c:v>40940</c:v>
                </c:pt>
                <c:pt idx="80">
                  <c:v>40969</c:v>
                </c:pt>
                <c:pt idx="81">
                  <c:v>41000</c:v>
                </c:pt>
                <c:pt idx="82">
                  <c:v>41030</c:v>
                </c:pt>
                <c:pt idx="83">
                  <c:v>41061</c:v>
                </c:pt>
                <c:pt idx="84">
                  <c:v>41091</c:v>
                </c:pt>
                <c:pt idx="85">
                  <c:v>41122</c:v>
                </c:pt>
                <c:pt idx="86">
                  <c:v>41153</c:v>
                </c:pt>
                <c:pt idx="87">
                  <c:v>41183</c:v>
                </c:pt>
                <c:pt idx="88">
                  <c:v>41214</c:v>
                </c:pt>
                <c:pt idx="89">
                  <c:v>41244</c:v>
                </c:pt>
                <c:pt idx="90">
                  <c:v>41275</c:v>
                </c:pt>
                <c:pt idx="91">
                  <c:v>41306</c:v>
                </c:pt>
                <c:pt idx="92">
                  <c:v>41334</c:v>
                </c:pt>
                <c:pt idx="93">
                  <c:v>41365</c:v>
                </c:pt>
                <c:pt idx="94">
                  <c:v>41395</c:v>
                </c:pt>
                <c:pt idx="95">
                  <c:v>41426</c:v>
                </c:pt>
                <c:pt idx="96">
                  <c:v>41456</c:v>
                </c:pt>
                <c:pt idx="97">
                  <c:v>41487</c:v>
                </c:pt>
                <c:pt idx="98">
                  <c:v>41518</c:v>
                </c:pt>
                <c:pt idx="99">
                  <c:v>41548</c:v>
                </c:pt>
                <c:pt idx="100">
                  <c:v>41579</c:v>
                </c:pt>
                <c:pt idx="101">
                  <c:v>41609</c:v>
                </c:pt>
                <c:pt idx="102">
                  <c:v>41640</c:v>
                </c:pt>
                <c:pt idx="103">
                  <c:v>41671</c:v>
                </c:pt>
                <c:pt idx="104">
                  <c:v>41699</c:v>
                </c:pt>
                <c:pt idx="105">
                  <c:v>41730</c:v>
                </c:pt>
                <c:pt idx="106">
                  <c:v>41760</c:v>
                </c:pt>
                <c:pt idx="107">
                  <c:v>41791</c:v>
                </c:pt>
                <c:pt idx="108">
                  <c:v>41821</c:v>
                </c:pt>
                <c:pt idx="109">
                  <c:v>41852</c:v>
                </c:pt>
                <c:pt idx="110">
                  <c:v>41883</c:v>
                </c:pt>
                <c:pt idx="111">
                  <c:v>41913</c:v>
                </c:pt>
                <c:pt idx="112">
                  <c:v>41944</c:v>
                </c:pt>
                <c:pt idx="113">
                  <c:v>41974</c:v>
                </c:pt>
                <c:pt idx="114">
                  <c:v>42005</c:v>
                </c:pt>
                <c:pt idx="115">
                  <c:v>42036</c:v>
                </c:pt>
                <c:pt idx="116">
                  <c:v>42064</c:v>
                </c:pt>
                <c:pt idx="117">
                  <c:v>42095</c:v>
                </c:pt>
                <c:pt idx="118">
                  <c:v>42125</c:v>
                </c:pt>
                <c:pt idx="119">
                  <c:v>42156</c:v>
                </c:pt>
                <c:pt idx="120">
                  <c:v>42186</c:v>
                </c:pt>
                <c:pt idx="121">
                  <c:v>42217</c:v>
                </c:pt>
                <c:pt idx="122">
                  <c:v>42248</c:v>
                </c:pt>
                <c:pt idx="123">
                  <c:v>42278</c:v>
                </c:pt>
                <c:pt idx="124">
                  <c:v>42309</c:v>
                </c:pt>
                <c:pt idx="125">
                  <c:v>42339</c:v>
                </c:pt>
                <c:pt idx="126">
                  <c:v>42370</c:v>
                </c:pt>
                <c:pt idx="127">
                  <c:v>42401</c:v>
                </c:pt>
                <c:pt idx="128">
                  <c:v>42430</c:v>
                </c:pt>
                <c:pt idx="129">
                  <c:v>42461</c:v>
                </c:pt>
                <c:pt idx="130">
                  <c:v>42491</c:v>
                </c:pt>
                <c:pt idx="131">
                  <c:v>42522</c:v>
                </c:pt>
                <c:pt idx="132">
                  <c:v>42552</c:v>
                </c:pt>
                <c:pt idx="133">
                  <c:v>42583</c:v>
                </c:pt>
                <c:pt idx="134">
                  <c:v>42614</c:v>
                </c:pt>
                <c:pt idx="135">
                  <c:v>42644</c:v>
                </c:pt>
                <c:pt idx="136">
                  <c:v>42675</c:v>
                </c:pt>
                <c:pt idx="137">
                  <c:v>42705</c:v>
                </c:pt>
                <c:pt idx="138">
                  <c:v>42736</c:v>
                </c:pt>
                <c:pt idx="139">
                  <c:v>42767</c:v>
                </c:pt>
                <c:pt idx="140">
                  <c:v>42795</c:v>
                </c:pt>
                <c:pt idx="141">
                  <c:v>42826</c:v>
                </c:pt>
                <c:pt idx="142">
                  <c:v>42856</c:v>
                </c:pt>
                <c:pt idx="143">
                  <c:v>42887</c:v>
                </c:pt>
                <c:pt idx="144">
                  <c:v>42917</c:v>
                </c:pt>
                <c:pt idx="145">
                  <c:v>42948</c:v>
                </c:pt>
                <c:pt idx="146">
                  <c:v>42979</c:v>
                </c:pt>
                <c:pt idx="147">
                  <c:v>43009</c:v>
                </c:pt>
                <c:pt idx="148">
                  <c:v>43040</c:v>
                </c:pt>
                <c:pt idx="149">
                  <c:v>43070</c:v>
                </c:pt>
                <c:pt idx="150">
                  <c:v>43101</c:v>
                </c:pt>
                <c:pt idx="151">
                  <c:v>43132</c:v>
                </c:pt>
                <c:pt idx="152">
                  <c:v>43160</c:v>
                </c:pt>
                <c:pt idx="153">
                  <c:v>43191</c:v>
                </c:pt>
              </c:numCache>
            </c:numRef>
          </c:cat>
          <c:val>
            <c:numRef>
              <c:f>ILI!$B$459:$B$612</c:f>
              <c:numCache>
                <c:formatCode>0.00</c:formatCode>
                <c:ptCount val="154"/>
                <c:pt idx="0">
                  <c:v>100</c:v>
                </c:pt>
                <c:pt idx="1">
                  <c:v>100.5021</c:v>
                </c:pt>
                <c:pt idx="2">
                  <c:v>100.4243</c:v>
                </c:pt>
                <c:pt idx="3">
                  <c:v>100.4084</c:v>
                </c:pt>
                <c:pt idx="4">
                  <c:v>101.07850000000001</c:v>
                </c:pt>
                <c:pt idx="5">
                  <c:v>101.7149</c:v>
                </c:pt>
                <c:pt idx="6">
                  <c:v>101.4646</c:v>
                </c:pt>
                <c:pt idx="7">
                  <c:v>101.0553</c:v>
                </c:pt>
                <c:pt idx="8">
                  <c:v>101.527</c:v>
                </c:pt>
                <c:pt idx="9">
                  <c:v>101.7603</c:v>
                </c:pt>
                <c:pt idx="10">
                  <c:v>101.721</c:v>
                </c:pt>
                <c:pt idx="11">
                  <c:v>101.56959999999999</c:v>
                </c:pt>
                <c:pt idx="12">
                  <c:v>101.8552</c:v>
                </c:pt>
                <c:pt idx="13">
                  <c:v>101.10420000000001</c:v>
                </c:pt>
                <c:pt idx="14">
                  <c:v>101.6155</c:v>
                </c:pt>
                <c:pt idx="15">
                  <c:v>102.4361</c:v>
                </c:pt>
                <c:pt idx="16">
                  <c:v>101.38800000000001</c:v>
                </c:pt>
                <c:pt idx="17">
                  <c:v>101.3558</c:v>
                </c:pt>
                <c:pt idx="18">
                  <c:v>101.8796</c:v>
                </c:pt>
                <c:pt idx="19">
                  <c:v>102.0329</c:v>
                </c:pt>
                <c:pt idx="20">
                  <c:v>101.8235</c:v>
                </c:pt>
                <c:pt idx="21">
                  <c:v>101.4486</c:v>
                </c:pt>
                <c:pt idx="22">
                  <c:v>102.0676</c:v>
                </c:pt>
                <c:pt idx="23">
                  <c:v>101.9721</c:v>
                </c:pt>
                <c:pt idx="24">
                  <c:v>102.0419</c:v>
                </c:pt>
                <c:pt idx="25">
                  <c:v>101.68470000000001</c:v>
                </c:pt>
                <c:pt idx="26">
                  <c:v>102.0963</c:v>
                </c:pt>
                <c:pt idx="27">
                  <c:v>102.242</c:v>
                </c:pt>
                <c:pt idx="28">
                  <c:v>102.179</c:v>
                </c:pt>
                <c:pt idx="29">
                  <c:v>101.67610000000001</c:v>
                </c:pt>
                <c:pt idx="30">
                  <c:v>101.4205</c:v>
                </c:pt>
                <c:pt idx="31">
                  <c:v>101.4462</c:v>
                </c:pt>
                <c:pt idx="32">
                  <c:v>101.4318</c:v>
                </c:pt>
                <c:pt idx="33">
                  <c:v>101.4777</c:v>
                </c:pt>
                <c:pt idx="34">
                  <c:v>100.724</c:v>
                </c:pt>
                <c:pt idx="35">
                  <c:v>100.417</c:v>
                </c:pt>
                <c:pt idx="36">
                  <c:v>100.5458</c:v>
                </c:pt>
                <c:pt idx="37">
                  <c:v>100.7064</c:v>
                </c:pt>
                <c:pt idx="38">
                  <c:v>99.972399999999993</c:v>
                </c:pt>
                <c:pt idx="39">
                  <c:v>99.310500000000005</c:v>
                </c:pt>
                <c:pt idx="40">
                  <c:v>98.371399999999994</c:v>
                </c:pt>
                <c:pt idx="41">
                  <c:v>96.307599999999994</c:v>
                </c:pt>
                <c:pt idx="42">
                  <c:v>95.770200000000003</c:v>
                </c:pt>
                <c:pt idx="43">
                  <c:v>95.086299999999994</c:v>
                </c:pt>
                <c:pt idx="44">
                  <c:v>94.7667</c:v>
                </c:pt>
                <c:pt idx="45">
                  <c:v>95.469300000000004</c:v>
                </c:pt>
                <c:pt idx="46">
                  <c:v>95.726399999999998</c:v>
                </c:pt>
                <c:pt idx="47">
                  <c:v>97.014600000000002</c:v>
                </c:pt>
                <c:pt idx="48">
                  <c:v>97.562399999999997</c:v>
                </c:pt>
                <c:pt idx="49">
                  <c:v>97.779399999999995</c:v>
                </c:pt>
                <c:pt idx="50">
                  <c:v>98.059100000000001</c:v>
                </c:pt>
                <c:pt idx="51">
                  <c:v>98.407600000000002</c:v>
                </c:pt>
                <c:pt idx="52">
                  <c:v>98.445499999999996</c:v>
                </c:pt>
                <c:pt idx="53">
                  <c:v>99.316400000000002</c:v>
                </c:pt>
                <c:pt idx="54">
                  <c:v>100.1883</c:v>
                </c:pt>
                <c:pt idx="55">
                  <c:v>99.142799999999994</c:v>
                </c:pt>
                <c:pt idx="56">
                  <c:v>99.224999999999994</c:v>
                </c:pt>
                <c:pt idx="57">
                  <c:v>99.217100000000002</c:v>
                </c:pt>
                <c:pt idx="58">
                  <c:v>99.378200000000007</c:v>
                </c:pt>
                <c:pt idx="59">
                  <c:v>99.088099999999997</c:v>
                </c:pt>
                <c:pt idx="60">
                  <c:v>98.910700000000006</c:v>
                </c:pt>
                <c:pt idx="61">
                  <c:v>99.016199999999998</c:v>
                </c:pt>
                <c:pt idx="62">
                  <c:v>99.117199999999997</c:v>
                </c:pt>
                <c:pt idx="63">
                  <c:v>99.2654</c:v>
                </c:pt>
                <c:pt idx="64">
                  <c:v>100.0926</c:v>
                </c:pt>
                <c:pt idx="65">
                  <c:v>100.62649999999999</c:v>
                </c:pt>
                <c:pt idx="66">
                  <c:v>100.3698</c:v>
                </c:pt>
                <c:pt idx="67">
                  <c:v>100.2861</c:v>
                </c:pt>
                <c:pt idx="68">
                  <c:v>100.7175</c:v>
                </c:pt>
                <c:pt idx="69">
                  <c:v>101.1447</c:v>
                </c:pt>
                <c:pt idx="70">
                  <c:v>100.577</c:v>
                </c:pt>
                <c:pt idx="71">
                  <c:v>99.896900000000002</c:v>
                </c:pt>
                <c:pt idx="72">
                  <c:v>99.849000000000004</c:v>
                </c:pt>
                <c:pt idx="73">
                  <c:v>99.187200000000004</c:v>
                </c:pt>
                <c:pt idx="74">
                  <c:v>98.751000000000005</c:v>
                </c:pt>
                <c:pt idx="75">
                  <c:v>99.476100000000002</c:v>
                </c:pt>
                <c:pt idx="76">
                  <c:v>99.500100000000003</c:v>
                </c:pt>
                <c:pt idx="77">
                  <c:v>100.05759999999999</c:v>
                </c:pt>
                <c:pt idx="78">
                  <c:v>99.084000000000003</c:v>
                </c:pt>
                <c:pt idx="79">
                  <c:v>100.17659999999999</c:v>
                </c:pt>
                <c:pt idx="80">
                  <c:v>101.05710000000001</c:v>
                </c:pt>
                <c:pt idx="81">
                  <c:v>100.4933</c:v>
                </c:pt>
                <c:pt idx="82">
                  <c:v>100.5793</c:v>
                </c:pt>
                <c:pt idx="83">
                  <c:v>100.1002</c:v>
                </c:pt>
                <c:pt idx="84">
                  <c:v>100.0166</c:v>
                </c:pt>
                <c:pt idx="85">
                  <c:v>100.20359999999999</c:v>
                </c:pt>
                <c:pt idx="86">
                  <c:v>100.80329999999999</c:v>
                </c:pt>
                <c:pt idx="87">
                  <c:v>101.1619</c:v>
                </c:pt>
                <c:pt idx="88">
                  <c:v>101.1587</c:v>
                </c:pt>
                <c:pt idx="89">
                  <c:v>100.36320000000001</c:v>
                </c:pt>
                <c:pt idx="90">
                  <c:v>100.3159</c:v>
                </c:pt>
                <c:pt idx="91">
                  <c:v>101.29519999999999</c:v>
                </c:pt>
                <c:pt idx="92">
                  <c:v>100.55929999999999</c:v>
                </c:pt>
                <c:pt idx="93">
                  <c:v>100.50920000000001</c:v>
                </c:pt>
                <c:pt idx="94">
                  <c:v>101.2296</c:v>
                </c:pt>
                <c:pt idx="95">
                  <c:v>101.4876</c:v>
                </c:pt>
                <c:pt idx="96">
                  <c:v>102.6383</c:v>
                </c:pt>
                <c:pt idx="97">
                  <c:v>102.1507</c:v>
                </c:pt>
                <c:pt idx="98">
                  <c:v>102.3634</c:v>
                </c:pt>
                <c:pt idx="99">
                  <c:v>101.6778</c:v>
                </c:pt>
                <c:pt idx="100">
                  <c:v>102.7906</c:v>
                </c:pt>
                <c:pt idx="101">
                  <c:v>102.8875</c:v>
                </c:pt>
                <c:pt idx="102">
                  <c:v>101.8934</c:v>
                </c:pt>
                <c:pt idx="103">
                  <c:v>102.44370000000001</c:v>
                </c:pt>
                <c:pt idx="104">
                  <c:v>102.19289999999999</c:v>
                </c:pt>
                <c:pt idx="105">
                  <c:v>102.72069999999999</c:v>
                </c:pt>
                <c:pt idx="106">
                  <c:v>102.3176</c:v>
                </c:pt>
                <c:pt idx="107">
                  <c:v>103.08</c:v>
                </c:pt>
                <c:pt idx="108">
                  <c:v>102.4992</c:v>
                </c:pt>
                <c:pt idx="109">
                  <c:v>103.2548</c:v>
                </c:pt>
                <c:pt idx="110">
                  <c:v>103.2574</c:v>
                </c:pt>
                <c:pt idx="111">
                  <c:v>103.4598</c:v>
                </c:pt>
                <c:pt idx="112">
                  <c:v>103.4153</c:v>
                </c:pt>
                <c:pt idx="113">
                  <c:v>103.21939999999999</c:v>
                </c:pt>
                <c:pt idx="114">
                  <c:v>103.67140000000001</c:v>
                </c:pt>
                <c:pt idx="115">
                  <c:v>104.00369999999999</c:v>
                </c:pt>
                <c:pt idx="116">
                  <c:v>103.89660000000001</c:v>
                </c:pt>
                <c:pt idx="117">
                  <c:v>103.825</c:v>
                </c:pt>
                <c:pt idx="118">
                  <c:v>103.7761</c:v>
                </c:pt>
                <c:pt idx="119">
                  <c:v>104.1032</c:v>
                </c:pt>
                <c:pt idx="120">
                  <c:v>104.40089999999999</c:v>
                </c:pt>
                <c:pt idx="121">
                  <c:v>104.00409999999999</c:v>
                </c:pt>
                <c:pt idx="122">
                  <c:v>103.4284</c:v>
                </c:pt>
                <c:pt idx="123">
                  <c:v>103.2574</c:v>
                </c:pt>
                <c:pt idx="124">
                  <c:v>103.01560000000001</c:v>
                </c:pt>
                <c:pt idx="125">
                  <c:v>103.41540000000001</c:v>
                </c:pt>
                <c:pt idx="126">
                  <c:v>103.363</c:v>
                </c:pt>
                <c:pt idx="127">
                  <c:v>102.7291</c:v>
                </c:pt>
                <c:pt idx="128">
                  <c:v>103.1289</c:v>
                </c:pt>
                <c:pt idx="129">
                  <c:v>103.65309999999999</c:v>
                </c:pt>
                <c:pt idx="130">
                  <c:v>103.8451</c:v>
                </c:pt>
                <c:pt idx="131">
                  <c:v>103.8419</c:v>
                </c:pt>
                <c:pt idx="132">
                  <c:v>103.3006</c:v>
                </c:pt>
                <c:pt idx="133">
                  <c:v>103.071</c:v>
                </c:pt>
                <c:pt idx="134">
                  <c:v>103.8925</c:v>
                </c:pt>
                <c:pt idx="135">
                  <c:v>104.17270000000001</c:v>
                </c:pt>
                <c:pt idx="136">
                  <c:v>103.973</c:v>
                </c:pt>
                <c:pt idx="137">
                  <c:v>104.1662</c:v>
                </c:pt>
                <c:pt idx="138">
                  <c:v>104.1797</c:v>
                </c:pt>
                <c:pt idx="139">
                  <c:v>103.3643</c:v>
                </c:pt>
                <c:pt idx="140">
                  <c:v>104.6005</c:v>
                </c:pt>
                <c:pt idx="141">
                  <c:v>104.1995</c:v>
                </c:pt>
                <c:pt idx="142">
                  <c:v>104.0551</c:v>
                </c:pt>
                <c:pt idx="143">
                  <c:v>103.95610000000001</c:v>
                </c:pt>
                <c:pt idx="144">
                  <c:v>103.6611</c:v>
                </c:pt>
                <c:pt idx="145">
                  <c:v>104.9982</c:v>
                </c:pt>
                <c:pt idx="146">
                  <c:v>104.8138</c:v>
                </c:pt>
                <c:pt idx="147">
                  <c:v>104.6675</c:v>
                </c:pt>
                <c:pt idx="148">
                  <c:v>104.2901</c:v>
                </c:pt>
                <c:pt idx="149">
                  <c:v>104.8694</c:v>
                </c:pt>
                <c:pt idx="150">
                  <c:v>105.081</c:v>
                </c:pt>
                <c:pt idx="151">
                  <c:v>105.4164</c:v>
                </c:pt>
                <c:pt idx="152">
                  <c:v>105.47790000000001</c:v>
                </c:pt>
                <c:pt idx="153">
                  <c:v>105.1827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0078376"/>
        <c:axId val="259850576"/>
      </c:lineChart>
      <c:dateAx>
        <c:axId val="260078376"/>
        <c:scaling>
          <c:orientation val="minMax"/>
        </c:scaling>
        <c:delete val="0"/>
        <c:axPos val="b"/>
        <c:majorGridlines/>
        <c:numFmt formatCode="mmm\-yy" sourceLinked="1"/>
        <c:majorTickMark val="out"/>
        <c:minorTickMark val="none"/>
        <c:tickLblPos val="nextTo"/>
        <c:txPr>
          <a:bodyPr rot="0" anchor="ctr" anchorCtr="0"/>
          <a:lstStyle/>
          <a:p>
            <a:pPr>
              <a:defRPr sz="1400" b="1"/>
            </a:pPr>
            <a:endParaRPr lang="en-US"/>
          </a:p>
        </c:txPr>
        <c:crossAx val="259850576"/>
        <c:crosses val="autoZero"/>
        <c:auto val="1"/>
        <c:lblOffset val="100"/>
        <c:baseTimeUnit val="months"/>
        <c:majorUnit val="1"/>
        <c:majorTimeUnit val="years"/>
      </c:dateAx>
      <c:valAx>
        <c:axId val="259850576"/>
        <c:scaling>
          <c:orientation val="minMax"/>
          <c:min val="92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tx1"/>
                </a:solidFill>
              </a:defRPr>
            </a:pPr>
            <a:endParaRPr lang="en-US"/>
          </a:p>
        </c:txPr>
        <c:crossAx val="260078376"/>
        <c:crosses val="autoZero"/>
        <c:crossBetween val="between"/>
      </c:valAx>
      <c:spPr>
        <a:solidFill>
          <a:sysClr val="window" lastClr="FFFFFF"/>
        </a:solidFill>
      </c:spPr>
    </c:plotArea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200">
          <a:latin typeface="+mj-lt"/>
        </a:defRPr>
      </a:pPr>
      <a:endParaRPr lang="en-US"/>
    </a:p>
  </c:txPr>
  <c:externalData r:id="rId2">
    <c:autoUpdate val="0"/>
  </c:externalData>
  <c:userShapes r:id="rId3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dirty="0" smtClean="0">
                <a:latin typeface="Cambria" panose="02040503050406030204" pitchFamily="18" charset="0"/>
              </a:rPr>
              <a:t>Employment</a:t>
            </a:r>
            <a:r>
              <a:rPr lang="en-US" sz="2000" baseline="0" dirty="0" smtClean="0">
                <a:latin typeface="Cambria" panose="02040503050406030204" pitchFamily="18" charset="0"/>
              </a:rPr>
              <a:t>, Inflation, Housing &amp; Income</a:t>
            </a:r>
          </a:p>
          <a:p>
            <a:pPr>
              <a:defRPr/>
            </a:pPr>
            <a:r>
              <a:rPr lang="en-US" sz="1200" baseline="0" dirty="0" smtClean="0">
                <a:latin typeface="Cambria" panose="02040503050406030204" pitchFamily="18" charset="0"/>
              </a:rPr>
              <a:t>Forecast 2018-2020</a:t>
            </a:r>
          </a:p>
          <a:p>
            <a:pPr>
              <a:defRPr/>
            </a:pPr>
            <a:r>
              <a:rPr lang="en-US" sz="1200" baseline="0" dirty="0" smtClean="0">
                <a:latin typeface="Cambria" panose="02040503050406030204" pitchFamily="18" charset="0"/>
              </a:rPr>
              <a:t>Source: Q2 2018 King County Forecast Model</a:t>
            </a:r>
            <a:endParaRPr lang="en-US" sz="1100" dirty="0">
              <a:latin typeface="Cambria" panose="02040503050406030204" pitchFamily="18" charset="0"/>
            </a:endParaRPr>
          </a:p>
        </c:rich>
      </c:tx>
      <c:layout>
        <c:manualLayout>
          <c:xMode val="edge"/>
          <c:yMode val="edge"/>
          <c:x val="0.24932294400699911"/>
          <c:y val="1.3562027173073954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7.4310367454068244E-2"/>
          <c:y val="0.16149297514281302"/>
          <c:w val="0.91041185476815401"/>
          <c:h val="0.705075073336421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Employment</c:v>
                </c:pt>
              </c:strCache>
            </c:strRef>
          </c:tx>
          <c:spPr>
            <a:solidFill>
              <a:schemeClr val="accent1">
                <a:alpha val="75000"/>
              </a:schemeClr>
            </a:solidFill>
          </c:spPr>
          <c:invertIfNegative val="0"/>
          <c:dLbls>
            <c:numFmt formatCode="0.0%" sourceLinked="0"/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Sheet1!$B$2:$D$2</c:f>
              <c:numCache>
                <c:formatCode>0.00%</c:formatCode>
                <c:ptCount val="3"/>
                <c:pt idx="0">
                  <c:v>0.03</c:v>
                </c:pt>
                <c:pt idx="1">
                  <c:v>2.5999999999999999E-2</c:v>
                </c:pt>
                <c:pt idx="2">
                  <c:v>1.4999999999999999E-2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Inflation</c:v>
                </c:pt>
              </c:strCache>
            </c:strRef>
          </c:tx>
          <c:spPr>
            <a:solidFill>
              <a:schemeClr val="accent2">
                <a:alpha val="75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0"/>
                  <c:y val="2.45098039215677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7777777777777779E-3"/>
                  <c:y val="-2.45098039215686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Sheet1!$B$3:$D$3</c:f>
              <c:numCache>
                <c:formatCode>0.00%</c:formatCode>
                <c:ptCount val="3"/>
                <c:pt idx="0">
                  <c:v>3.4000000000000002E-2</c:v>
                </c:pt>
                <c:pt idx="1">
                  <c:v>3.1E-2</c:v>
                </c:pt>
                <c:pt idx="2">
                  <c:v>2.9000000000000001E-2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House Prices</c:v>
                </c:pt>
              </c:strCache>
            </c:strRef>
          </c:tx>
          <c:spPr>
            <a:solidFill>
              <a:schemeClr val="accent3">
                <a:alpha val="75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-5.555555555555555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Sheet1!$B$4:$D$4</c:f>
              <c:numCache>
                <c:formatCode>0.00%</c:formatCode>
                <c:ptCount val="3"/>
                <c:pt idx="0">
                  <c:v>9.5805019000000005E-2</c:v>
                </c:pt>
                <c:pt idx="1">
                  <c:v>7.1197341999999997E-2</c:v>
                </c:pt>
                <c:pt idx="2">
                  <c:v>3.6567654999999998E-2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Personal Income</c:v>
                </c:pt>
              </c:strCache>
            </c:strRef>
          </c:tx>
          <c:spPr>
            <a:solidFill>
              <a:schemeClr val="accent4">
                <a:alpha val="75000"/>
              </a:schemeClr>
            </a:solidFill>
          </c:spPr>
          <c:invertIfNegative val="0"/>
          <c:dLbls>
            <c:numFmt formatCode="0.0%" sourceLinked="0"/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Sheet1!$B$5:$D$5</c:f>
              <c:numCache>
                <c:formatCode>0.00%</c:formatCode>
                <c:ptCount val="3"/>
                <c:pt idx="0">
                  <c:v>5.6000000000000001E-2</c:v>
                </c:pt>
                <c:pt idx="1">
                  <c:v>6.4000000000000001E-2</c:v>
                </c:pt>
                <c:pt idx="2">
                  <c:v>5.8999999999999997E-2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9851360"/>
        <c:axId val="259851752"/>
      </c:barChart>
      <c:catAx>
        <c:axId val="259851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259851752"/>
        <c:crosses val="autoZero"/>
        <c:auto val="1"/>
        <c:lblAlgn val="ctr"/>
        <c:lblOffset val="100"/>
        <c:noMultiLvlLbl val="0"/>
      </c:catAx>
      <c:valAx>
        <c:axId val="259851752"/>
        <c:scaling>
          <c:orientation val="minMax"/>
          <c:max val="0.11000000000000001"/>
        </c:scaling>
        <c:delete val="0"/>
        <c:axPos val="l"/>
        <c:majorGridlines/>
        <c:numFmt formatCode="0.0%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+mj-lt"/>
              </a:defRPr>
            </a:pPr>
            <a:endParaRPr lang="en-US"/>
          </a:p>
        </c:txPr>
        <c:crossAx val="2598513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94197287839020127"/>
          <c:w val="0.998373687664042"/>
          <c:h val="4.6916010498687662E-2"/>
        </c:manualLayout>
      </c:layout>
      <c:overlay val="0"/>
      <c:txPr>
        <a:bodyPr/>
        <a:lstStyle/>
        <a:p>
          <a:pPr>
            <a:defRPr sz="1600" b="1">
              <a:latin typeface="Cambria" panose="02040503050406030204" pitchFamily="18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40" b="1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r>
              <a:rPr lang="en-US" sz="2000" baseline="0" dirty="0" smtClean="0"/>
              <a:t>King County New Construction Forecast</a:t>
            </a:r>
            <a:endParaRPr lang="en-US" sz="2000" dirty="0"/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40" b="1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r>
              <a:rPr lang="en-US" sz="1200" b="1" i="0" baseline="0" dirty="0" smtClean="0">
                <a:effectLst/>
              </a:rPr>
              <a:t>In billions $, </a:t>
            </a:r>
            <a:r>
              <a:rPr lang="en-US" sz="1200" b="1" i="0" baseline="0" dirty="0" smtClean="0">
                <a:solidFill>
                  <a:schemeClr val="accent1"/>
                </a:solidFill>
                <a:effectLst/>
              </a:rPr>
              <a:t>with Actuals and</a:t>
            </a:r>
            <a:r>
              <a:rPr lang="en-US" sz="1200" b="1" i="0" baseline="0" dirty="0" smtClean="0">
                <a:effectLst/>
              </a:rPr>
              <a:t> </a:t>
            </a:r>
            <a:r>
              <a:rPr lang="en-US" sz="1200" b="1" i="0" baseline="0" dirty="0" smtClean="0">
                <a:solidFill>
                  <a:schemeClr val="accent2"/>
                </a:solidFill>
                <a:effectLst/>
              </a:rPr>
              <a:t>Forecast bars</a:t>
            </a:r>
            <a:endParaRPr lang="en-US" sz="1200" baseline="0" dirty="0" smtClean="0">
              <a:solidFill>
                <a:schemeClr val="accent2"/>
              </a:solidFill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40" b="1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r>
              <a:rPr lang="en-US" sz="1200" dirty="0" smtClean="0"/>
              <a:t>Source:</a:t>
            </a:r>
            <a:r>
              <a:rPr lang="en-US" sz="1200" baseline="0" dirty="0" smtClean="0"/>
              <a:t> KC DOA, King County OEFA</a:t>
            </a:r>
            <a:endParaRPr lang="en-US" sz="1200" dirty="0"/>
          </a:p>
        </c:rich>
      </c:tx>
      <c:layout>
        <c:manualLayout>
          <c:xMode val="edge"/>
          <c:yMode val="edge"/>
          <c:x val="0.24521708223972002"/>
          <c:y val="1.470588235294117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8002292633070239E-2"/>
          <c:y val="0.16121777057279604"/>
          <c:w val="0.92557545931758534"/>
          <c:h val="0.7504184035819052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4F81BD"/>
            </a:solidFill>
            <a:ln>
              <a:solidFill>
                <a:sysClr val="windowText" lastClr="000000"/>
              </a:solidFill>
            </a:ln>
          </c:spPr>
          <c:invertIfNegative val="0"/>
          <c:dPt>
            <c:idx val="7"/>
            <c:invertIfNegative val="0"/>
            <c:bubble3D val="0"/>
            <c:spPr>
              <a:solidFill>
                <a:srgbClr val="4F81BD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8"/>
            <c:invertIfNegative val="0"/>
            <c:bubble3D val="0"/>
            <c:spPr>
              <a:solidFill>
                <a:srgbClr val="4F81BD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9"/>
            <c:invertIfNegative val="0"/>
            <c:bubble3D val="0"/>
            <c:spPr>
              <a:solidFill>
                <a:srgbClr val="4F81BD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10"/>
            <c:invertIfNegative val="0"/>
            <c:bubble3D val="0"/>
            <c:spPr>
              <a:solidFill>
                <a:srgbClr val="4F81BD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11"/>
            <c:invertIfNegative val="0"/>
            <c:bubble3D val="0"/>
            <c:spPr>
              <a:solidFill>
                <a:srgbClr val="C0504D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12"/>
            <c:invertIfNegative val="0"/>
            <c:bubble3D val="0"/>
            <c:spPr>
              <a:solidFill>
                <a:srgbClr val="C0504D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13"/>
            <c:invertIfNegative val="0"/>
            <c:bubble3D val="0"/>
            <c:spPr>
              <a:solidFill>
                <a:srgbClr val="C0504D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14"/>
            <c:invertIfNegative val="0"/>
            <c:bubble3D val="0"/>
            <c:spPr>
              <a:solidFill>
                <a:srgbClr val="C0504D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15"/>
            <c:invertIfNegative val="0"/>
            <c:bubble3D val="0"/>
            <c:spPr>
              <a:solidFill>
                <a:srgbClr val="C0504D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16"/>
            <c:invertIfNegative val="0"/>
            <c:bubble3D val="0"/>
            <c:spPr>
              <a:solidFill>
                <a:srgbClr val="C0504D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17"/>
            <c:invertIfNegative val="0"/>
            <c:bubble3D val="0"/>
            <c:spPr>
              <a:solidFill>
                <a:srgbClr val="C0504D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18"/>
            <c:invertIfNegative val="0"/>
            <c:bubble3D val="0"/>
            <c:spPr>
              <a:solidFill>
                <a:srgbClr val="C0504D"/>
              </a:solidFill>
              <a:ln>
                <a:solidFill>
                  <a:sysClr val="windowText" lastClr="000000"/>
                </a:solidFill>
              </a:ln>
            </c:spPr>
          </c:dPt>
          <c:dPt>
            <c:idx val="19"/>
            <c:invertIfNegative val="0"/>
            <c:bubble3D val="0"/>
            <c:spPr>
              <a:solidFill>
                <a:srgbClr val="C0504D"/>
              </a:solidFill>
              <a:ln>
                <a:solidFill>
                  <a:sysClr val="windowText" lastClr="000000"/>
                </a:solidFill>
              </a:ln>
            </c:spPr>
          </c:dPt>
          <c:dLbls>
            <c:numFmt formatCode="&quot;$&quot;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Sheet1!$A$23:$A$42</c:f>
              <c:numCache>
                <c:formatCode>General</c:formatCode>
                <c:ptCount val="2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  <c:pt idx="16">
                  <c:v>2024</c:v>
                </c:pt>
                <c:pt idx="17">
                  <c:v>2025</c:v>
                </c:pt>
                <c:pt idx="18">
                  <c:v>2026</c:v>
                </c:pt>
                <c:pt idx="19">
                  <c:v>2027</c:v>
                </c:pt>
              </c:numCache>
            </c:numRef>
          </c:cat>
          <c:val>
            <c:numRef>
              <c:f>Sheet1!$C$23:$C$42</c:f>
              <c:numCache>
                <c:formatCode>General</c:formatCode>
                <c:ptCount val="20"/>
                <c:pt idx="0">
                  <c:v>6.6631</c:v>
                </c:pt>
                <c:pt idx="1">
                  <c:v>8.0052000000000003</c:v>
                </c:pt>
                <c:pt idx="2">
                  <c:v>5.2051999999999996</c:v>
                </c:pt>
                <c:pt idx="3">
                  <c:v>2.4576428849999998</c:v>
                </c:pt>
                <c:pt idx="4">
                  <c:v>1.9254346689999999</c:v>
                </c:pt>
                <c:pt idx="5">
                  <c:v>1.9835036130000001</c:v>
                </c:pt>
                <c:pt idx="6">
                  <c:v>3.4061982899999999</c:v>
                </c:pt>
                <c:pt idx="7">
                  <c:v>4.9946592350000003</c:v>
                </c:pt>
                <c:pt idx="8">
                  <c:v>6.1119970539999997</c:v>
                </c:pt>
                <c:pt idx="9">
                  <c:v>8.4384516070000011</c:v>
                </c:pt>
                <c:pt idx="10">
                  <c:v>9.7897388870000004</c:v>
                </c:pt>
                <c:pt idx="11">
                  <c:v>9.6377470922253181</c:v>
                </c:pt>
                <c:pt idx="12">
                  <c:v>9.122404317446609</c:v>
                </c:pt>
                <c:pt idx="13">
                  <c:v>8.1132881635783001</c:v>
                </c:pt>
                <c:pt idx="14">
                  <c:v>8.2035347695691101</c:v>
                </c:pt>
                <c:pt idx="15">
                  <c:v>8.4478820158788608</c:v>
                </c:pt>
                <c:pt idx="16">
                  <c:v>9.0242243262283299</c:v>
                </c:pt>
                <c:pt idx="17">
                  <c:v>9.5719375710979691</c:v>
                </c:pt>
                <c:pt idx="18">
                  <c:v>9.9187349638739999</c:v>
                </c:pt>
                <c:pt idx="19">
                  <c:v>10.068537672403799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259852536"/>
        <c:axId val="259852928"/>
      </c:barChart>
      <c:catAx>
        <c:axId val="25985253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low"/>
        <c:txPr>
          <a:bodyPr rot="-5400000" anchor="ctr" anchorCtr="0"/>
          <a:lstStyle/>
          <a:p>
            <a:pPr>
              <a:defRPr sz="1600" b="1"/>
            </a:pPr>
            <a:endParaRPr lang="en-US"/>
          </a:p>
        </c:txPr>
        <c:crossAx val="2598529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59852928"/>
        <c:scaling>
          <c:orientation val="minMax"/>
          <c:max val="11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600" b="1" baseline="0">
                <a:solidFill>
                  <a:schemeClr val="tx1"/>
                </a:solidFill>
              </a:defRPr>
            </a:pPr>
            <a:endParaRPr lang="en-US"/>
          </a:p>
        </c:txPr>
        <c:crossAx val="259852536"/>
        <c:crossesAt val="1"/>
        <c:crossBetween val="between"/>
        <c:majorUnit val="1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200">
          <a:latin typeface="+mj-lt"/>
        </a:defRPr>
      </a:pPr>
      <a:endParaRPr lang="en-US"/>
    </a:p>
  </c:txPr>
  <c:externalData r:id="rId2">
    <c:autoUpdate val="0"/>
  </c:externalData>
  <c:userShapes r:id="rId3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dirty="0" smtClean="0">
                <a:latin typeface="Cambria" panose="02040503050406030204" pitchFamily="18" charset="0"/>
              </a:rPr>
              <a:t>Taxable</a:t>
            </a:r>
            <a:r>
              <a:rPr lang="en-US" sz="2000" baseline="0" dirty="0" smtClean="0">
                <a:latin typeface="Cambria" panose="02040503050406030204" pitchFamily="18" charset="0"/>
              </a:rPr>
              <a:t> Sales Growth</a:t>
            </a:r>
          </a:p>
          <a:p>
            <a:pPr>
              <a:defRPr/>
            </a:pPr>
            <a:r>
              <a:rPr lang="en-US" sz="1200" baseline="0" dirty="0" smtClean="0">
                <a:latin typeface="Cambria" panose="02040503050406030204" pitchFamily="18" charset="0"/>
              </a:rPr>
              <a:t>Annual rolling average of growth rates of taxable sales for select sectors</a:t>
            </a:r>
          </a:p>
          <a:p>
            <a:pPr>
              <a:defRPr/>
            </a:pPr>
            <a:r>
              <a:rPr lang="en-US" sz="1200" baseline="0" dirty="0" smtClean="0">
                <a:latin typeface="Cambria" panose="02040503050406030204" pitchFamily="18" charset="0"/>
              </a:rPr>
              <a:t>Source: WA DOR, KC OEFA</a:t>
            </a:r>
            <a:endParaRPr lang="en-US" sz="1800" dirty="0">
              <a:latin typeface="Cambria" panose="02040503050406030204" pitchFamily="18" charset="0"/>
            </a:endParaRPr>
          </a:p>
        </c:rich>
      </c:tx>
      <c:layout>
        <c:manualLayout>
          <c:xMode val="edge"/>
          <c:yMode val="edge"/>
          <c:x val="0.22304166666666667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763670166229221E-2"/>
          <c:y val="0.16108885286398023"/>
          <c:w val="0.90334044181977258"/>
          <c:h val="0.74970337347537441"/>
        </c:manualLayout>
      </c:layout>
      <c:lineChart>
        <c:grouping val="standard"/>
        <c:varyColors val="0"/>
        <c:ser>
          <c:idx val="0"/>
          <c:order val="0"/>
          <c:spPr>
            <a:ln w="38100">
              <a:solidFill>
                <a:srgbClr val="00B0F0"/>
              </a:solidFill>
            </a:ln>
          </c:spPr>
          <c:marker>
            <c:symbol val="none"/>
          </c:marker>
          <c:cat>
            <c:numRef>
              <c:f>'6-RetailSales'!$A$77:$A$174</c:f>
              <c:numCache>
                <c:formatCode>mmm\-yy</c:formatCode>
                <c:ptCount val="98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  <c:pt idx="84">
                  <c:v>42736</c:v>
                </c:pt>
                <c:pt idx="85">
                  <c:v>42767</c:v>
                </c:pt>
                <c:pt idx="86">
                  <c:v>42795</c:v>
                </c:pt>
                <c:pt idx="87">
                  <c:v>42826</c:v>
                </c:pt>
                <c:pt idx="88">
                  <c:v>42856</c:v>
                </c:pt>
                <c:pt idx="89">
                  <c:v>42887</c:v>
                </c:pt>
                <c:pt idx="90">
                  <c:v>42917</c:v>
                </c:pt>
                <c:pt idx="91">
                  <c:v>42948</c:v>
                </c:pt>
                <c:pt idx="92">
                  <c:v>42979</c:v>
                </c:pt>
                <c:pt idx="93">
                  <c:v>43009</c:v>
                </c:pt>
                <c:pt idx="94">
                  <c:v>43040</c:v>
                </c:pt>
                <c:pt idx="95">
                  <c:v>43070</c:v>
                </c:pt>
                <c:pt idx="96">
                  <c:v>43101</c:v>
                </c:pt>
                <c:pt idx="97">
                  <c:v>43132</c:v>
                </c:pt>
              </c:numCache>
            </c:numRef>
          </c:cat>
          <c:val>
            <c:numRef>
              <c:f>'6-RetailSales'!$B$77:$B$174</c:f>
              <c:numCache>
                <c:formatCode>0.00%</c:formatCode>
                <c:ptCount val="98"/>
                <c:pt idx="0">
                  <c:v>-0.10744766064602783</c:v>
                </c:pt>
                <c:pt idx="1">
                  <c:v>-9.3519182014640975E-2</c:v>
                </c:pt>
                <c:pt idx="2">
                  <c:v>-6.6532215318793594E-2</c:v>
                </c:pt>
                <c:pt idx="3">
                  <c:v>-5.0879822575958279E-2</c:v>
                </c:pt>
                <c:pt idx="4">
                  <c:v>-3.6069170358071112E-2</c:v>
                </c:pt>
                <c:pt idx="5">
                  <c:v>-2.1656588120767067E-2</c:v>
                </c:pt>
                <c:pt idx="6">
                  <c:v>-8.8592151671348842E-3</c:v>
                </c:pt>
                <c:pt idx="7">
                  <c:v>-2.710112876022408E-3</c:v>
                </c:pt>
                <c:pt idx="8">
                  <c:v>1.1508090911192426E-2</c:v>
                </c:pt>
                <c:pt idx="9">
                  <c:v>2.1667182046918042E-2</c:v>
                </c:pt>
                <c:pt idx="10">
                  <c:v>3.4549669475707229E-2</c:v>
                </c:pt>
                <c:pt idx="11">
                  <c:v>3.4031984845256331E-2</c:v>
                </c:pt>
                <c:pt idx="12">
                  <c:v>4.795583374482449E-2</c:v>
                </c:pt>
                <c:pt idx="13">
                  <c:v>5.467373498231326E-2</c:v>
                </c:pt>
                <c:pt idx="14">
                  <c:v>4.9030476812495095E-2</c:v>
                </c:pt>
                <c:pt idx="15">
                  <c:v>5.0897525982471527E-2</c:v>
                </c:pt>
                <c:pt idx="16">
                  <c:v>5.743404265982769E-2</c:v>
                </c:pt>
                <c:pt idx="17">
                  <c:v>5.9184772068835545E-2</c:v>
                </c:pt>
                <c:pt idx="18">
                  <c:v>5.8149278411360729E-2</c:v>
                </c:pt>
                <c:pt idx="19">
                  <c:v>6.4117332459300749E-2</c:v>
                </c:pt>
                <c:pt idx="20">
                  <c:v>6.0865162482267067E-2</c:v>
                </c:pt>
                <c:pt idx="21">
                  <c:v>5.8860077698813816E-2</c:v>
                </c:pt>
                <c:pt idx="22">
                  <c:v>5.132239473853225E-2</c:v>
                </c:pt>
                <c:pt idx="23">
                  <c:v>4.9154741671284474E-2</c:v>
                </c:pt>
                <c:pt idx="24">
                  <c:v>3.9623545341002014E-2</c:v>
                </c:pt>
                <c:pt idx="25">
                  <c:v>4.0635025143009436E-2</c:v>
                </c:pt>
                <c:pt idx="26">
                  <c:v>4.3536193864328339E-2</c:v>
                </c:pt>
                <c:pt idx="27">
                  <c:v>4.2619409248933232E-2</c:v>
                </c:pt>
                <c:pt idx="28">
                  <c:v>4.0113756592372513E-2</c:v>
                </c:pt>
                <c:pt idx="29">
                  <c:v>4.0256102986079963E-2</c:v>
                </c:pt>
                <c:pt idx="30">
                  <c:v>4.2925709686046892E-2</c:v>
                </c:pt>
                <c:pt idx="31">
                  <c:v>4.6152997365995069E-2</c:v>
                </c:pt>
                <c:pt idx="32">
                  <c:v>4.9642939070522078E-2</c:v>
                </c:pt>
                <c:pt idx="33">
                  <c:v>5.2780375714880652E-2</c:v>
                </c:pt>
                <c:pt idx="34">
                  <c:v>5.61888813050688E-2</c:v>
                </c:pt>
                <c:pt idx="35">
                  <c:v>5.7246395363997178E-2</c:v>
                </c:pt>
                <c:pt idx="36">
                  <c:v>7.2409818981115828E-2</c:v>
                </c:pt>
                <c:pt idx="37">
                  <c:v>6.6278143162655234E-2</c:v>
                </c:pt>
                <c:pt idx="38">
                  <c:v>6.1222925566449593E-2</c:v>
                </c:pt>
                <c:pt idx="39">
                  <c:v>6.2694781904652941E-2</c:v>
                </c:pt>
                <c:pt idx="40">
                  <c:v>6.1754392046379392E-2</c:v>
                </c:pt>
                <c:pt idx="41">
                  <c:v>6.3474908943342609E-2</c:v>
                </c:pt>
                <c:pt idx="42">
                  <c:v>6.4675482984440105E-2</c:v>
                </c:pt>
                <c:pt idx="43">
                  <c:v>5.927666841642807E-2</c:v>
                </c:pt>
                <c:pt idx="44">
                  <c:v>5.4983292094138068E-2</c:v>
                </c:pt>
                <c:pt idx="45">
                  <c:v>5.2396662713511954E-2</c:v>
                </c:pt>
                <c:pt idx="46">
                  <c:v>5.1262848649950933E-2</c:v>
                </c:pt>
                <c:pt idx="47">
                  <c:v>5.3009814529092238E-2</c:v>
                </c:pt>
                <c:pt idx="48">
                  <c:v>4.0436501597562104E-2</c:v>
                </c:pt>
                <c:pt idx="49">
                  <c:v>4.3427139067531186E-2</c:v>
                </c:pt>
                <c:pt idx="50">
                  <c:v>4.6496527961930156E-2</c:v>
                </c:pt>
                <c:pt idx="51">
                  <c:v>4.9183861645719584E-2</c:v>
                </c:pt>
                <c:pt idx="52">
                  <c:v>4.9078597081519716E-2</c:v>
                </c:pt>
                <c:pt idx="53">
                  <c:v>4.7086950803174522E-2</c:v>
                </c:pt>
                <c:pt idx="54">
                  <c:v>4.6331462951452573E-2</c:v>
                </c:pt>
                <c:pt idx="55">
                  <c:v>4.7202934964870678E-2</c:v>
                </c:pt>
                <c:pt idx="56">
                  <c:v>4.952048754307322E-2</c:v>
                </c:pt>
                <c:pt idx="57">
                  <c:v>5.0071600434276053E-2</c:v>
                </c:pt>
                <c:pt idx="58">
                  <c:v>5.0206524272556764E-2</c:v>
                </c:pt>
                <c:pt idx="59">
                  <c:v>4.8998541055400378E-2</c:v>
                </c:pt>
                <c:pt idx="60">
                  <c:v>5.3465400694456912E-2</c:v>
                </c:pt>
                <c:pt idx="61">
                  <c:v>5.7414973960972594E-2</c:v>
                </c:pt>
                <c:pt idx="62">
                  <c:v>5.925488717280062E-2</c:v>
                </c:pt>
                <c:pt idx="63">
                  <c:v>5.5036990940094954E-2</c:v>
                </c:pt>
                <c:pt idx="64">
                  <c:v>5.7660772741177015E-2</c:v>
                </c:pt>
                <c:pt idx="65">
                  <c:v>6.4589360536084786E-2</c:v>
                </c:pt>
                <c:pt idx="66">
                  <c:v>6.6636950766774172E-2</c:v>
                </c:pt>
                <c:pt idx="67">
                  <c:v>6.6521712204691705E-2</c:v>
                </c:pt>
                <c:pt idx="68">
                  <c:v>6.883894196247653E-2</c:v>
                </c:pt>
                <c:pt idx="69">
                  <c:v>6.823516162962863E-2</c:v>
                </c:pt>
                <c:pt idx="70">
                  <c:v>6.7392244681999947E-2</c:v>
                </c:pt>
                <c:pt idx="71">
                  <c:v>6.6888937624639974E-2</c:v>
                </c:pt>
                <c:pt idx="72">
                  <c:v>6.3912627135649769E-2</c:v>
                </c:pt>
                <c:pt idx="73">
                  <c:v>5.8532075422752218E-2</c:v>
                </c:pt>
                <c:pt idx="74">
                  <c:v>5.5734536101573195E-2</c:v>
                </c:pt>
                <c:pt idx="75">
                  <c:v>5.7858444861993784E-2</c:v>
                </c:pt>
                <c:pt idx="76">
                  <c:v>5.3889362049517366E-2</c:v>
                </c:pt>
                <c:pt idx="77">
                  <c:v>4.4179887189993217E-2</c:v>
                </c:pt>
                <c:pt idx="78">
                  <c:v>3.6578567289062752E-2</c:v>
                </c:pt>
                <c:pt idx="79">
                  <c:v>3.5917873447563302E-2</c:v>
                </c:pt>
                <c:pt idx="80">
                  <c:v>3.3048944821429789E-2</c:v>
                </c:pt>
                <c:pt idx="81">
                  <c:v>3.2053599582414834E-2</c:v>
                </c:pt>
                <c:pt idx="82">
                  <c:v>3.1610666169600447E-2</c:v>
                </c:pt>
                <c:pt idx="83">
                  <c:v>3.3822458976988705E-2</c:v>
                </c:pt>
                <c:pt idx="84">
                  <c:v>3.5646776039795498E-2</c:v>
                </c:pt>
                <c:pt idx="85">
                  <c:v>3.3691580033074535E-2</c:v>
                </c:pt>
                <c:pt idx="86">
                  <c:v>3.5594888719825218E-2</c:v>
                </c:pt>
                <c:pt idx="87">
                  <c:v>2.9952141916752679E-2</c:v>
                </c:pt>
                <c:pt idx="88">
                  <c:v>3.2428243221733731E-2</c:v>
                </c:pt>
                <c:pt idx="89">
                  <c:v>3.4499646858341747E-2</c:v>
                </c:pt>
                <c:pt idx="90">
                  <c:v>4.0035174666029689E-2</c:v>
                </c:pt>
                <c:pt idx="91">
                  <c:v>4.1696588507558724E-2</c:v>
                </c:pt>
                <c:pt idx="92">
                  <c:v>3.9729003029704384E-2</c:v>
                </c:pt>
                <c:pt idx="93">
                  <c:v>4.1984265793905635E-2</c:v>
                </c:pt>
                <c:pt idx="94">
                  <c:v>4.7838955639363828E-2</c:v>
                </c:pt>
                <c:pt idx="95">
                  <c:v>4.4910141667426635E-2</c:v>
                </c:pt>
                <c:pt idx="96">
                  <c:v>4.8545954871845258E-2</c:v>
                </c:pt>
                <c:pt idx="97">
                  <c:v>4.9930348096612627E-2</c:v>
                </c:pt>
              </c:numCache>
            </c:numRef>
          </c:val>
          <c:smooth val="0"/>
        </c:ser>
        <c:ser>
          <c:idx val="1"/>
          <c:order val="1"/>
          <c:spPr>
            <a:ln w="38100"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'6-RetailSales'!$A$77:$A$174</c:f>
              <c:numCache>
                <c:formatCode>mmm\-yy</c:formatCode>
                <c:ptCount val="98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  <c:pt idx="84">
                  <c:v>42736</c:v>
                </c:pt>
                <c:pt idx="85">
                  <c:v>42767</c:v>
                </c:pt>
                <c:pt idx="86">
                  <c:v>42795</c:v>
                </c:pt>
                <c:pt idx="87">
                  <c:v>42826</c:v>
                </c:pt>
                <c:pt idx="88">
                  <c:v>42856</c:v>
                </c:pt>
                <c:pt idx="89">
                  <c:v>42887</c:v>
                </c:pt>
                <c:pt idx="90">
                  <c:v>42917</c:v>
                </c:pt>
                <c:pt idx="91">
                  <c:v>42948</c:v>
                </c:pt>
                <c:pt idx="92">
                  <c:v>42979</c:v>
                </c:pt>
                <c:pt idx="93">
                  <c:v>43009</c:v>
                </c:pt>
                <c:pt idx="94">
                  <c:v>43040</c:v>
                </c:pt>
                <c:pt idx="95">
                  <c:v>43070</c:v>
                </c:pt>
                <c:pt idx="96">
                  <c:v>43101</c:v>
                </c:pt>
                <c:pt idx="97">
                  <c:v>43132</c:v>
                </c:pt>
              </c:numCache>
            </c:numRef>
          </c:cat>
          <c:val>
            <c:numRef>
              <c:f>'6-RetailSales'!$C$77:$C$174</c:f>
              <c:numCache>
                <c:formatCode>0.00%</c:formatCode>
                <c:ptCount val="98"/>
                <c:pt idx="0">
                  <c:v>-0.26109832033610963</c:v>
                </c:pt>
                <c:pt idx="1">
                  <c:v>-0.2635386422597556</c:v>
                </c:pt>
                <c:pt idx="2">
                  <c:v>-0.26589233831908893</c:v>
                </c:pt>
                <c:pt idx="3">
                  <c:v>-0.25509890791564221</c:v>
                </c:pt>
                <c:pt idx="4">
                  <c:v>-0.25290118546374135</c:v>
                </c:pt>
                <c:pt idx="5">
                  <c:v>-0.25021349935825826</c:v>
                </c:pt>
                <c:pt idx="6">
                  <c:v>-0.24775632417837837</c:v>
                </c:pt>
                <c:pt idx="7">
                  <c:v>-0.23592251599981465</c:v>
                </c:pt>
                <c:pt idx="8">
                  <c:v>-0.22753156095903448</c:v>
                </c:pt>
                <c:pt idx="9">
                  <c:v>-0.21044193719888835</c:v>
                </c:pt>
                <c:pt idx="10">
                  <c:v>-0.18813887097051565</c:v>
                </c:pt>
                <c:pt idx="11">
                  <c:v>-0.16597095602017101</c:v>
                </c:pt>
                <c:pt idx="12">
                  <c:v>-0.15288990333517635</c:v>
                </c:pt>
                <c:pt idx="13">
                  <c:v>-0.13752273646275268</c:v>
                </c:pt>
                <c:pt idx="14">
                  <c:v>-0.11989468642276906</c:v>
                </c:pt>
                <c:pt idx="15">
                  <c:v>-0.11032896080473172</c:v>
                </c:pt>
                <c:pt idx="16">
                  <c:v>-8.1660197812585919E-2</c:v>
                </c:pt>
                <c:pt idx="17">
                  <c:v>-6.6378932431406093E-2</c:v>
                </c:pt>
                <c:pt idx="18">
                  <c:v>-4.3823440692499167E-2</c:v>
                </c:pt>
                <c:pt idx="19">
                  <c:v>-2.832431913055004E-2</c:v>
                </c:pt>
                <c:pt idx="20">
                  <c:v>-1.0400014030566423E-2</c:v>
                </c:pt>
                <c:pt idx="21">
                  <c:v>-3.5868125003136742E-3</c:v>
                </c:pt>
                <c:pt idx="22">
                  <c:v>1.169832326775023E-2</c:v>
                </c:pt>
                <c:pt idx="23">
                  <c:v>2.4323391149503753E-2</c:v>
                </c:pt>
                <c:pt idx="24">
                  <c:v>3.1216222820614741E-2</c:v>
                </c:pt>
                <c:pt idx="25">
                  <c:v>4.5505768652122941E-2</c:v>
                </c:pt>
                <c:pt idx="26">
                  <c:v>5.6652883216337747E-2</c:v>
                </c:pt>
                <c:pt idx="27">
                  <c:v>6.9788707169291295E-2</c:v>
                </c:pt>
                <c:pt idx="28">
                  <c:v>7.1055850330493955E-2</c:v>
                </c:pt>
                <c:pt idx="29">
                  <c:v>8.7128678765206011E-2</c:v>
                </c:pt>
                <c:pt idx="30">
                  <c:v>9.7122833080893547E-2</c:v>
                </c:pt>
                <c:pt idx="31">
                  <c:v>0.10859233366078569</c:v>
                </c:pt>
                <c:pt idx="32">
                  <c:v>0.11599911170300026</c:v>
                </c:pt>
                <c:pt idx="33">
                  <c:v>0.13752322903303665</c:v>
                </c:pt>
                <c:pt idx="34">
                  <c:v>0.13621603052080089</c:v>
                </c:pt>
                <c:pt idx="35">
                  <c:v>0.13904445201650653</c:v>
                </c:pt>
                <c:pt idx="36">
                  <c:v>0.15916699434956319</c:v>
                </c:pt>
                <c:pt idx="37">
                  <c:v>0.16615936745778778</c:v>
                </c:pt>
                <c:pt idx="38">
                  <c:v>0.17622467149584117</c:v>
                </c:pt>
                <c:pt idx="39">
                  <c:v>0.18447160351405503</c:v>
                </c:pt>
                <c:pt idx="40">
                  <c:v>0.19101962957184485</c:v>
                </c:pt>
                <c:pt idx="41">
                  <c:v>0.187140773747524</c:v>
                </c:pt>
                <c:pt idx="42">
                  <c:v>0.19580321120328739</c:v>
                </c:pt>
                <c:pt idx="43">
                  <c:v>0.18915657983211087</c:v>
                </c:pt>
                <c:pt idx="44">
                  <c:v>0.18735933359378829</c:v>
                </c:pt>
                <c:pt idx="45">
                  <c:v>0.17666712373306251</c:v>
                </c:pt>
                <c:pt idx="46">
                  <c:v>0.17488429776688538</c:v>
                </c:pt>
                <c:pt idx="47">
                  <c:v>0.16679264193580545</c:v>
                </c:pt>
                <c:pt idx="48">
                  <c:v>0.15031688469451751</c:v>
                </c:pt>
                <c:pt idx="49">
                  <c:v>0.14116895107900515</c:v>
                </c:pt>
                <c:pt idx="50">
                  <c:v>0.12820936139416381</c:v>
                </c:pt>
                <c:pt idx="51">
                  <c:v>0.11994454313197668</c:v>
                </c:pt>
                <c:pt idx="52">
                  <c:v>0.11277864664655483</c:v>
                </c:pt>
                <c:pt idx="53">
                  <c:v>0.11529685348097794</c:v>
                </c:pt>
                <c:pt idx="54">
                  <c:v>9.9246297571696174E-2</c:v>
                </c:pt>
                <c:pt idx="55">
                  <c:v>9.8790641432892234E-2</c:v>
                </c:pt>
                <c:pt idx="56">
                  <c:v>0.10368864424239678</c:v>
                </c:pt>
                <c:pt idx="57">
                  <c:v>0.10469165541982471</c:v>
                </c:pt>
                <c:pt idx="58">
                  <c:v>0.10477445771778852</c:v>
                </c:pt>
                <c:pt idx="59">
                  <c:v>0.11818367325958916</c:v>
                </c:pt>
                <c:pt idx="60">
                  <c:v>0.13520582172656434</c:v>
                </c:pt>
                <c:pt idx="61">
                  <c:v>0.14930469651012848</c:v>
                </c:pt>
                <c:pt idx="62">
                  <c:v>0.17046106060094224</c:v>
                </c:pt>
                <c:pt idx="63">
                  <c:v>0.17312904881700122</c:v>
                </c:pt>
                <c:pt idx="64">
                  <c:v>0.18177944267930016</c:v>
                </c:pt>
                <c:pt idx="65">
                  <c:v>0.19165316312411185</c:v>
                </c:pt>
                <c:pt idx="66">
                  <c:v>0.21046231101509738</c:v>
                </c:pt>
                <c:pt idx="67">
                  <c:v>0.22115178297959828</c:v>
                </c:pt>
                <c:pt idx="68">
                  <c:v>0.22041950799114671</c:v>
                </c:pt>
                <c:pt idx="69">
                  <c:v>0.2253782967028938</c:v>
                </c:pt>
                <c:pt idx="70">
                  <c:v>0.23710112984838058</c:v>
                </c:pt>
                <c:pt idx="71">
                  <c:v>0.23590743662727079</c:v>
                </c:pt>
                <c:pt idx="72">
                  <c:v>0.22304799957906898</c:v>
                </c:pt>
                <c:pt idx="73">
                  <c:v>0.21852365477202662</c:v>
                </c:pt>
                <c:pt idx="74">
                  <c:v>0.20989345562165448</c:v>
                </c:pt>
                <c:pt idx="75">
                  <c:v>0.21911746566505433</c:v>
                </c:pt>
                <c:pt idx="76">
                  <c:v>0.2242444046324101</c:v>
                </c:pt>
                <c:pt idx="77">
                  <c:v>0.21846509492823815</c:v>
                </c:pt>
                <c:pt idx="78">
                  <c:v>0.20363543646778429</c:v>
                </c:pt>
                <c:pt idx="79">
                  <c:v>0.20494296953882352</c:v>
                </c:pt>
                <c:pt idx="80">
                  <c:v>0.20190101541126068</c:v>
                </c:pt>
                <c:pt idx="81">
                  <c:v>0.19454498711386173</c:v>
                </c:pt>
                <c:pt idx="82">
                  <c:v>0.18487321745293328</c:v>
                </c:pt>
                <c:pt idx="83">
                  <c:v>0.16919838082750585</c:v>
                </c:pt>
                <c:pt idx="84">
                  <c:v>0.17508468395937382</c:v>
                </c:pt>
                <c:pt idx="85">
                  <c:v>0.16376499361251812</c:v>
                </c:pt>
                <c:pt idx="86">
                  <c:v>0.15883422569761477</c:v>
                </c:pt>
                <c:pt idx="87">
                  <c:v>0.13016636226096165</c:v>
                </c:pt>
                <c:pt idx="88">
                  <c:v>0.10911237856989126</c:v>
                </c:pt>
                <c:pt idx="89">
                  <c:v>9.7674843884409321E-2</c:v>
                </c:pt>
                <c:pt idx="90">
                  <c:v>9.1320123887342106E-2</c:v>
                </c:pt>
                <c:pt idx="91">
                  <c:v>7.6574020519044647E-2</c:v>
                </c:pt>
                <c:pt idx="92">
                  <c:v>7.011360244346769E-2</c:v>
                </c:pt>
                <c:pt idx="93">
                  <c:v>7.1085675441163676E-2</c:v>
                </c:pt>
                <c:pt idx="94">
                  <c:v>7.0039454566627676E-2</c:v>
                </c:pt>
                <c:pt idx="95">
                  <c:v>8.4554654638920368E-2</c:v>
                </c:pt>
                <c:pt idx="96">
                  <c:v>7.7033329995863056E-2</c:v>
                </c:pt>
                <c:pt idx="97">
                  <c:v>8.2158988661203414E-2</c:v>
                </c:pt>
              </c:numCache>
            </c:numRef>
          </c:val>
          <c:smooth val="0"/>
        </c:ser>
        <c:ser>
          <c:idx val="2"/>
          <c:order val="2"/>
          <c:spPr>
            <a:ln w="38100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'6-RetailSales'!$A$77:$A$174</c:f>
              <c:numCache>
                <c:formatCode>mmm\-yy</c:formatCode>
                <c:ptCount val="98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  <c:pt idx="84">
                  <c:v>42736</c:v>
                </c:pt>
                <c:pt idx="85">
                  <c:v>42767</c:v>
                </c:pt>
                <c:pt idx="86">
                  <c:v>42795</c:v>
                </c:pt>
                <c:pt idx="87">
                  <c:v>42826</c:v>
                </c:pt>
                <c:pt idx="88">
                  <c:v>42856</c:v>
                </c:pt>
                <c:pt idx="89">
                  <c:v>42887</c:v>
                </c:pt>
                <c:pt idx="90">
                  <c:v>42917</c:v>
                </c:pt>
                <c:pt idx="91">
                  <c:v>42948</c:v>
                </c:pt>
                <c:pt idx="92">
                  <c:v>42979</c:v>
                </c:pt>
                <c:pt idx="93">
                  <c:v>43009</c:v>
                </c:pt>
                <c:pt idx="94">
                  <c:v>43040</c:v>
                </c:pt>
                <c:pt idx="95">
                  <c:v>43070</c:v>
                </c:pt>
                <c:pt idx="96">
                  <c:v>43101</c:v>
                </c:pt>
                <c:pt idx="97">
                  <c:v>43132</c:v>
                </c:pt>
              </c:numCache>
            </c:numRef>
          </c:cat>
          <c:val>
            <c:numRef>
              <c:f>'6-RetailSales'!$D$77:$D$174</c:f>
              <c:numCache>
                <c:formatCode>0.00%</c:formatCode>
                <c:ptCount val="98"/>
                <c:pt idx="0">
                  <c:v>-4.8690815011244525E-2</c:v>
                </c:pt>
                <c:pt idx="1">
                  <c:v>-3.1965664899730094E-2</c:v>
                </c:pt>
                <c:pt idx="2">
                  <c:v>-1.1220290151457646E-2</c:v>
                </c:pt>
                <c:pt idx="3">
                  <c:v>5.4490190447980718E-3</c:v>
                </c:pt>
                <c:pt idx="4">
                  <c:v>1.5929810888837066E-2</c:v>
                </c:pt>
                <c:pt idx="5">
                  <c:v>2.9941796250734527E-2</c:v>
                </c:pt>
                <c:pt idx="6">
                  <c:v>4.5057950555678079E-2</c:v>
                </c:pt>
                <c:pt idx="7">
                  <c:v>6.202740811212467E-2</c:v>
                </c:pt>
                <c:pt idx="8">
                  <c:v>7.3267154676882704E-2</c:v>
                </c:pt>
                <c:pt idx="9">
                  <c:v>8.4449278128159597E-2</c:v>
                </c:pt>
                <c:pt idx="10">
                  <c:v>9.3994185642288938E-2</c:v>
                </c:pt>
                <c:pt idx="11">
                  <c:v>9.5239008438482306E-2</c:v>
                </c:pt>
                <c:pt idx="12">
                  <c:v>9.8372182223926893E-2</c:v>
                </c:pt>
                <c:pt idx="13">
                  <c:v>9.9127849947312288E-2</c:v>
                </c:pt>
                <c:pt idx="14">
                  <c:v>0.10031978830313738</c:v>
                </c:pt>
                <c:pt idx="15">
                  <c:v>9.706808373725169E-2</c:v>
                </c:pt>
                <c:pt idx="16">
                  <c:v>0.10126672938864134</c:v>
                </c:pt>
                <c:pt idx="17">
                  <c:v>0.10253524651302985</c:v>
                </c:pt>
                <c:pt idx="18">
                  <c:v>9.6236995564596847E-2</c:v>
                </c:pt>
                <c:pt idx="19">
                  <c:v>9.1328206316732871E-2</c:v>
                </c:pt>
                <c:pt idx="20">
                  <c:v>8.6531889658756189E-2</c:v>
                </c:pt>
                <c:pt idx="21">
                  <c:v>7.8722817530143041E-2</c:v>
                </c:pt>
                <c:pt idx="22">
                  <c:v>7.642661633772295E-2</c:v>
                </c:pt>
                <c:pt idx="23">
                  <c:v>7.0954375255261867E-2</c:v>
                </c:pt>
                <c:pt idx="24">
                  <c:v>6.1842406519773602E-2</c:v>
                </c:pt>
                <c:pt idx="25">
                  <c:v>6.1215287929149327E-2</c:v>
                </c:pt>
                <c:pt idx="26">
                  <c:v>5.6992716666725902E-2</c:v>
                </c:pt>
                <c:pt idx="27">
                  <c:v>5.3618143066802341E-2</c:v>
                </c:pt>
                <c:pt idx="28">
                  <c:v>4.5165926863547562E-2</c:v>
                </c:pt>
                <c:pt idx="29">
                  <c:v>4.1004556264955812E-2</c:v>
                </c:pt>
                <c:pt idx="30">
                  <c:v>3.9057335197013959E-2</c:v>
                </c:pt>
                <c:pt idx="31">
                  <c:v>4.2133489768659355E-2</c:v>
                </c:pt>
                <c:pt idx="32">
                  <c:v>4.6280336992614364E-2</c:v>
                </c:pt>
                <c:pt idx="33">
                  <c:v>5.3882021948129695E-2</c:v>
                </c:pt>
                <c:pt idx="34">
                  <c:v>5.5550278203702501E-2</c:v>
                </c:pt>
                <c:pt idx="35">
                  <c:v>5.9929813869881415E-2</c:v>
                </c:pt>
                <c:pt idx="36">
                  <c:v>6.9069133178416509E-2</c:v>
                </c:pt>
                <c:pt idx="37">
                  <c:v>6.483826164597617E-2</c:v>
                </c:pt>
                <c:pt idx="38">
                  <c:v>6.3832284691550847E-2</c:v>
                </c:pt>
                <c:pt idx="39">
                  <c:v>6.619329247428668E-2</c:v>
                </c:pt>
                <c:pt idx="40">
                  <c:v>7.2579052226201368E-2</c:v>
                </c:pt>
                <c:pt idx="41">
                  <c:v>7.4019209853813495E-2</c:v>
                </c:pt>
                <c:pt idx="42">
                  <c:v>7.9371619650759298E-2</c:v>
                </c:pt>
                <c:pt idx="43">
                  <c:v>8.1086952234305357E-2</c:v>
                </c:pt>
                <c:pt idx="44">
                  <c:v>7.7907266091434266E-2</c:v>
                </c:pt>
                <c:pt idx="45">
                  <c:v>7.5912943632162402E-2</c:v>
                </c:pt>
                <c:pt idx="46">
                  <c:v>7.4874179638641666E-2</c:v>
                </c:pt>
                <c:pt idx="47">
                  <c:v>6.9925528450532556E-2</c:v>
                </c:pt>
                <c:pt idx="48">
                  <c:v>6.9909488610385692E-2</c:v>
                </c:pt>
                <c:pt idx="49">
                  <c:v>7.2799112098421118E-2</c:v>
                </c:pt>
                <c:pt idx="50">
                  <c:v>7.5225179930176203E-2</c:v>
                </c:pt>
                <c:pt idx="51">
                  <c:v>7.6468751395282197E-2</c:v>
                </c:pt>
                <c:pt idx="52">
                  <c:v>7.4219197559237102E-2</c:v>
                </c:pt>
                <c:pt idx="53">
                  <c:v>7.5118293367476649E-2</c:v>
                </c:pt>
                <c:pt idx="54">
                  <c:v>7.5814956391394836E-2</c:v>
                </c:pt>
                <c:pt idx="55">
                  <c:v>7.3687540611695579E-2</c:v>
                </c:pt>
                <c:pt idx="56">
                  <c:v>8.0077805067163943E-2</c:v>
                </c:pt>
                <c:pt idx="57">
                  <c:v>7.869739861418644E-2</c:v>
                </c:pt>
                <c:pt idx="58">
                  <c:v>7.9927446533849256E-2</c:v>
                </c:pt>
                <c:pt idx="59">
                  <c:v>8.4170831694706891E-2</c:v>
                </c:pt>
                <c:pt idx="60">
                  <c:v>8.4492809065133179E-2</c:v>
                </c:pt>
                <c:pt idx="61">
                  <c:v>8.7339587099626095E-2</c:v>
                </c:pt>
                <c:pt idx="62">
                  <c:v>8.8061248216945887E-2</c:v>
                </c:pt>
                <c:pt idx="63">
                  <c:v>9.2226323918281547E-2</c:v>
                </c:pt>
                <c:pt idx="64">
                  <c:v>9.5684674744837328E-2</c:v>
                </c:pt>
                <c:pt idx="65">
                  <c:v>9.9796507255054887E-2</c:v>
                </c:pt>
                <c:pt idx="66">
                  <c:v>0.10196080007414356</c:v>
                </c:pt>
                <c:pt idx="67">
                  <c:v>0.10254090771870994</c:v>
                </c:pt>
                <c:pt idx="68">
                  <c:v>9.8357802804479491E-2</c:v>
                </c:pt>
                <c:pt idx="69">
                  <c:v>0.10288332436224133</c:v>
                </c:pt>
                <c:pt idx="70">
                  <c:v>0.10171303575229734</c:v>
                </c:pt>
                <c:pt idx="71">
                  <c:v>0.10197529982199553</c:v>
                </c:pt>
                <c:pt idx="72">
                  <c:v>9.9210567022177468E-2</c:v>
                </c:pt>
                <c:pt idx="73">
                  <c:v>9.9594859860100374E-2</c:v>
                </c:pt>
                <c:pt idx="74">
                  <c:v>9.9965030100372068E-2</c:v>
                </c:pt>
                <c:pt idx="75">
                  <c:v>9.649195815207072E-2</c:v>
                </c:pt>
                <c:pt idx="76">
                  <c:v>9.5595081922579872E-2</c:v>
                </c:pt>
                <c:pt idx="77">
                  <c:v>9.0875403451059419E-2</c:v>
                </c:pt>
                <c:pt idx="78">
                  <c:v>8.5091960030324265E-2</c:v>
                </c:pt>
                <c:pt idx="79">
                  <c:v>8.2695213928567768E-2</c:v>
                </c:pt>
                <c:pt idx="80">
                  <c:v>8.736781027674749E-2</c:v>
                </c:pt>
                <c:pt idx="81">
                  <c:v>8.0719463609098444E-2</c:v>
                </c:pt>
                <c:pt idx="82">
                  <c:v>8.1118598478690032E-2</c:v>
                </c:pt>
                <c:pt idx="83">
                  <c:v>7.8947352383165581E-2</c:v>
                </c:pt>
                <c:pt idx="84">
                  <c:v>7.6522848966366075E-2</c:v>
                </c:pt>
                <c:pt idx="85">
                  <c:v>7.1516137812183536E-2</c:v>
                </c:pt>
                <c:pt idx="86">
                  <c:v>7.1391787756414374E-2</c:v>
                </c:pt>
                <c:pt idx="87">
                  <c:v>6.8623616940733587E-2</c:v>
                </c:pt>
                <c:pt idx="88">
                  <c:v>6.7095530909261347E-2</c:v>
                </c:pt>
                <c:pt idx="89">
                  <c:v>6.7990431763849182E-2</c:v>
                </c:pt>
                <c:pt idx="90">
                  <c:v>6.6608374785479152E-2</c:v>
                </c:pt>
                <c:pt idx="91">
                  <c:v>6.6784805762067287E-2</c:v>
                </c:pt>
                <c:pt idx="92">
                  <c:v>5.9319938668450055E-2</c:v>
                </c:pt>
                <c:pt idx="93">
                  <c:v>6.2765265631622713E-2</c:v>
                </c:pt>
                <c:pt idx="94">
                  <c:v>5.9714824029169979E-2</c:v>
                </c:pt>
                <c:pt idx="95">
                  <c:v>6.114065557933037E-2</c:v>
                </c:pt>
                <c:pt idx="96">
                  <c:v>6.2848308934902744E-2</c:v>
                </c:pt>
                <c:pt idx="97">
                  <c:v>6.0056472966007392E-2</c:v>
                </c:pt>
              </c:numCache>
            </c:numRef>
          </c:val>
          <c:smooth val="0"/>
        </c:ser>
        <c:ser>
          <c:idx val="3"/>
          <c:order val="3"/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'6-RetailSales'!$A$77:$A$174</c:f>
              <c:numCache>
                <c:formatCode>mmm\-yy</c:formatCode>
                <c:ptCount val="98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  <c:pt idx="84">
                  <c:v>42736</c:v>
                </c:pt>
                <c:pt idx="85">
                  <c:v>42767</c:v>
                </c:pt>
                <c:pt idx="86">
                  <c:v>42795</c:v>
                </c:pt>
                <c:pt idx="87">
                  <c:v>42826</c:v>
                </c:pt>
                <c:pt idx="88">
                  <c:v>42856</c:v>
                </c:pt>
                <c:pt idx="89">
                  <c:v>42887</c:v>
                </c:pt>
                <c:pt idx="90">
                  <c:v>42917</c:v>
                </c:pt>
                <c:pt idx="91">
                  <c:v>42948</c:v>
                </c:pt>
                <c:pt idx="92">
                  <c:v>42979</c:v>
                </c:pt>
                <c:pt idx="93">
                  <c:v>43009</c:v>
                </c:pt>
                <c:pt idx="94">
                  <c:v>43040</c:v>
                </c:pt>
                <c:pt idx="95">
                  <c:v>43070</c:v>
                </c:pt>
                <c:pt idx="96">
                  <c:v>43101</c:v>
                </c:pt>
                <c:pt idx="97">
                  <c:v>43132</c:v>
                </c:pt>
              </c:numCache>
            </c:numRef>
          </c:cat>
          <c:val>
            <c:numRef>
              <c:f>'6-RetailSales'!$F$77:$F$174</c:f>
              <c:numCache>
                <c:formatCode>0.00%</c:formatCode>
                <c:ptCount val="98"/>
                <c:pt idx="0">
                  <c:v>-0.13856568406446712</c:v>
                </c:pt>
                <c:pt idx="1">
                  <c:v>-0.12788041780187295</c:v>
                </c:pt>
                <c:pt idx="2">
                  <c:v>-0.11216234274610472</c:v>
                </c:pt>
                <c:pt idx="3">
                  <c:v>-9.7589551451279191E-2</c:v>
                </c:pt>
                <c:pt idx="4">
                  <c:v>-8.2615670564630733E-2</c:v>
                </c:pt>
                <c:pt idx="5">
                  <c:v>-7.0101906805088751E-2</c:v>
                </c:pt>
                <c:pt idx="6">
                  <c:v>-5.7326202449232234E-2</c:v>
                </c:pt>
                <c:pt idx="7">
                  <c:v>-4.7158357740623387E-2</c:v>
                </c:pt>
                <c:pt idx="8">
                  <c:v>-3.38784005746307E-2</c:v>
                </c:pt>
                <c:pt idx="9">
                  <c:v>-2.0452051231664315E-2</c:v>
                </c:pt>
                <c:pt idx="10">
                  <c:v>-5.6752143528439507E-3</c:v>
                </c:pt>
                <c:pt idx="11">
                  <c:v>8.0021197990355153E-4</c:v>
                </c:pt>
                <c:pt idx="12">
                  <c:v>1.0262301523613274E-2</c:v>
                </c:pt>
                <c:pt idx="13">
                  <c:v>1.7462102090411852E-2</c:v>
                </c:pt>
                <c:pt idx="14">
                  <c:v>2.2183162542377243E-2</c:v>
                </c:pt>
                <c:pt idx="15">
                  <c:v>2.728915301560414E-2</c:v>
                </c:pt>
                <c:pt idx="16">
                  <c:v>3.7699819119727335E-2</c:v>
                </c:pt>
                <c:pt idx="17">
                  <c:v>4.5759819206845159E-2</c:v>
                </c:pt>
                <c:pt idx="18">
                  <c:v>5.0433787213680518E-2</c:v>
                </c:pt>
                <c:pt idx="19">
                  <c:v>5.7051412643336318E-2</c:v>
                </c:pt>
                <c:pt idx="20">
                  <c:v>6.0366823138445137E-2</c:v>
                </c:pt>
                <c:pt idx="21">
                  <c:v>6.0183393208665226E-2</c:v>
                </c:pt>
                <c:pt idx="22">
                  <c:v>5.8518215125355121E-2</c:v>
                </c:pt>
                <c:pt idx="23">
                  <c:v>5.8839925498779568E-2</c:v>
                </c:pt>
                <c:pt idx="24">
                  <c:v>5.4121097917329712E-2</c:v>
                </c:pt>
                <c:pt idx="25">
                  <c:v>5.9078338023315143E-2</c:v>
                </c:pt>
                <c:pt idx="26">
                  <c:v>6.0879616078474259E-2</c:v>
                </c:pt>
                <c:pt idx="27">
                  <c:v>5.9517134376520058E-2</c:v>
                </c:pt>
                <c:pt idx="28">
                  <c:v>5.4490831717186224E-2</c:v>
                </c:pt>
                <c:pt idx="29">
                  <c:v>4.9775037034991448E-2</c:v>
                </c:pt>
                <c:pt idx="30">
                  <c:v>5.0341467681859382E-2</c:v>
                </c:pt>
                <c:pt idx="31">
                  <c:v>5.3622732393093446E-2</c:v>
                </c:pt>
                <c:pt idx="32">
                  <c:v>5.3801949481942696E-2</c:v>
                </c:pt>
                <c:pt idx="33">
                  <c:v>6.1926630876791407E-2</c:v>
                </c:pt>
                <c:pt idx="34">
                  <c:v>6.4417654993086187E-2</c:v>
                </c:pt>
                <c:pt idx="35">
                  <c:v>6.1595315399455557E-2</c:v>
                </c:pt>
                <c:pt idx="36">
                  <c:v>7.3962866751002998E-2</c:v>
                </c:pt>
                <c:pt idx="37">
                  <c:v>6.8786695486196148E-2</c:v>
                </c:pt>
                <c:pt idx="38">
                  <c:v>6.5810785406143435E-2</c:v>
                </c:pt>
                <c:pt idx="39">
                  <c:v>6.9323966955657734E-2</c:v>
                </c:pt>
                <c:pt idx="40">
                  <c:v>7.1622514349230296E-2</c:v>
                </c:pt>
                <c:pt idx="41">
                  <c:v>7.4513726216987361E-2</c:v>
                </c:pt>
                <c:pt idx="42">
                  <c:v>7.9022779794027706E-2</c:v>
                </c:pt>
                <c:pt idx="43">
                  <c:v>7.5016255988804834E-2</c:v>
                </c:pt>
                <c:pt idx="44">
                  <c:v>7.5222950630622579E-2</c:v>
                </c:pt>
                <c:pt idx="45">
                  <c:v>7.0517892861900563E-2</c:v>
                </c:pt>
                <c:pt idx="46">
                  <c:v>6.9667496098253304E-2</c:v>
                </c:pt>
                <c:pt idx="47">
                  <c:v>7.5242493083929329E-2</c:v>
                </c:pt>
                <c:pt idx="48">
                  <c:v>6.8866656092626863E-2</c:v>
                </c:pt>
                <c:pt idx="49">
                  <c:v>7.059383398166276E-2</c:v>
                </c:pt>
                <c:pt idx="50">
                  <c:v>7.1837511525363565E-2</c:v>
                </c:pt>
                <c:pt idx="51">
                  <c:v>7.2922271638955136E-2</c:v>
                </c:pt>
                <c:pt idx="52">
                  <c:v>7.1276704296751092E-2</c:v>
                </c:pt>
                <c:pt idx="53">
                  <c:v>7.3173475549655198E-2</c:v>
                </c:pt>
                <c:pt idx="54">
                  <c:v>6.968858767021352E-2</c:v>
                </c:pt>
                <c:pt idx="55">
                  <c:v>7.0522132427277173E-2</c:v>
                </c:pt>
                <c:pt idx="56">
                  <c:v>7.2714215764827825E-2</c:v>
                </c:pt>
                <c:pt idx="57">
                  <c:v>7.3362568785799442E-2</c:v>
                </c:pt>
                <c:pt idx="58">
                  <c:v>7.2497565612906198E-2</c:v>
                </c:pt>
                <c:pt idx="59">
                  <c:v>7.1220936221615475E-2</c:v>
                </c:pt>
                <c:pt idx="60">
                  <c:v>7.4022896938030158E-2</c:v>
                </c:pt>
                <c:pt idx="61">
                  <c:v>8.0073438810505257E-2</c:v>
                </c:pt>
                <c:pt idx="62">
                  <c:v>8.5659167061155381E-2</c:v>
                </c:pt>
                <c:pt idx="63">
                  <c:v>8.3336967113631588E-2</c:v>
                </c:pt>
                <c:pt idx="64">
                  <c:v>8.5140859924327197E-2</c:v>
                </c:pt>
                <c:pt idx="65">
                  <c:v>9.0599101175061578E-2</c:v>
                </c:pt>
                <c:pt idx="66">
                  <c:v>9.6142007324897319E-2</c:v>
                </c:pt>
                <c:pt idx="67">
                  <c:v>9.9043746246516781E-2</c:v>
                </c:pt>
                <c:pt idx="68">
                  <c:v>9.984249730452549E-2</c:v>
                </c:pt>
                <c:pt idx="69">
                  <c:v>0.10065721030396363</c:v>
                </c:pt>
                <c:pt idx="70">
                  <c:v>0.10461784516034695</c:v>
                </c:pt>
                <c:pt idx="71">
                  <c:v>0.10531574984678893</c:v>
                </c:pt>
                <c:pt idx="72">
                  <c:v>0.10386000385918522</c:v>
                </c:pt>
                <c:pt idx="73">
                  <c:v>0.10155810661006726</c:v>
                </c:pt>
                <c:pt idx="74">
                  <c:v>0.10128736664850992</c:v>
                </c:pt>
                <c:pt idx="75">
                  <c:v>0.10669932714556511</c:v>
                </c:pt>
                <c:pt idx="76">
                  <c:v>0.10985801969060564</c:v>
                </c:pt>
                <c:pt idx="77">
                  <c:v>0.10419257395422554</c:v>
                </c:pt>
                <c:pt idx="78">
                  <c:v>9.5624356376189601E-2</c:v>
                </c:pt>
                <c:pt idx="79">
                  <c:v>9.4952093542547231E-2</c:v>
                </c:pt>
                <c:pt idx="80">
                  <c:v>9.3628788111560265E-2</c:v>
                </c:pt>
                <c:pt idx="81">
                  <c:v>9.157532176175788E-2</c:v>
                </c:pt>
                <c:pt idx="82">
                  <c:v>8.7550658319390143E-2</c:v>
                </c:pt>
                <c:pt idx="83">
                  <c:v>8.4083532493518867E-2</c:v>
                </c:pt>
                <c:pt idx="84">
                  <c:v>8.4331617884703058E-2</c:v>
                </c:pt>
                <c:pt idx="85">
                  <c:v>7.7545700923150496E-2</c:v>
                </c:pt>
                <c:pt idx="86">
                  <c:v>7.4365933197299394E-2</c:v>
                </c:pt>
                <c:pt idx="87">
                  <c:v>6.2390872956309441E-2</c:v>
                </c:pt>
                <c:pt idx="88">
                  <c:v>5.6551035291955633E-2</c:v>
                </c:pt>
                <c:pt idx="89">
                  <c:v>5.2527641895396361E-2</c:v>
                </c:pt>
                <c:pt idx="90">
                  <c:v>5.447527522497253E-2</c:v>
                </c:pt>
                <c:pt idx="91">
                  <c:v>5.2821544664946631E-2</c:v>
                </c:pt>
                <c:pt idx="92">
                  <c:v>4.9544827689502711E-2</c:v>
                </c:pt>
                <c:pt idx="93">
                  <c:v>5.0826579162587572E-2</c:v>
                </c:pt>
                <c:pt idx="94">
                  <c:v>5.4192357793114321E-2</c:v>
                </c:pt>
                <c:pt idx="95">
                  <c:v>5.8419597323195162E-2</c:v>
                </c:pt>
                <c:pt idx="96">
                  <c:v>6.0640668273167865E-2</c:v>
                </c:pt>
                <c:pt idx="97">
                  <c:v>6.3958266123387175E-2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9853712"/>
        <c:axId val="259854104"/>
      </c:lineChart>
      <c:dateAx>
        <c:axId val="259853712"/>
        <c:scaling>
          <c:orientation val="minMax"/>
        </c:scaling>
        <c:delete val="0"/>
        <c:axPos val="b"/>
        <c:majorGridlines>
          <c:spPr>
            <a:ln w="3175">
              <a:solidFill>
                <a:schemeClr val="bg1">
                  <a:lumMod val="50000"/>
                </a:schemeClr>
              </a:solidFill>
            </a:ln>
          </c:spPr>
        </c:majorGridlines>
        <c:numFmt formatCode="mmm\-yy" sourceLinked="1"/>
        <c:majorTickMark val="none"/>
        <c:minorTickMark val="none"/>
        <c:tickLblPos val="low"/>
        <c:spPr>
          <a:ln w="38100">
            <a:solidFill>
              <a:schemeClr val="tx1"/>
            </a:solidFill>
            <a:prstDash val="sysDash"/>
          </a:ln>
        </c:spPr>
        <c:txPr>
          <a:bodyPr/>
          <a:lstStyle/>
          <a:p>
            <a:pPr>
              <a:defRPr sz="1600" b="1">
                <a:latin typeface="Cambria" panose="02040503050406030204" pitchFamily="18" charset="0"/>
              </a:defRPr>
            </a:pPr>
            <a:endParaRPr lang="en-US"/>
          </a:p>
        </c:txPr>
        <c:crossAx val="259854104"/>
        <c:crosses val="autoZero"/>
        <c:auto val="1"/>
        <c:lblOffset val="100"/>
        <c:baseTimeUnit val="months"/>
        <c:majorUnit val="1"/>
        <c:majorTimeUnit val="years"/>
      </c:dateAx>
      <c:valAx>
        <c:axId val="259854104"/>
        <c:scaling>
          <c:orientation val="minMax"/>
          <c:max val="0.30000000000000004"/>
          <c:min val="-0.30000000000000004"/>
        </c:scaling>
        <c:delete val="0"/>
        <c:axPos val="l"/>
        <c:majorGridlines>
          <c:spPr>
            <a:ln w="3175">
              <a:solidFill>
                <a:schemeClr val="bg1">
                  <a:lumMod val="50000"/>
                </a:schemeClr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1600" b="1">
                <a:latin typeface="Cambria" panose="02040503050406030204" pitchFamily="18" charset="0"/>
              </a:defRPr>
            </a:pPr>
            <a:endParaRPr lang="en-US"/>
          </a:p>
        </c:txPr>
        <c:crossAx val="259853712"/>
        <c:crosses val="autoZero"/>
        <c:crossBetween val="between"/>
        <c:majorUnit val="0.1"/>
        <c:minorUnit val="2.0000000000000004E-2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3200">
          <a:latin typeface="+mn-lt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40" b="1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r>
              <a:rPr lang="en-US" sz="2000" dirty="0"/>
              <a:t>U.S.</a:t>
            </a:r>
            <a:r>
              <a:rPr lang="en-US" sz="2000" baseline="0" dirty="0"/>
              <a:t> Monthly Job Adds</a:t>
            </a:r>
            <a:endParaRPr lang="en-US" sz="2000" dirty="0"/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40" b="1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r>
              <a:rPr lang="en-US" sz="1200" b="1" i="0" baseline="0" dirty="0">
                <a:solidFill>
                  <a:srgbClr val="00B050"/>
                </a:solidFill>
                <a:effectLst/>
              </a:rPr>
              <a:t>In thousands,</a:t>
            </a:r>
            <a:r>
              <a:rPr lang="en-US" sz="1200" b="1" i="0" baseline="0" dirty="0">
                <a:solidFill>
                  <a:srgbClr val="FFC000"/>
                </a:solidFill>
                <a:effectLst/>
              </a:rPr>
              <a:t> with recession bars and</a:t>
            </a:r>
            <a:r>
              <a:rPr lang="en-US" sz="1200" b="1" i="0" baseline="0" dirty="0">
                <a:effectLst/>
              </a:rPr>
              <a:t> </a:t>
            </a:r>
            <a:r>
              <a:rPr lang="en-US" sz="1200" b="1" i="0" baseline="0" dirty="0">
                <a:solidFill>
                  <a:srgbClr val="C00000"/>
                </a:solidFill>
                <a:effectLst/>
              </a:rPr>
              <a:t>rolling annual average line</a:t>
            </a:r>
            <a:endParaRPr lang="en-US" sz="1200" dirty="0">
              <a:solidFill>
                <a:srgbClr val="00B050"/>
              </a:solidFill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40" b="1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r>
              <a:rPr lang="en-US" sz="1200" dirty="0"/>
              <a:t>Source: </a:t>
            </a:r>
            <a:r>
              <a:rPr lang="en-US" sz="1200" dirty="0" smtClean="0"/>
              <a:t>Bureau</a:t>
            </a:r>
            <a:r>
              <a:rPr lang="en-US" sz="1200" baseline="0" dirty="0" smtClean="0"/>
              <a:t> of Labor Statistics</a:t>
            </a:r>
            <a:endParaRPr lang="en-US" sz="1200" dirty="0"/>
          </a:p>
        </c:rich>
      </c:tx>
      <c:layout>
        <c:manualLayout>
          <c:xMode val="edge"/>
          <c:yMode val="edge"/>
          <c:x val="0.24769236657917759"/>
          <c:y val="1.356202717307395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6753499562554686E-2"/>
          <c:y val="0.16116296124749113"/>
          <c:w val="0.89824650043744547"/>
          <c:h val="0.751128801914466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US_emp!$B$32</c:f>
              <c:strCache>
                <c:ptCount val="1"/>
              </c:strCache>
            </c:strRef>
          </c:tx>
          <c:spPr>
            <a:solidFill>
              <a:schemeClr val="accent1">
                <a:alpha val="75000"/>
              </a:schemeClr>
            </a:solidFill>
            <a:ln w="3175">
              <a:noFill/>
            </a:ln>
          </c:spPr>
          <c:invertIfNegative val="0"/>
          <c:dPt>
            <c:idx val="14"/>
            <c:invertIfNegative val="0"/>
            <c:bubble3D val="0"/>
          </c:dPt>
          <c:dPt>
            <c:idx val="15"/>
            <c:invertIfNegative val="0"/>
            <c:bubble3D val="0"/>
          </c:dPt>
          <c:dPt>
            <c:idx val="16"/>
            <c:invertIfNegative val="0"/>
            <c:bubble3D val="0"/>
          </c:dPt>
          <c:dPt>
            <c:idx val="17"/>
            <c:invertIfNegative val="0"/>
            <c:bubble3D val="0"/>
          </c:dPt>
          <c:dPt>
            <c:idx val="18"/>
            <c:invertIfNegative val="0"/>
            <c:bubble3D val="0"/>
          </c:dPt>
          <c:dPt>
            <c:idx val="19"/>
            <c:invertIfNegative val="0"/>
            <c:bubble3D val="0"/>
          </c:dPt>
          <c:dPt>
            <c:idx val="20"/>
            <c:invertIfNegative val="0"/>
            <c:bubble3D val="0"/>
          </c:dPt>
          <c:dPt>
            <c:idx val="21"/>
            <c:invertIfNegative val="0"/>
            <c:bubble3D val="0"/>
          </c:dPt>
          <c:dPt>
            <c:idx val="22"/>
            <c:invertIfNegative val="0"/>
            <c:bubble3D val="0"/>
          </c:dPt>
          <c:dPt>
            <c:idx val="23"/>
            <c:invertIfNegative val="0"/>
            <c:bubble3D val="0"/>
            <c:spPr>
              <a:solidFill>
                <a:srgbClr val="FFC000">
                  <a:alpha val="75000"/>
                </a:srgbClr>
              </a:solidFill>
              <a:ln w="3175">
                <a:noFill/>
              </a:ln>
            </c:spPr>
          </c:dPt>
          <c:dPt>
            <c:idx val="24"/>
            <c:invertIfNegative val="0"/>
            <c:bubble3D val="0"/>
            <c:spPr>
              <a:solidFill>
                <a:srgbClr val="FFC000">
                  <a:alpha val="75000"/>
                </a:srgbClr>
              </a:solidFill>
              <a:ln w="3175">
                <a:noFill/>
              </a:ln>
            </c:spPr>
          </c:dPt>
          <c:dPt>
            <c:idx val="25"/>
            <c:invertIfNegative val="0"/>
            <c:bubble3D val="0"/>
            <c:spPr>
              <a:solidFill>
                <a:srgbClr val="FFC000">
                  <a:alpha val="75000"/>
                </a:srgbClr>
              </a:solidFill>
              <a:ln w="3175">
                <a:noFill/>
              </a:ln>
            </c:spPr>
          </c:dPt>
          <c:dPt>
            <c:idx val="26"/>
            <c:invertIfNegative val="0"/>
            <c:bubble3D val="0"/>
            <c:spPr>
              <a:solidFill>
                <a:srgbClr val="FFC000">
                  <a:alpha val="75000"/>
                </a:srgbClr>
              </a:solidFill>
              <a:ln w="3175">
                <a:noFill/>
              </a:ln>
            </c:spPr>
          </c:dPt>
          <c:dPt>
            <c:idx val="27"/>
            <c:invertIfNegative val="0"/>
            <c:bubble3D val="0"/>
            <c:spPr>
              <a:solidFill>
                <a:srgbClr val="FFC000">
                  <a:alpha val="75000"/>
                </a:srgbClr>
              </a:solidFill>
              <a:ln w="3175">
                <a:noFill/>
              </a:ln>
            </c:spPr>
          </c:dPt>
          <c:dPt>
            <c:idx val="28"/>
            <c:invertIfNegative val="0"/>
            <c:bubble3D val="0"/>
            <c:spPr>
              <a:solidFill>
                <a:srgbClr val="FFC000">
                  <a:alpha val="75000"/>
                </a:srgbClr>
              </a:solidFill>
              <a:ln w="3175">
                <a:noFill/>
              </a:ln>
            </c:spPr>
          </c:dPt>
          <c:dPt>
            <c:idx val="29"/>
            <c:invertIfNegative val="0"/>
            <c:bubble3D val="0"/>
            <c:spPr>
              <a:solidFill>
                <a:srgbClr val="FFC000">
                  <a:alpha val="75000"/>
                </a:srgbClr>
              </a:solidFill>
              <a:ln w="3175">
                <a:noFill/>
              </a:ln>
            </c:spPr>
          </c:dPt>
          <c:dPt>
            <c:idx val="30"/>
            <c:invertIfNegative val="0"/>
            <c:bubble3D val="0"/>
            <c:spPr>
              <a:solidFill>
                <a:srgbClr val="FFC000">
                  <a:alpha val="75000"/>
                </a:srgbClr>
              </a:solidFill>
              <a:ln w="3175">
                <a:noFill/>
              </a:ln>
            </c:spPr>
          </c:dPt>
          <c:dPt>
            <c:idx val="31"/>
            <c:invertIfNegative val="0"/>
            <c:bubble3D val="0"/>
            <c:spPr>
              <a:solidFill>
                <a:srgbClr val="FFC000">
                  <a:alpha val="75000"/>
                </a:srgbClr>
              </a:solidFill>
              <a:ln w="3175">
                <a:noFill/>
              </a:ln>
            </c:spPr>
          </c:dPt>
          <c:dPt>
            <c:idx val="32"/>
            <c:invertIfNegative val="0"/>
            <c:bubble3D val="0"/>
            <c:spPr>
              <a:solidFill>
                <a:srgbClr val="FFC000">
                  <a:alpha val="75000"/>
                </a:srgbClr>
              </a:solidFill>
              <a:ln w="3175">
                <a:noFill/>
              </a:ln>
            </c:spPr>
          </c:dPt>
          <c:dPt>
            <c:idx val="33"/>
            <c:invertIfNegative val="0"/>
            <c:bubble3D val="0"/>
            <c:spPr>
              <a:solidFill>
                <a:srgbClr val="FFC000">
                  <a:alpha val="75000"/>
                </a:srgbClr>
              </a:solidFill>
              <a:ln w="3175">
                <a:noFill/>
              </a:ln>
            </c:spPr>
          </c:dPt>
          <c:dPt>
            <c:idx val="34"/>
            <c:invertIfNegative val="0"/>
            <c:bubble3D val="0"/>
            <c:spPr>
              <a:solidFill>
                <a:srgbClr val="FFC000">
                  <a:alpha val="75000"/>
                </a:srgbClr>
              </a:solidFill>
              <a:ln w="3175">
                <a:noFill/>
              </a:ln>
            </c:spPr>
          </c:dPt>
          <c:dPt>
            <c:idx val="35"/>
            <c:invertIfNegative val="0"/>
            <c:bubble3D val="0"/>
            <c:spPr>
              <a:solidFill>
                <a:srgbClr val="FFC000">
                  <a:alpha val="75000"/>
                </a:srgbClr>
              </a:solidFill>
              <a:ln w="3175">
                <a:noFill/>
              </a:ln>
            </c:spPr>
          </c:dPt>
          <c:dPt>
            <c:idx val="36"/>
            <c:invertIfNegative val="0"/>
            <c:bubble3D val="0"/>
            <c:spPr>
              <a:solidFill>
                <a:srgbClr val="FFC000">
                  <a:alpha val="75000"/>
                </a:srgbClr>
              </a:solidFill>
              <a:ln w="3175">
                <a:noFill/>
              </a:ln>
            </c:spPr>
          </c:dPt>
          <c:dPt>
            <c:idx val="37"/>
            <c:invertIfNegative val="0"/>
            <c:bubble3D val="0"/>
            <c:spPr>
              <a:solidFill>
                <a:srgbClr val="FFC000">
                  <a:alpha val="75000"/>
                </a:srgbClr>
              </a:solidFill>
              <a:ln w="3175">
                <a:noFill/>
              </a:ln>
            </c:spPr>
          </c:dPt>
          <c:dPt>
            <c:idx val="38"/>
            <c:invertIfNegative val="0"/>
            <c:bubble3D val="0"/>
            <c:spPr>
              <a:solidFill>
                <a:srgbClr val="FFC000">
                  <a:alpha val="75000"/>
                </a:srgbClr>
              </a:solidFill>
              <a:ln w="3175">
                <a:noFill/>
              </a:ln>
            </c:spPr>
          </c:dPt>
          <c:dPt>
            <c:idx val="39"/>
            <c:invertIfNegative val="0"/>
            <c:bubble3D val="0"/>
            <c:spPr>
              <a:solidFill>
                <a:srgbClr val="FFC000">
                  <a:alpha val="75000"/>
                </a:srgbClr>
              </a:solidFill>
              <a:ln w="3175">
                <a:noFill/>
              </a:ln>
            </c:spPr>
          </c:dPt>
          <c:dPt>
            <c:idx val="40"/>
            <c:invertIfNegative val="0"/>
            <c:bubble3D val="0"/>
            <c:spPr>
              <a:solidFill>
                <a:srgbClr val="FFC000">
                  <a:alpha val="75000"/>
                </a:srgbClr>
              </a:solidFill>
              <a:ln w="3175">
                <a:noFill/>
              </a:ln>
            </c:spPr>
          </c:dPt>
          <c:dPt>
            <c:idx val="41"/>
            <c:invertIfNegative val="0"/>
            <c:bubble3D val="0"/>
            <c:spPr>
              <a:solidFill>
                <a:srgbClr val="FFC000">
                  <a:alpha val="75000"/>
                </a:srgbClr>
              </a:solidFill>
              <a:ln w="3175">
                <a:noFill/>
              </a:ln>
            </c:spPr>
          </c:dPt>
          <c:dPt>
            <c:idx val="95"/>
            <c:invertIfNegative val="0"/>
            <c:bubble3D val="0"/>
          </c:dPt>
          <c:dPt>
            <c:idx val="96"/>
            <c:invertIfNegative val="0"/>
            <c:bubble3D val="0"/>
          </c:dPt>
          <c:dPt>
            <c:idx val="97"/>
            <c:invertIfNegative val="0"/>
            <c:bubble3D val="0"/>
          </c:dPt>
          <c:dPt>
            <c:idx val="98"/>
            <c:invertIfNegative val="0"/>
            <c:bubble3D val="0"/>
          </c:dPt>
          <c:dPt>
            <c:idx val="99"/>
            <c:invertIfNegative val="0"/>
            <c:bubble3D val="0"/>
          </c:dPt>
          <c:dPt>
            <c:idx val="100"/>
            <c:invertIfNegative val="0"/>
            <c:bubble3D val="0"/>
          </c:dPt>
          <c:dPt>
            <c:idx val="101"/>
            <c:invertIfNegative val="0"/>
            <c:bubble3D val="0"/>
          </c:dPt>
          <c:dPt>
            <c:idx val="102"/>
            <c:invertIfNegative val="0"/>
            <c:bubble3D val="0"/>
          </c:dPt>
          <c:dPt>
            <c:idx val="103"/>
            <c:invertIfNegative val="0"/>
            <c:bubble3D val="0"/>
          </c:dPt>
          <c:dPt>
            <c:idx val="104"/>
            <c:invertIfNegative val="0"/>
            <c:bubble3D val="0"/>
          </c:dPt>
          <c:dPt>
            <c:idx val="105"/>
            <c:invertIfNegative val="0"/>
            <c:bubble3D val="0"/>
          </c:dPt>
          <c:dPt>
            <c:idx val="106"/>
            <c:invertIfNegative val="0"/>
            <c:bubble3D val="0"/>
          </c:dPt>
          <c:dPt>
            <c:idx val="107"/>
            <c:invertIfNegative val="0"/>
            <c:bubble3D val="0"/>
          </c:dPt>
          <c:dPt>
            <c:idx val="108"/>
            <c:invertIfNegative val="0"/>
            <c:bubble3D val="0"/>
          </c:dPt>
          <c:dPt>
            <c:idx val="109"/>
            <c:invertIfNegative val="0"/>
            <c:bubble3D val="0"/>
          </c:dPt>
          <c:dPt>
            <c:idx val="110"/>
            <c:invertIfNegative val="0"/>
            <c:bubble3D val="0"/>
          </c:dPt>
          <c:dPt>
            <c:idx val="111"/>
            <c:invertIfNegative val="0"/>
            <c:bubble3D val="0"/>
          </c:dPt>
          <c:dPt>
            <c:idx val="112"/>
            <c:invertIfNegative val="0"/>
            <c:bubble3D val="0"/>
          </c:dPt>
          <c:dPt>
            <c:idx val="113"/>
            <c:invertIfNegative val="0"/>
            <c:bubble3D val="0"/>
          </c:dPt>
          <c:dPt>
            <c:idx val="114"/>
            <c:invertIfNegative val="0"/>
            <c:bubble3D val="0"/>
          </c:dPt>
          <c:trendline>
            <c:spPr>
              <a:ln w="38100">
                <a:solidFill>
                  <a:srgbClr val="C00000"/>
                </a:solidFill>
              </a:ln>
            </c:spPr>
            <c:trendlineType val="movingAvg"/>
            <c:period val="12"/>
            <c:dispRSqr val="0"/>
            <c:dispEq val="0"/>
          </c:trendline>
          <c:cat>
            <c:numRef>
              <c:f>US_emp!$A$465:$A$612</c:f>
              <c:numCache>
                <c:formatCode>mmm\-yy</c:formatCode>
                <c:ptCount val="148"/>
                <c:pt idx="0">
                  <c:v>38718</c:v>
                </c:pt>
                <c:pt idx="1">
                  <c:v>38749</c:v>
                </c:pt>
                <c:pt idx="2">
                  <c:v>38777</c:v>
                </c:pt>
                <c:pt idx="3">
                  <c:v>38808</c:v>
                </c:pt>
                <c:pt idx="4">
                  <c:v>38838</c:v>
                </c:pt>
                <c:pt idx="5">
                  <c:v>38869</c:v>
                </c:pt>
                <c:pt idx="6">
                  <c:v>38899</c:v>
                </c:pt>
                <c:pt idx="7">
                  <c:v>38930</c:v>
                </c:pt>
                <c:pt idx="8">
                  <c:v>38961</c:v>
                </c:pt>
                <c:pt idx="9">
                  <c:v>38991</c:v>
                </c:pt>
                <c:pt idx="10">
                  <c:v>39022</c:v>
                </c:pt>
                <c:pt idx="11">
                  <c:v>39052</c:v>
                </c:pt>
                <c:pt idx="12">
                  <c:v>39083</c:v>
                </c:pt>
                <c:pt idx="13">
                  <c:v>39114</c:v>
                </c:pt>
                <c:pt idx="14">
                  <c:v>39142</c:v>
                </c:pt>
                <c:pt idx="15">
                  <c:v>39173</c:v>
                </c:pt>
                <c:pt idx="16">
                  <c:v>39203</c:v>
                </c:pt>
                <c:pt idx="17">
                  <c:v>39234</c:v>
                </c:pt>
                <c:pt idx="18">
                  <c:v>39264</c:v>
                </c:pt>
                <c:pt idx="19">
                  <c:v>39295</c:v>
                </c:pt>
                <c:pt idx="20">
                  <c:v>39326</c:v>
                </c:pt>
                <c:pt idx="21">
                  <c:v>39356</c:v>
                </c:pt>
                <c:pt idx="22">
                  <c:v>39387</c:v>
                </c:pt>
                <c:pt idx="23">
                  <c:v>39417</c:v>
                </c:pt>
                <c:pt idx="24">
                  <c:v>39448</c:v>
                </c:pt>
                <c:pt idx="25">
                  <c:v>39479</c:v>
                </c:pt>
                <c:pt idx="26">
                  <c:v>39508</c:v>
                </c:pt>
                <c:pt idx="27">
                  <c:v>39539</c:v>
                </c:pt>
                <c:pt idx="28">
                  <c:v>39569</c:v>
                </c:pt>
                <c:pt idx="29">
                  <c:v>39600</c:v>
                </c:pt>
                <c:pt idx="30">
                  <c:v>39630</c:v>
                </c:pt>
                <c:pt idx="31">
                  <c:v>39661</c:v>
                </c:pt>
                <c:pt idx="32">
                  <c:v>39692</c:v>
                </c:pt>
                <c:pt idx="33">
                  <c:v>39722</c:v>
                </c:pt>
                <c:pt idx="34">
                  <c:v>39753</c:v>
                </c:pt>
                <c:pt idx="35">
                  <c:v>39783</c:v>
                </c:pt>
                <c:pt idx="36">
                  <c:v>39814</c:v>
                </c:pt>
                <c:pt idx="37">
                  <c:v>39845</c:v>
                </c:pt>
                <c:pt idx="38">
                  <c:v>39873</c:v>
                </c:pt>
                <c:pt idx="39">
                  <c:v>39904</c:v>
                </c:pt>
                <c:pt idx="40">
                  <c:v>39934</c:v>
                </c:pt>
                <c:pt idx="41">
                  <c:v>39965</c:v>
                </c:pt>
                <c:pt idx="42">
                  <c:v>39995</c:v>
                </c:pt>
                <c:pt idx="43">
                  <c:v>40026</c:v>
                </c:pt>
                <c:pt idx="44">
                  <c:v>40057</c:v>
                </c:pt>
                <c:pt idx="45">
                  <c:v>40087</c:v>
                </c:pt>
                <c:pt idx="46">
                  <c:v>40118</c:v>
                </c:pt>
                <c:pt idx="47">
                  <c:v>40148</c:v>
                </c:pt>
                <c:pt idx="48">
                  <c:v>40179</c:v>
                </c:pt>
                <c:pt idx="49">
                  <c:v>40210</c:v>
                </c:pt>
                <c:pt idx="50">
                  <c:v>40238</c:v>
                </c:pt>
                <c:pt idx="51">
                  <c:v>40269</c:v>
                </c:pt>
                <c:pt idx="52">
                  <c:v>40299</c:v>
                </c:pt>
                <c:pt idx="53">
                  <c:v>40330</c:v>
                </c:pt>
                <c:pt idx="54">
                  <c:v>40360</c:v>
                </c:pt>
                <c:pt idx="55">
                  <c:v>40391</c:v>
                </c:pt>
                <c:pt idx="56">
                  <c:v>40422</c:v>
                </c:pt>
                <c:pt idx="57">
                  <c:v>40452</c:v>
                </c:pt>
                <c:pt idx="58">
                  <c:v>40483</c:v>
                </c:pt>
                <c:pt idx="59">
                  <c:v>40513</c:v>
                </c:pt>
                <c:pt idx="60">
                  <c:v>40544</c:v>
                </c:pt>
                <c:pt idx="61">
                  <c:v>40575</c:v>
                </c:pt>
                <c:pt idx="62">
                  <c:v>40603</c:v>
                </c:pt>
                <c:pt idx="63">
                  <c:v>40634</c:v>
                </c:pt>
                <c:pt idx="64">
                  <c:v>40664</c:v>
                </c:pt>
                <c:pt idx="65">
                  <c:v>40695</c:v>
                </c:pt>
                <c:pt idx="66">
                  <c:v>40725</c:v>
                </c:pt>
                <c:pt idx="67">
                  <c:v>40756</c:v>
                </c:pt>
                <c:pt idx="68">
                  <c:v>40787</c:v>
                </c:pt>
                <c:pt idx="69">
                  <c:v>40817</c:v>
                </c:pt>
                <c:pt idx="70">
                  <c:v>40848</c:v>
                </c:pt>
                <c:pt idx="71">
                  <c:v>40878</c:v>
                </c:pt>
                <c:pt idx="72">
                  <c:v>40909</c:v>
                </c:pt>
                <c:pt idx="73">
                  <c:v>40940</c:v>
                </c:pt>
                <c:pt idx="74">
                  <c:v>40969</c:v>
                </c:pt>
                <c:pt idx="75">
                  <c:v>41000</c:v>
                </c:pt>
                <c:pt idx="76">
                  <c:v>41030</c:v>
                </c:pt>
                <c:pt idx="77">
                  <c:v>41061</c:v>
                </c:pt>
                <c:pt idx="78">
                  <c:v>41091</c:v>
                </c:pt>
                <c:pt idx="79">
                  <c:v>41122</c:v>
                </c:pt>
                <c:pt idx="80">
                  <c:v>41153</c:v>
                </c:pt>
                <c:pt idx="81">
                  <c:v>41183</c:v>
                </c:pt>
                <c:pt idx="82">
                  <c:v>41214</c:v>
                </c:pt>
                <c:pt idx="83">
                  <c:v>41244</c:v>
                </c:pt>
                <c:pt idx="84">
                  <c:v>41275</c:v>
                </c:pt>
                <c:pt idx="85">
                  <c:v>41306</c:v>
                </c:pt>
                <c:pt idx="86">
                  <c:v>41334</c:v>
                </c:pt>
                <c:pt idx="87">
                  <c:v>41365</c:v>
                </c:pt>
                <c:pt idx="88">
                  <c:v>41395</c:v>
                </c:pt>
                <c:pt idx="89">
                  <c:v>41426</c:v>
                </c:pt>
                <c:pt idx="90">
                  <c:v>41456</c:v>
                </c:pt>
                <c:pt idx="91">
                  <c:v>41487</c:v>
                </c:pt>
                <c:pt idx="92">
                  <c:v>41518</c:v>
                </c:pt>
                <c:pt idx="93">
                  <c:v>41548</c:v>
                </c:pt>
                <c:pt idx="94">
                  <c:v>41579</c:v>
                </c:pt>
                <c:pt idx="95">
                  <c:v>41609</c:v>
                </c:pt>
                <c:pt idx="96">
                  <c:v>41640</c:v>
                </c:pt>
                <c:pt idx="97">
                  <c:v>41671</c:v>
                </c:pt>
                <c:pt idx="98">
                  <c:v>41699</c:v>
                </c:pt>
                <c:pt idx="99">
                  <c:v>41730</c:v>
                </c:pt>
                <c:pt idx="100">
                  <c:v>41760</c:v>
                </c:pt>
                <c:pt idx="101">
                  <c:v>41791</c:v>
                </c:pt>
                <c:pt idx="102">
                  <c:v>41821</c:v>
                </c:pt>
                <c:pt idx="103">
                  <c:v>41852</c:v>
                </c:pt>
                <c:pt idx="104">
                  <c:v>41883</c:v>
                </c:pt>
                <c:pt idx="105">
                  <c:v>41913</c:v>
                </c:pt>
                <c:pt idx="106">
                  <c:v>41944</c:v>
                </c:pt>
                <c:pt idx="107">
                  <c:v>41974</c:v>
                </c:pt>
                <c:pt idx="108">
                  <c:v>42005</c:v>
                </c:pt>
                <c:pt idx="109">
                  <c:v>42036</c:v>
                </c:pt>
                <c:pt idx="110">
                  <c:v>42064</c:v>
                </c:pt>
                <c:pt idx="111">
                  <c:v>42095</c:v>
                </c:pt>
                <c:pt idx="112">
                  <c:v>42125</c:v>
                </c:pt>
                <c:pt idx="113">
                  <c:v>42156</c:v>
                </c:pt>
                <c:pt idx="114">
                  <c:v>42186</c:v>
                </c:pt>
                <c:pt idx="115">
                  <c:v>42217</c:v>
                </c:pt>
                <c:pt idx="116">
                  <c:v>42248</c:v>
                </c:pt>
                <c:pt idx="117">
                  <c:v>42278</c:v>
                </c:pt>
                <c:pt idx="118">
                  <c:v>42309</c:v>
                </c:pt>
                <c:pt idx="119">
                  <c:v>42339</c:v>
                </c:pt>
                <c:pt idx="120">
                  <c:v>42370</c:v>
                </c:pt>
                <c:pt idx="121">
                  <c:v>42401</c:v>
                </c:pt>
                <c:pt idx="122">
                  <c:v>42430</c:v>
                </c:pt>
                <c:pt idx="123">
                  <c:v>42461</c:v>
                </c:pt>
                <c:pt idx="124">
                  <c:v>42491</c:v>
                </c:pt>
                <c:pt idx="125">
                  <c:v>42522</c:v>
                </c:pt>
                <c:pt idx="126">
                  <c:v>42552</c:v>
                </c:pt>
                <c:pt idx="127">
                  <c:v>42583</c:v>
                </c:pt>
                <c:pt idx="128">
                  <c:v>42614</c:v>
                </c:pt>
                <c:pt idx="129">
                  <c:v>42644</c:v>
                </c:pt>
                <c:pt idx="130">
                  <c:v>42675</c:v>
                </c:pt>
                <c:pt idx="131">
                  <c:v>42705</c:v>
                </c:pt>
                <c:pt idx="132">
                  <c:v>42736</c:v>
                </c:pt>
                <c:pt idx="133">
                  <c:v>42767</c:v>
                </c:pt>
                <c:pt idx="134">
                  <c:v>42795</c:v>
                </c:pt>
                <c:pt idx="135">
                  <c:v>42826</c:v>
                </c:pt>
                <c:pt idx="136">
                  <c:v>42856</c:v>
                </c:pt>
                <c:pt idx="137">
                  <c:v>42887</c:v>
                </c:pt>
                <c:pt idx="138">
                  <c:v>42917</c:v>
                </c:pt>
                <c:pt idx="139">
                  <c:v>42948</c:v>
                </c:pt>
                <c:pt idx="140">
                  <c:v>42979</c:v>
                </c:pt>
                <c:pt idx="141">
                  <c:v>43009</c:v>
                </c:pt>
                <c:pt idx="142">
                  <c:v>43040</c:v>
                </c:pt>
                <c:pt idx="143">
                  <c:v>43070</c:v>
                </c:pt>
                <c:pt idx="144">
                  <c:v>43101</c:v>
                </c:pt>
                <c:pt idx="145">
                  <c:v>43132</c:v>
                </c:pt>
                <c:pt idx="146">
                  <c:v>43160</c:v>
                </c:pt>
                <c:pt idx="147">
                  <c:v>43191</c:v>
                </c:pt>
              </c:numCache>
            </c:numRef>
          </c:cat>
          <c:val>
            <c:numRef>
              <c:f>US_emp!$D$465:$D$612</c:f>
              <c:numCache>
                <c:formatCode>_(* #,##0_);_(* \(#,##0\);_(* "-"??_);_(@_)</c:formatCode>
                <c:ptCount val="148"/>
                <c:pt idx="0">
                  <c:v>282</c:v>
                </c:pt>
                <c:pt idx="1">
                  <c:v>312</c:v>
                </c:pt>
                <c:pt idx="2">
                  <c:v>297</c:v>
                </c:pt>
                <c:pt idx="3">
                  <c:v>168</c:v>
                </c:pt>
                <c:pt idx="4">
                  <c:v>31</c:v>
                </c:pt>
                <c:pt idx="5">
                  <c:v>79</c:v>
                </c:pt>
                <c:pt idx="6">
                  <c:v>206</c:v>
                </c:pt>
                <c:pt idx="7">
                  <c:v>179</c:v>
                </c:pt>
                <c:pt idx="8">
                  <c:v>148</c:v>
                </c:pt>
                <c:pt idx="9">
                  <c:v>12</c:v>
                </c:pt>
                <c:pt idx="10">
                  <c:v>208</c:v>
                </c:pt>
                <c:pt idx="11">
                  <c:v>173</c:v>
                </c:pt>
                <c:pt idx="12">
                  <c:v>234</c:v>
                </c:pt>
                <c:pt idx="13">
                  <c:v>85</c:v>
                </c:pt>
                <c:pt idx="14">
                  <c:v>214</c:v>
                </c:pt>
                <c:pt idx="15">
                  <c:v>59</c:v>
                </c:pt>
                <c:pt idx="16">
                  <c:v>153</c:v>
                </c:pt>
                <c:pt idx="17">
                  <c:v>77</c:v>
                </c:pt>
                <c:pt idx="18">
                  <c:v>-30</c:v>
                </c:pt>
                <c:pt idx="19">
                  <c:v>-28</c:v>
                </c:pt>
                <c:pt idx="20">
                  <c:v>96</c:v>
                </c:pt>
                <c:pt idx="21">
                  <c:v>78</c:v>
                </c:pt>
                <c:pt idx="22">
                  <c:v>106</c:v>
                </c:pt>
                <c:pt idx="23">
                  <c:v>104</c:v>
                </c:pt>
                <c:pt idx="24">
                  <c:v>8</c:v>
                </c:pt>
                <c:pt idx="25">
                  <c:v>-81</c:v>
                </c:pt>
                <c:pt idx="26">
                  <c:v>-55</c:v>
                </c:pt>
                <c:pt idx="27">
                  <c:v>-229</c:v>
                </c:pt>
                <c:pt idx="28">
                  <c:v>-184</c:v>
                </c:pt>
                <c:pt idx="29">
                  <c:v>-154</c:v>
                </c:pt>
                <c:pt idx="30">
                  <c:v>-213</c:v>
                </c:pt>
                <c:pt idx="31">
                  <c:v>-277</c:v>
                </c:pt>
                <c:pt idx="32">
                  <c:v>-443</c:v>
                </c:pt>
                <c:pt idx="33">
                  <c:v>-475</c:v>
                </c:pt>
                <c:pt idx="34">
                  <c:v>-759</c:v>
                </c:pt>
                <c:pt idx="35">
                  <c:v>-707</c:v>
                </c:pt>
                <c:pt idx="36">
                  <c:v>-787</c:v>
                </c:pt>
                <c:pt idx="37">
                  <c:v>-704</c:v>
                </c:pt>
                <c:pt idx="38">
                  <c:v>-802</c:v>
                </c:pt>
                <c:pt idx="39">
                  <c:v>-704</c:v>
                </c:pt>
                <c:pt idx="40">
                  <c:v>-354</c:v>
                </c:pt>
                <c:pt idx="41">
                  <c:v>-469</c:v>
                </c:pt>
                <c:pt idx="42">
                  <c:v>-342</c:v>
                </c:pt>
                <c:pt idx="43">
                  <c:v>-196</c:v>
                </c:pt>
                <c:pt idx="44">
                  <c:v>-229</c:v>
                </c:pt>
                <c:pt idx="45">
                  <c:v>-209</c:v>
                </c:pt>
                <c:pt idx="46">
                  <c:v>12</c:v>
                </c:pt>
                <c:pt idx="47">
                  <c:v>-277</c:v>
                </c:pt>
                <c:pt idx="48">
                  <c:v>18</c:v>
                </c:pt>
                <c:pt idx="49">
                  <c:v>-73</c:v>
                </c:pt>
                <c:pt idx="50">
                  <c:v>193</c:v>
                </c:pt>
                <c:pt idx="51">
                  <c:v>221</c:v>
                </c:pt>
                <c:pt idx="52">
                  <c:v>522</c:v>
                </c:pt>
                <c:pt idx="53">
                  <c:v>-140</c:v>
                </c:pt>
                <c:pt idx="54">
                  <c:v>-78</c:v>
                </c:pt>
                <c:pt idx="55">
                  <c:v>-16</c:v>
                </c:pt>
                <c:pt idx="56">
                  <c:v>-63</c:v>
                </c:pt>
                <c:pt idx="57">
                  <c:v>267</c:v>
                </c:pt>
                <c:pt idx="58">
                  <c:v>129</c:v>
                </c:pt>
                <c:pt idx="59">
                  <c:v>73</c:v>
                </c:pt>
                <c:pt idx="60">
                  <c:v>44</c:v>
                </c:pt>
                <c:pt idx="61">
                  <c:v>182</c:v>
                </c:pt>
                <c:pt idx="62">
                  <c:v>254</c:v>
                </c:pt>
                <c:pt idx="63">
                  <c:v>323</c:v>
                </c:pt>
                <c:pt idx="64">
                  <c:v>81</c:v>
                </c:pt>
                <c:pt idx="65">
                  <c:v>234</c:v>
                </c:pt>
                <c:pt idx="66">
                  <c:v>72</c:v>
                </c:pt>
                <c:pt idx="67">
                  <c:v>112</c:v>
                </c:pt>
                <c:pt idx="68">
                  <c:v>233</c:v>
                </c:pt>
                <c:pt idx="69">
                  <c:v>209</c:v>
                </c:pt>
                <c:pt idx="70">
                  <c:v>145</c:v>
                </c:pt>
                <c:pt idx="71">
                  <c:v>201</c:v>
                </c:pt>
                <c:pt idx="72">
                  <c:v>348</c:v>
                </c:pt>
                <c:pt idx="73">
                  <c:v>233</c:v>
                </c:pt>
                <c:pt idx="74">
                  <c:v>264</c:v>
                </c:pt>
                <c:pt idx="75">
                  <c:v>72</c:v>
                </c:pt>
                <c:pt idx="76">
                  <c:v>117</c:v>
                </c:pt>
                <c:pt idx="77">
                  <c:v>68</c:v>
                </c:pt>
                <c:pt idx="78">
                  <c:v>156</c:v>
                </c:pt>
                <c:pt idx="79">
                  <c:v>173</c:v>
                </c:pt>
                <c:pt idx="80">
                  <c:v>194</c:v>
                </c:pt>
                <c:pt idx="81">
                  <c:v>153</c:v>
                </c:pt>
                <c:pt idx="82">
                  <c:v>130</c:v>
                </c:pt>
                <c:pt idx="83">
                  <c:v>243</c:v>
                </c:pt>
                <c:pt idx="84">
                  <c:v>207</c:v>
                </c:pt>
                <c:pt idx="85">
                  <c:v>265</c:v>
                </c:pt>
                <c:pt idx="86">
                  <c:v>156</c:v>
                </c:pt>
                <c:pt idx="87">
                  <c:v>179</c:v>
                </c:pt>
                <c:pt idx="88">
                  <c:v>240</c:v>
                </c:pt>
                <c:pt idx="89">
                  <c:v>158</c:v>
                </c:pt>
                <c:pt idx="90">
                  <c:v>111</c:v>
                </c:pt>
                <c:pt idx="91">
                  <c:v>260</c:v>
                </c:pt>
                <c:pt idx="92">
                  <c:v>201</c:v>
                </c:pt>
                <c:pt idx="93">
                  <c:v>210</c:v>
                </c:pt>
                <c:pt idx="94">
                  <c:v>221</c:v>
                </c:pt>
                <c:pt idx="95">
                  <c:v>93</c:v>
                </c:pt>
                <c:pt idx="96">
                  <c:v>174</c:v>
                </c:pt>
                <c:pt idx="97">
                  <c:v>182</c:v>
                </c:pt>
                <c:pt idx="98">
                  <c:v>261</c:v>
                </c:pt>
                <c:pt idx="99">
                  <c:v>311</c:v>
                </c:pt>
                <c:pt idx="100">
                  <c:v>252</c:v>
                </c:pt>
                <c:pt idx="101">
                  <c:v>306</c:v>
                </c:pt>
                <c:pt idx="102">
                  <c:v>196</c:v>
                </c:pt>
                <c:pt idx="103">
                  <c:v>226</c:v>
                </c:pt>
                <c:pt idx="104">
                  <c:v>284</c:v>
                </c:pt>
                <c:pt idx="105">
                  <c:v>255</c:v>
                </c:pt>
                <c:pt idx="106">
                  <c:v>307</c:v>
                </c:pt>
                <c:pt idx="107">
                  <c:v>251</c:v>
                </c:pt>
                <c:pt idx="108">
                  <c:v>211</c:v>
                </c:pt>
                <c:pt idx="109">
                  <c:v>267</c:v>
                </c:pt>
                <c:pt idx="110">
                  <c:v>78</c:v>
                </c:pt>
                <c:pt idx="111">
                  <c:v>282</c:v>
                </c:pt>
                <c:pt idx="112">
                  <c:v>326</c:v>
                </c:pt>
                <c:pt idx="113">
                  <c:v>191</c:v>
                </c:pt>
                <c:pt idx="114">
                  <c:v>256</c:v>
                </c:pt>
                <c:pt idx="115">
                  <c:v>164</c:v>
                </c:pt>
                <c:pt idx="116">
                  <c:v>88</c:v>
                </c:pt>
                <c:pt idx="117">
                  <c:v>351</c:v>
                </c:pt>
                <c:pt idx="118">
                  <c:v>264</c:v>
                </c:pt>
                <c:pt idx="119">
                  <c:v>234</c:v>
                </c:pt>
                <c:pt idx="120">
                  <c:v>103</c:v>
                </c:pt>
                <c:pt idx="121">
                  <c:v>257</c:v>
                </c:pt>
                <c:pt idx="122">
                  <c:v>235</c:v>
                </c:pt>
                <c:pt idx="123">
                  <c:v>174</c:v>
                </c:pt>
                <c:pt idx="124">
                  <c:v>34</c:v>
                </c:pt>
                <c:pt idx="125">
                  <c:v>285</c:v>
                </c:pt>
                <c:pt idx="126">
                  <c:v>325</c:v>
                </c:pt>
                <c:pt idx="127">
                  <c:v>175</c:v>
                </c:pt>
                <c:pt idx="128">
                  <c:v>264</c:v>
                </c:pt>
                <c:pt idx="129">
                  <c:v>140</c:v>
                </c:pt>
                <c:pt idx="130">
                  <c:v>172</c:v>
                </c:pt>
                <c:pt idx="131">
                  <c:v>180</c:v>
                </c:pt>
                <c:pt idx="132">
                  <c:v>259</c:v>
                </c:pt>
                <c:pt idx="133">
                  <c:v>200</c:v>
                </c:pt>
                <c:pt idx="134">
                  <c:v>73</c:v>
                </c:pt>
                <c:pt idx="135">
                  <c:v>175</c:v>
                </c:pt>
                <c:pt idx="136">
                  <c:v>155</c:v>
                </c:pt>
                <c:pt idx="137">
                  <c:v>239</c:v>
                </c:pt>
                <c:pt idx="138">
                  <c:v>190</c:v>
                </c:pt>
                <c:pt idx="139">
                  <c:v>221</c:v>
                </c:pt>
                <c:pt idx="140">
                  <c:v>14</c:v>
                </c:pt>
                <c:pt idx="141">
                  <c:v>271</c:v>
                </c:pt>
                <c:pt idx="142">
                  <c:v>216</c:v>
                </c:pt>
                <c:pt idx="143">
                  <c:v>176</c:v>
                </c:pt>
                <c:pt idx="144">
                  <c:v>324</c:v>
                </c:pt>
                <c:pt idx="145" formatCode="General">
                  <c:v>155</c:v>
                </c:pt>
                <c:pt idx="146" formatCode="General">
                  <c:v>159</c:v>
                </c:pt>
                <c:pt idx="147" formatCode="General">
                  <c:v>223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253810120"/>
        <c:axId val="253808160"/>
      </c:barChart>
      <c:dateAx>
        <c:axId val="253810120"/>
        <c:scaling>
          <c:orientation val="minMax"/>
        </c:scaling>
        <c:delete val="0"/>
        <c:axPos val="b"/>
        <c:majorGridlines/>
        <c:numFmt formatCode="mmm\-yy" sourceLinked="1"/>
        <c:majorTickMark val="out"/>
        <c:minorTickMark val="none"/>
        <c:tickLblPos val="low"/>
        <c:txPr>
          <a:bodyPr rot="0" anchor="ctr" anchorCtr="0"/>
          <a:lstStyle/>
          <a:p>
            <a:pPr>
              <a:defRPr sz="1400" b="1"/>
            </a:pPr>
            <a:endParaRPr lang="en-US"/>
          </a:p>
        </c:txPr>
        <c:crossAx val="253808160"/>
        <c:crosses val="autoZero"/>
        <c:auto val="1"/>
        <c:lblOffset val="100"/>
        <c:baseTimeUnit val="months"/>
        <c:majorUnit val="1"/>
        <c:majorTimeUnit val="years"/>
      </c:dateAx>
      <c:valAx>
        <c:axId val="253808160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00B050"/>
                </a:solidFill>
              </a:defRPr>
            </a:pPr>
            <a:endParaRPr lang="en-US"/>
          </a:p>
        </c:txPr>
        <c:crossAx val="253810120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200">
          <a:latin typeface="+mj-lt"/>
        </a:defRPr>
      </a:pPr>
      <a:endParaRPr lang="en-US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40" b="1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r>
              <a:rPr lang="en-US" sz="2000" dirty="0"/>
              <a:t>Unemployment Rates: </a:t>
            </a:r>
            <a:r>
              <a:rPr lang="en-US" sz="2000" dirty="0" smtClean="0"/>
              <a:t>U.S. </a:t>
            </a:r>
            <a:r>
              <a:rPr lang="en-US" sz="2000" dirty="0"/>
              <a:t>&amp; King County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40" b="1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r>
              <a:rPr lang="en-US" sz="1200" b="1" i="0" baseline="0" dirty="0" smtClean="0">
                <a:solidFill>
                  <a:srgbClr val="FFC000"/>
                </a:solidFill>
                <a:effectLst/>
              </a:rPr>
              <a:t>Recession (bar), </a:t>
            </a:r>
            <a:r>
              <a:rPr lang="en-US" sz="1200" b="1" i="0" baseline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King County (bar),  </a:t>
            </a:r>
            <a:r>
              <a:rPr lang="en-US" sz="1200" b="1" i="0" baseline="0" dirty="0" smtClean="0">
                <a:solidFill>
                  <a:schemeClr val="accent2"/>
                </a:solidFill>
                <a:effectLst/>
              </a:rPr>
              <a:t>U.S. U3 (line), </a:t>
            </a:r>
            <a:r>
              <a:rPr lang="en-US" sz="1200" b="1" i="0" baseline="0" dirty="0" smtClean="0">
                <a:solidFill>
                  <a:srgbClr val="00B050"/>
                </a:solidFill>
                <a:effectLst/>
              </a:rPr>
              <a:t>U.S. U6 (line)</a:t>
            </a:r>
            <a:endParaRPr lang="en-US" sz="1200" dirty="0">
              <a:solidFill>
                <a:srgbClr val="00B050"/>
              </a:solidFill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40" b="1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r>
              <a:rPr lang="en-US" sz="1200" dirty="0"/>
              <a:t>Source: Bureau</a:t>
            </a:r>
            <a:r>
              <a:rPr lang="en-US" sz="1200" baseline="0" dirty="0"/>
              <a:t> of Labor Statistics</a:t>
            </a:r>
            <a:endParaRPr lang="en-US" sz="1200" dirty="0"/>
          </a:p>
        </c:rich>
      </c:tx>
      <c:layout>
        <c:manualLayout>
          <c:xMode val="edge"/>
          <c:yMode val="edge"/>
          <c:x val="0.24229636920384953"/>
          <c:y val="1.241836498378879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8002292633070239E-2"/>
          <c:y val="0.16116296124749113"/>
          <c:w val="0.90544269466316718"/>
          <c:h val="0.74937683341052952"/>
        </c:manualLayout>
      </c:layout>
      <c:barChart>
        <c:barDir val="col"/>
        <c:grouping val="clustered"/>
        <c:varyColors val="0"/>
        <c:ser>
          <c:idx val="0"/>
          <c:order val="0"/>
          <c:tx>
            <c:v>King County</c:v>
          </c:tx>
          <c:spPr>
            <a:solidFill>
              <a:schemeClr val="accent1">
                <a:alpha val="75000"/>
              </a:schemeClr>
            </a:solidFill>
            <a:ln w="3175">
              <a:noFill/>
            </a:ln>
          </c:spPr>
          <c:invertIfNegative val="0"/>
          <c:dPt>
            <c:idx val="14"/>
            <c:invertIfNegative val="0"/>
            <c:bubble3D val="0"/>
          </c:dPt>
          <c:dPt>
            <c:idx val="15"/>
            <c:invertIfNegative val="0"/>
            <c:bubble3D val="0"/>
          </c:dPt>
          <c:dPt>
            <c:idx val="16"/>
            <c:invertIfNegative val="0"/>
            <c:bubble3D val="0"/>
          </c:dPt>
          <c:dPt>
            <c:idx val="17"/>
            <c:invertIfNegative val="0"/>
            <c:bubble3D val="0"/>
          </c:dPt>
          <c:dPt>
            <c:idx val="18"/>
            <c:invertIfNegative val="0"/>
            <c:bubble3D val="0"/>
          </c:dPt>
          <c:dPt>
            <c:idx val="19"/>
            <c:invertIfNegative val="0"/>
            <c:bubble3D val="0"/>
          </c:dPt>
          <c:dPt>
            <c:idx val="20"/>
            <c:invertIfNegative val="0"/>
            <c:bubble3D val="0"/>
          </c:dPt>
          <c:dPt>
            <c:idx val="21"/>
            <c:invertIfNegative val="0"/>
            <c:bubble3D val="0"/>
          </c:dPt>
          <c:dPt>
            <c:idx val="22"/>
            <c:invertIfNegative val="0"/>
            <c:bubble3D val="0"/>
          </c:dPt>
          <c:dPt>
            <c:idx val="23"/>
            <c:invertIfNegative val="0"/>
            <c:bubble3D val="0"/>
            <c:spPr>
              <a:solidFill>
                <a:srgbClr val="FFC000">
                  <a:alpha val="75000"/>
                </a:srgbClr>
              </a:solidFill>
              <a:ln w="3175">
                <a:noFill/>
              </a:ln>
            </c:spPr>
          </c:dPt>
          <c:dPt>
            <c:idx val="24"/>
            <c:invertIfNegative val="0"/>
            <c:bubble3D val="0"/>
            <c:spPr>
              <a:solidFill>
                <a:srgbClr val="FFC000">
                  <a:alpha val="75000"/>
                </a:srgbClr>
              </a:solidFill>
              <a:ln w="3175">
                <a:noFill/>
              </a:ln>
            </c:spPr>
          </c:dPt>
          <c:dPt>
            <c:idx val="25"/>
            <c:invertIfNegative val="0"/>
            <c:bubble3D val="0"/>
            <c:spPr>
              <a:solidFill>
                <a:srgbClr val="FFC000">
                  <a:alpha val="75000"/>
                </a:srgbClr>
              </a:solidFill>
              <a:ln w="3175">
                <a:noFill/>
              </a:ln>
            </c:spPr>
          </c:dPt>
          <c:dPt>
            <c:idx val="26"/>
            <c:invertIfNegative val="0"/>
            <c:bubble3D val="0"/>
            <c:spPr>
              <a:solidFill>
                <a:srgbClr val="FFC000">
                  <a:alpha val="75000"/>
                </a:srgbClr>
              </a:solidFill>
              <a:ln w="3175">
                <a:noFill/>
              </a:ln>
            </c:spPr>
          </c:dPt>
          <c:dPt>
            <c:idx val="27"/>
            <c:invertIfNegative val="0"/>
            <c:bubble3D val="0"/>
            <c:spPr>
              <a:solidFill>
                <a:srgbClr val="FFC000">
                  <a:alpha val="75000"/>
                </a:srgbClr>
              </a:solidFill>
              <a:ln w="3175">
                <a:noFill/>
              </a:ln>
            </c:spPr>
          </c:dPt>
          <c:dPt>
            <c:idx val="28"/>
            <c:invertIfNegative val="0"/>
            <c:bubble3D val="0"/>
            <c:spPr>
              <a:solidFill>
                <a:srgbClr val="FFC000">
                  <a:alpha val="75000"/>
                </a:srgbClr>
              </a:solidFill>
              <a:ln w="3175">
                <a:noFill/>
              </a:ln>
            </c:spPr>
          </c:dPt>
          <c:dPt>
            <c:idx val="29"/>
            <c:invertIfNegative val="0"/>
            <c:bubble3D val="0"/>
            <c:spPr>
              <a:solidFill>
                <a:srgbClr val="FFC000">
                  <a:alpha val="75000"/>
                </a:srgbClr>
              </a:solidFill>
              <a:ln w="3175">
                <a:noFill/>
              </a:ln>
            </c:spPr>
          </c:dPt>
          <c:dPt>
            <c:idx val="30"/>
            <c:invertIfNegative val="0"/>
            <c:bubble3D val="0"/>
            <c:spPr>
              <a:solidFill>
                <a:srgbClr val="FFC000">
                  <a:alpha val="75000"/>
                </a:srgbClr>
              </a:solidFill>
              <a:ln w="3175">
                <a:noFill/>
              </a:ln>
            </c:spPr>
          </c:dPt>
          <c:dPt>
            <c:idx val="31"/>
            <c:invertIfNegative val="0"/>
            <c:bubble3D val="0"/>
            <c:spPr>
              <a:solidFill>
                <a:srgbClr val="FFC000">
                  <a:alpha val="75000"/>
                </a:srgbClr>
              </a:solidFill>
              <a:ln w="3175">
                <a:noFill/>
              </a:ln>
            </c:spPr>
          </c:dPt>
          <c:dPt>
            <c:idx val="32"/>
            <c:invertIfNegative val="0"/>
            <c:bubble3D val="0"/>
            <c:spPr>
              <a:solidFill>
                <a:srgbClr val="FFC000">
                  <a:alpha val="75000"/>
                </a:srgbClr>
              </a:solidFill>
              <a:ln w="3175">
                <a:noFill/>
              </a:ln>
            </c:spPr>
          </c:dPt>
          <c:dPt>
            <c:idx val="33"/>
            <c:invertIfNegative val="0"/>
            <c:bubble3D val="0"/>
            <c:spPr>
              <a:solidFill>
                <a:srgbClr val="FFC000">
                  <a:alpha val="75000"/>
                </a:srgbClr>
              </a:solidFill>
              <a:ln w="3175">
                <a:noFill/>
              </a:ln>
            </c:spPr>
          </c:dPt>
          <c:dPt>
            <c:idx val="34"/>
            <c:invertIfNegative val="0"/>
            <c:bubble3D val="0"/>
            <c:spPr>
              <a:solidFill>
                <a:srgbClr val="FFC000">
                  <a:alpha val="75000"/>
                </a:srgbClr>
              </a:solidFill>
              <a:ln w="3175">
                <a:noFill/>
              </a:ln>
            </c:spPr>
          </c:dPt>
          <c:dPt>
            <c:idx val="35"/>
            <c:invertIfNegative val="0"/>
            <c:bubble3D val="0"/>
            <c:spPr>
              <a:solidFill>
                <a:srgbClr val="FFC000">
                  <a:alpha val="75000"/>
                </a:srgbClr>
              </a:solidFill>
              <a:ln w="3175">
                <a:noFill/>
              </a:ln>
            </c:spPr>
          </c:dPt>
          <c:dPt>
            <c:idx val="36"/>
            <c:invertIfNegative val="0"/>
            <c:bubble3D val="0"/>
            <c:spPr>
              <a:solidFill>
                <a:srgbClr val="FFC000">
                  <a:alpha val="75000"/>
                </a:srgbClr>
              </a:solidFill>
              <a:ln w="3175">
                <a:noFill/>
              </a:ln>
            </c:spPr>
          </c:dPt>
          <c:dPt>
            <c:idx val="37"/>
            <c:invertIfNegative val="0"/>
            <c:bubble3D val="0"/>
            <c:spPr>
              <a:solidFill>
                <a:srgbClr val="FFC000">
                  <a:alpha val="75000"/>
                </a:srgbClr>
              </a:solidFill>
              <a:ln w="3175">
                <a:noFill/>
              </a:ln>
            </c:spPr>
          </c:dPt>
          <c:dPt>
            <c:idx val="38"/>
            <c:invertIfNegative val="0"/>
            <c:bubble3D val="0"/>
            <c:spPr>
              <a:solidFill>
                <a:srgbClr val="FFC000">
                  <a:alpha val="75000"/>
                </a:srgbClr>
              </a:solidFill>
              <a:ln w="3175">
                <a:noFill/>
              </a:ln>
            </c:spPr>
          </c:dPt>
          <c:dPt>
            <c:idx val="39"/>
            <c:invertIfNegative val="0"/>
            <c:bubble3D val="0"/>
            <c:spPr>
              <a:solidFill>
                <a:srgbClr val="FFC000">
                  <a:alpha val="75000"/>
                </a:srgbClr>
              </a:solidFill>
              <a:ln w="3175">
                <a:noFill/>
              </a:ln>
            </c:spPr>
          </c:dPt>
          <c:dPt>
            <c:idx val="40"/>
            <c:invertIfNegative val="0"/>
            <c:bubble3D val="0"/>
            <c:spPr>
              <a:solidFill>
                <a:srgbClr val="FFC000">
                  <a:alpha val="75000"/>
                </a:srgbClr>
              </a:solidFill>
              <a:ln w="3175">
                <a:noFill/>
              </a:ln>
            </c:spPr>
          </c:dPt>
          <c:dPt>
            <c:idx val="41"/>
            <c:invertIfNegative val="0"/>
            <c:bubble3D val="0"/>
            <c:spPr>
              <a:solidFill>
                <a:srgbClr val="FFC000">
                  <a:alpha val="75000"/>
                </a:srgbClr>
              </a:solidFill>
              <a:ln w="3175">
                <a:noFill/>
              </a:ln>
            </c:spPr>
          </c:dPt>
          <c:dPt>
            <c:idx val="95"/>
            <c:invertIfNegative val="0"/>
            <c:bubble3D val="0"/>
          </c:dPt>
          <c:dPt>
            <c:idx val="96"/>
            <c:invertIfNegative val="0"/>
            <c:bubble3D val="0"/>
          </c:dPt>
          <c:dPt>
            <c:idx val="97"/>
            <c:invertIfNegative val="0"/>
            <c:bubble3D val="0"/>
          </c:dPt>
          <c:dPt>
            <c:idx val="98"/>
            <c:invertIfNegative val="0"/>
            <c:bubble3D val="0"/>
          </c:dPt>
          <c:dPt>
            <c:idx val="99"/>
            <c:invertIfNegative val="0"/>
            <c:bubble3D val="0"/>
          </c:dPt>
          <c:dPt>
            <c:idx val="100"/>
            <c:invertIfNegative val="0"/>
            <c:bubble3D val="0"/>
          </c:dPt>
          <c:dPt>
            <c:idx val="101"/>
            <c:invertIfNegative val="0"/>
            <c:bubble3D val="0"/>
          </c:dPt>
          <c:dPt>
            <c:idx val="102"/>
            <c:invertIfNegative val="0"/>
            <c:bubble3D val="0"/>
          </c:dPt>
          <c:dPt>
            <c:idx val="103"/>
            <c:invertIfNegative val="0"/>
            <c:bubble3D val="0"/>
          </c:dPt>
          <c:dPt>
            <c:idx val="104"/>
            <c:invertIfNegative val="0"/>
            <c:bubble3D val="0"/>
          </c:dPt>
          <c:dPt>
            <c:idx val="105"/>
            <c:invertIfNegative val="0"/>
            <c:bubble3D val="0"/>
          </c:dPt>
          <c:dPt>
            <c:idx val="106"/>
            <c:invertIfNegative val="0"/>
            <c:bubble3D val="0"/>
          </c:dPt>
          <c:dPt>
            <c:idx val="107"/>
            <c:invertIfNegative val="0"/>
            <c:bubble3D val="0"/>
          </c:dPt>
          <c:dPt>
            <c:idx val="108"/>
            <c:invertIfNegative val="0"/>
            <c:bubble3D val="0"/>
          </c:dPt>
          <c:dPt>
            <c:idx val="109"/>
            <c:invertIfNegative val="0"/>
            <c:bubble3D val="0"/>
          </c:dPt>
          <c:dPt>
            <c:idx val="110"/>
            <c:invertIfNegative val="0"/>
            <c:bubble3D val="0"/>
          </c:dPt>
          <c:dPt>
            <c:idx val="111"/>
            <c:invertIfNegative val="0"/>
            <c:bubble3D val="0"/>
          </c:dPt>
          <c:dPt>
            <c:idx val="112"/>
            <c:invertIfNegative val="0"/>
            <c:bubble3D val="0"/>
          </c:dPt>
          <c:dPt>
            <c:idx val="113"/>
            <c:invertIfNegative val="0"/>
            <c:bubble3D val="0"/>
          </c:dPt>
          <c:dPt>
            <c:idx val="114"/>
            <c:invertIfNegative val="0"/>
            <c:bubble3D val="0"/>
          </c:dPt>
          <c:cat>
            <c:numRef>
              <c:f>UE!$A$465:$A$613</c:f>
              <c:numCache>
                <c:formatCode>mmm\-yy</c:formatCode>
                <c:ptCount val="149"/>
                <c:pt idx="0">
                  <c:v>38718</c:v>
                </c:pt>
                <c:pt idx="1">
                  <c:v>38749</c:v>
                </c:pt>
                <c:pt idx="2">
                  <c:v>38777</c:v>
                </c:pt>
                <c:pt idx="3">
                  <c:v>38808</c:v>
                </c:pt>
                <c:pt idx="4">
                  <c:v>38838</c:v>
                </c:pt>
                <c:pt idx="5">
                  <c:v>38869</c:v>
                </c:pt>
                <c:pt idx="6">
                  <c:v>38899</c:v>
                </c:pt>
                <c:pt idx="7">
                  <c:v>38930</c:v>
                </c:pt>
                <c:pt idx="8">
                  <c:v>38961</c:v>
                </c:pt>
                <c:pt idx="9">
                  <c:v>38991</c:v>
                </c:pt>
                <c:pt idx="10">
                  <c:v>39022</c:v>
                </c:pt>
                <c:pt idx="11">
                  <c:v>39052</c:v>
                </c:pt>
                <c:pt idx="12">
                  <c:v>39083</c:v>
                </c:pt>
                <c:pt idx="13">
                  <c:v>39114</c:v>
                </c:pt>
                <c:pt idx="14">
                  <c:v>39142</c:v>
                </c:pt>
                <c:pt idx="15">
                  <c:v>39173</c:v>
                </c:pt>
                <c:pt idx="16">
                  <c:v>39203</c:v>
                </c:pt>
                <c:pt idx="17">
                  <c:v>39234</c:v>
                </c:pt>
                <c:pt idx="18">
                  <c:v>39264</c:v>
                </c:pt>
                <c:pt idx="19">
                  <c:v>39295</c:v>
                </c:pt>
                <c:pt idx="20">
                  <c:v>39326</c:v>
                </c:pt>
                <c:pt idx="21">
                  <c:v>39356</c:v>
                </c:pt>
                <c:pt idx="22">
                  <c:v>39387</c:v>
                </c:pt>
                <c:pt idx="23">
                  <c:v>39417</c:v>
                </c:pt>
                <c:pt idx="24">
                  <c:v>39448</c:v>
                </c:pt>
                <c:pt idx="25">
                  <c:v>39479</c:v>
                </c:pt>
                <c:pt idx="26">
                  <c:v>39508</c:v>
                </c:pt>
                <c:pt idx="27">
                  <c:v>39539</c:v>
                </c:pt>
                <c:pt idx="28">
                  <c:v>39569</c:v>
                </c:pt>
                <c:pt idx="29">
                  <c:v>39600</c:v>
                </c:pt>
                <c:pt idx="30">
                  <c:v>39630</c:v>
                </c:pt>
                <c:pt idx="31">
                  <c:v>39661</c:v>
                </c:pt>
                <c:pt idx="32">
                  <c:v>39692</c:v>
                </c:pt>
                <c:pt idx="33">
                  <c:v>39722</c:v>
                </c:pt>
                <c:pt idx="34">
                  <c:v>39753</c:v>
                </c:pt>
                <c:pt idx="35">
                  <c:v>39783</c:v>
                </c:pt>
                <c:pt idx="36">
                  <c:v>39814</c:v>
                </c:pt>
                <c:pt idx="37">
                  <c:v>39845</c:v>
                </c:pt>
                <c:pt idx="38">
                  <c:v>39873</c:v>
                </c:pt>
                <c:pt idx="39">
                  <c:v>39904</c:v>
                </c:pt>
                <c:pt idx="40">
                  <c:v>39934</c:v>
                </c:pt>
                <c:pt idx="41">
                  <c:v>39965</c:v>
                </c:pt>
                <c:pt idx="42">
                  <c:v>39995</c:v>
                </c:pt>
                <c:pt idx="43">
                  <c:v>40026</c:v>
                </c:pt>
                <c:pt idx="44">
                  <c:v>40057</c:v>
                </c:pt>
                <c:pt idx="45">
                  <c:v>40087</c:v>
                </c:pt>
                <c:pt idx="46">
                  <c:v>40118</c:v>
                </c:pt>
                <c:pt idx="47">
                  <c:v>40148</c:v>
                </c:pt>
                <c:pt idx="48">
                  <c:v>40179</c:v>
                </c:pt>
                <c:pt idx="49">
                  <c:v>40210</c:v>
                </c:pt>
                <c:pt idx="50">
                  <c:v>40238</c:v>
                </c:pt>
                <c:pt idx="51">
                  <c:v>40269</c:v>
                </c:pt>
                <c:pt idx="52">
                  <c:v>40299</c:v>
                </c:pt>
                <c:pt idx="53">
                  <c:v>40330</c:v>
                </c:pt>
                <c:pt idx="54">
                  <c:v>40360</c:v>
                </c:pt>
                <c:pt idx="55">
                  <c:v>40391</c:v>
                </c:pt>
                <c:pt idx="56">
                  <c:v>40422</c:v>
                </c:pt>
                <c:pt idx="57">
                  <c:v>40452</c:v>
                </c:pt>
                <c:pt idx="58">
                  <c:v>40483</c:v>
                </c:pt>
                <c:pt idx="59">
                  <c:v>40513</c:v>
                </c:pt>
                <c:pt idx="60">
                  <c:v>40544</c:v>
                </c:pt>
                <c:pt idx="61">
                  <c:v>40575</c:v>
                </c:pt>
                <c:pt idx="62">
                  <c:v>40603</c:v>
                </c:pt>
                <c:pt idx="63">
                  <c:v>40634</c:v>
                </c:pt>
                <c:pt idx="64">
                  <c:v>40664</c:v>
                </c:pt>
                <c:pt idx="65">
                  <c:v>40695</c:v>
                </c:pt>
                <c:pt idx="66">
                  <c:v>40725</c:v>
                </c:pt>
                <c:pt idx="67">
                  <c:v>40756</c:v>
                </c:pt>
                <c:pt idx="68">
                  <c:v>40787</c:v>
                </c:pt>
                <c:pt idx="69">
                  <c:v>40817</c:v>
                </c:pt>
                <c:pt idx="70">
                  <c:v>40848</c:v>
                </c:pt>
                <c:pt idx="71">
                  <c:v>40878</c:v>
                </c:pt>
                <c:pt idx="72">
                  <c:v>40909</c:v>
                </c:pt>
                <c:pt idx="73">
                  <c:v>40940</c:v>
                </c:pt>
                <c:pt idx="74">
                  <c:v>40969</c:v>
                </c:pt>
                <c:pt idx="75">
                  <c:v>41000</c:v>
                </c:pt>
                <c:pt idx="76">
                  <c:v>41030</c:v>
                </c:pt>
                <c:pt idx="77">
                  <c:v>41061</c:v>
                </c:pt>
                <c:pt idx="78">
                  <c:v>41091</c:v>
                </c:pt>
                <c:pt idx="79">
                  <c:v>41122</c:v>
                </c:pt>
                <c:pt idx="80">
                  <c:v>41153</c:v>
                </c:pt>
                <c:pt idx="81">
                  <c:v>41183</c:v>
                </c:pt>
                <c:pt idx="82">
                  <c:v>41214</c:v>
                </c:pt>
                <c:pt idx="83">
                  <c:v>41244</c:v>
                </c:pt>
                <c:pt idx="84">
                  <c:v>41275</c:v>
                </c:pt>
                <c:pt idx="85">
                  <c:v>41306</c:v>
                </c:pt>
                <c:pt idx="86">
                  <c:v>41334</c:v>
                </c:pt>
                <c:pt idx="87">
                  <c:v>41365</c:v>
                </c:pt>
                <c:pt idx="88">
                  <c:v>41395</c:v>
                </c:pt>
                <c:pt idx="89">
                  <c:v>41426</c:v>
                </c:pt>
                <c:pt idx="90">
                  <c:v>41456</c:v>
                </c:pt>
                <c:pt idx="91">
                  <c:v>41487</c:v>
                </c:pt>
                <c:pt idx="92">
                  <c:v>41518</c:v>
                </c:pt>
                <c:pt idx="93">
                  <c:v>41548</c:v>
                </c:pt>
                <c:pt idx="94">
                  <c:v>41579</c:v>
                </c:pt>
                <c:pt idx="95">
                  <c:v>41609</c:v>
                </c:pt>
                <c:pt idx="96">
                  <c:v>41640</c:v>
                </c:pt>
                <c:pt idx="97">
                  <c:v>41671</c:v>
                </c:pt>
                <c:pt idx="98">
                  <c:v>41699</c:v>
                </c:pt>
                <c:pt idx="99">
                  <c:v>41730</c:v>
                </c:pt>
                <c:pt idx="100">
                  <c:v>41760</c:v>
                </c:pt>
                <c:pt idx="101">
                  <c:v>41791</c:v>
                </c:pt>
                <c:pt idx="102">
                  <c:v>41821</c:v>
                </c:pt>
                <c:pt idx="103">
                  <c:v>41852</c:v>
                </c:pt>
                <c:pt idx="104">
                  <c:v>41883</c:v>
                </c:pt>
                <c:pt idx="105">
                  <c:v>41913</c:v>
                </c:pt>
                <c:pt idx="106">
                  <c:v>41944</c:v>
                </c:pt>
                <c:pt idx="107">
                  <c:v>41974</c:v>
                </c:pt>
                <c:pt idx="108">
                  <c:v>42005</c:v>
                </c:pt>
                <c:pt idx="109">
                  <c:v>42036</c:v>
                </c:pt>
                <c:pt idx="110">
                  <c:v>42064</c:v>
                </c:pt>
                <c:pt idx="111">
                  <c:v>42095</c:v>
                </c:pt>
                <c:pt idx="112">
                  <c:v>42125</c:v>
                </c:pt>
                <c:pt idx="113">
                  <c:v>42156</c:v>
                </c:pt>
                <c:pt idx="114">
                  <c:v>42186</c:v>
                </c:pt>
                <c:pt idx="115">
                  <c:v>42217</c:v>
                </c:pt>
                <c:pt idx="116">
                  <c:v>42248</c:v>
                </c:pt>
                <c:pt idx="117">
                  <c:v>42278</c:v>
                </c:pt>
                <c:pt idx="118">
                  <c:v>42309</c:v>
                </c:pt>
                <c:pt idx="119">
                  <c:v>42339</c:v>
                </c:pt>
                <c:pt idx="120">
                  <c:v>42370</c:v>
                </c:pt>
                <c:pt idx="121">
                  <c:v>42401</c:v>
                </c:pt>
                <c:pt idx="122">
                  <c:v>42430</c:v>
                </c:pt>
                <c:pt idx="123">
                  <c:v>42461</c:v>
                </c:pt>
                <c:pt idx="124">
                  <c:v>42491</c:v>
                </c:pt>
                <c:pt idx="125">
                  <c:v>42522</c:v>
                </c:pt>
                <c:pt idx="126">
                  <c:v>42552</c:v>
                </c:pt>
                <c:pt idx="127">
                  <c:v>42583</c:v>
                </c:pt>
                <c:pt idx="128">
                  <c:v>42614</c:v>
                </c:pt>
                <c:pt idx="129">
                  <c:v>42644</c:v>
                </c:pt>
                <c:pt idx="130">
                  <c:v>42675</c:v>
                </c:pt>
                <c:pt idx="131">
                  <c:v>42705</c:v>
                </c:pt>
                <c:pt idx="132">
                  <c:v>42736</c:v>
                </c:pt>
                <c:pt idx="133">
                  <c:v>42767</c:v>
                </c:pt>
                <c:pt idx="134">
                  <c:v>42795</c:v>
                </c:pt>
                <c:pt idx="135">
                  <c:v>42826</c:v>
                </c:pt>
                <c:pt idx="136">
                  <c:v>42856</c:v>
                </c:pt>
                <c:pt idx="137">
                  <c:v>42887</c:v>
                </c:pt>
                <c:pt idx="138">
                  <c:v>42917</c:v>
                </c:pt>
                <c:pt idx="139">
                  <c:v>42948</c:v>
                </c:pt>
                <c:pt idx="140">
                  <c:v>42979</c:v>
                </c:pt>
                <c:pt idx="141">
                  <c:v>43009</c:v>
                </c:pt>
                <c:pt idx="142">
                  <c:v>43040</c:v>
                </c:pt>
                <c:pt idx="143">
                  <c:v>43070</c:v>
                </c:pt>
                <c:pt idx="144">
                  <c:v>43101</c:v>
                </c:pt>
                <c:pt idx="145">
                  <c:v>43132</c:v>
                </c:pt>
                <c:pt idx="146">
                  <c:v>43160</c:v>
                </c:pt>
                <c:pt idx="147">
                  <c:v>43191</c:v>
                </c:pt>
                <c:pt idx="148">
                  <c:v>43221</c:v>
                </c:pt>
              </c:numCache>
            </c:numRef>
          </c:cat>
          <c:val>
            <c:numRef>
              <c:f>UE!$B$465:$B$613</c:f>
              <c:numCache>
                <c:formatCode>General</c:formatCode>
                <c:ptCount val="149"/>
                <c:pt idx="0">
                  <c:v>3.5000000000000003E-2</c:v>
                </c:pt>
                <c:pt idx="1">
                  <c:v>3.7999999999999999E-2</c:v>
                </c:pt>
                <c:pt idx="2">
                  <c:v>3.7999999999999999E-2</c:v>
                </c:pt>
                <c:pt idx="3">
                  <c:v>3.2000000000000001E-2</c:v>
                </c:pt>
                <c:pt idx="4">
                  <c:v>3.7000000000000005E-2</c:v>
                </c:pt>
                <c:pt idx="5">
                  <c:v>4.0999999999999995E-2</c:v>
                </c:pt>
                <c:pt idx="6">
                  <c:v>4.0999999999999995E-2</c:v>
                </c:pt>
                <c:pt idx="7">
                  <c:v>3.7999999999999999E-2</c:v>
                </c:pt>
                <c:pt idx="8">
                  <c:v>3.9E-2</c:v>
                </c:pt>
                <c:pt idx="9">
                  <c:v>3.6000000000000004E-2</c:v>
                </c:pt>
                <c:pt idx="10">
                  <c:v>3.9E-2</c:v>
                </c:pt>
                <c:pt idx="11">
                  <c:v>3.3000000000000002E-2</c:v>
                </c:pt>
                <c:pt idx="12">
                  <c:v>3.6000000000000004E-2</c:v>
                </c:pt>
                <c:pt idx="13">
                  <c:v>3.6000000000000004E-2</c:v>
                </c:pt>
                <c:pt idx="14">
                  <c:v>3.4000000000000002E-2</c:v>
                </c:pt>
                <c:pt idx="15">
                  <c:v>2.5000000000000001E-2</c:v>
                </c:pt>
                <c:pt idx="16">
                  <c:v>0.03</c:v>
                </c:pt>
                <c:pt idx="17">
                  <c:v>3.5000000000000003E-2</c:v>
                </c:pt>
                <c:pt idx="18">
                  <c:v>3.4000000000000002E-2</c:v>
                </c:pt>
                <c:pt idx="19">
                  <c:v>3.1E-2</c:v>
                </c:pt>
                <c:pt idx="20">
                  <c:v>3.2000000000000001E-2</c:v>
                </c:pt>
                <c:pt idx="21">
                  <c:v>3.1E-2</c:v>
                </c:pt>
                <c:pt idx="22">
                  <c:v>3.1E-2</c:v>
                </c:pt>
                <c:pt idx="23">
                  <c:v>2.7999999999999997E-2</c:v>
                </c:pt>
                <c:pt idx="24">
                  <c:v>2.8999999999999998E-2</c:v>
                </c:pt>
                <c:pt idx="25">
                  <c:v>3.1E-2</c:v>
                </c:pt>
                <c:pt idx="26">
                  <c:v>3.2000000000000001E-2</c:v>
                </c:pt>
                <c:pt idx="27">
                  <c:v>2.7000000000000003E-2</c:v>
                </c:pt>
                <c:pt idx="28">
                  <c:v>3.4000000000000002E-2</c:v>
                </c:pt>
                <c:pt idx="29">
                  <c:v>4.0999999999999995E-2</c:v>
                </c:pt>
                <c:pt idx="30">
                  <c:v>4.2000000000000003E-2</c:v>
                </c:pt>
                <c:pt idx="31">
                  <c:v>4.2000000000000003E-2</c:v>
                </c:pt>
                <c:pt idx="32">
                  <c:v>4.2000000000000003E-2</c:v>
                </c:pt>
                <c:pt idx="33">
                  <c:v>4.5999999999999999E-2</c:v>
                </c:pt>
                <c:pt idx="34">
                  <c:v>4.9000000000000002E-2</c:v>
                </c:pt>
                <c:pt idx="35">
                  <c:v>0.05</c:v>
                </c:pt>
                <c:pt idx="36">
                  <c:v>5.9000000000000004E-2</c:v>
                </c:pt>
                <c:pt idx="37">
                  <c:v>6.6000000000000003E-2</c:v>
                </c:pt>
                <c:pt idx="38">
                  <c:v>6.8000000000000005E-2</c:v>
                </c:pt>
                <c:pt idx="39">
                  <c:v>6.7000000000000004E-2</c:v>
                </c:pt>
                <c:pt idx="40">
                  <c:v>7.5999999999999998E-2</c:v>
                </c:pt>
                <c:pt idx="41">
                  <c:v>8.6999999999999994E-2</c:v>
                </c:pt>
                <c:pt idx="42">
                  <c:v>8.8000000000000009E-2</c:v>
                </c:pt>
                <c:pt idx="43">
                  <c:v>8.900000000000001E-2</c:v>
                </c:pt>
                <c:pt idx="44">
                  <c:v>9.3000000000000013E-2</c:v>
                </c:pt>
                <c:pt idx="45">
                  <c:v>9.1999999999999998E-2</c:v>
                </c:pt>
                <c:pt idx="46">
                  <c:v>0.09</c:v>
                </c:pt>
                <c:pt idx="47">
                  <c:v>0.09</c:v>
                </c:pt>
                <c:pt idx="48">
                  <c:v>9.5000000000000001E-2</c:v>
                </c:pt>
                <c:pt idx="49">
                  <c:v>9.5000000000000001E-2</c:v>
                </c:pt>
                <c:pt idx="50">
                  <c:v>9.4E-2</c:v>
                </c:pt>
                <c:pt idx="51">
                  <c:v>8.5999999999999993E-2</c:v>
                </c:pt>
                <c:pt idx="52">
                  <c:v>8.6999999999999994E-2</c:v>
                </c:pt>
                <c:pt idx="53">
                  <c:v>9.1999999999999998E-2</c:v>
                </c:pt>
                <c:pt idx="54">
                  <c:v>9.0999999999999998E-2</c:v>
                </c:pt>
                <c:pt idx="55">
                  <c:v>8.900000000000001E-2</c:v>
                </c:pt>
                <c:pt idx="56">
                  <c:v>8.900000000000001E-2</c:v>
                </c:pt>
                <c:pt idx="57">
                  <c:v>8.8000000000000009E-2</c:v>
                </c:pt>
                <c:pt idx="58">
                  <c:v>9.0999999999999998E-2</c:v>
                </c:pt>
                <c:pt idx="59">
                  <c:v>8.5000000000000006E-2</c:v>
                </c:pt>
                <c:pt idx="60">
                  <c:v>8.6999999999999994E-2</c:v>
                </c:pt>
                <c:pt idx="61">
                  <c:v>8.5999999999999993E-2</c:v>
                </c:pt>
                <c:pt idx="62">
                  <c:v>8.4000000000000005E-2</c:v>
                </c:pt>
                <c:pt idx="63">
                  <c:v>7.5999999999999998E-2</c:v>
                </c:pt>
                <c:pt idx="64">
                  <c:v>7.6999999999999999E-2</c:v>
                </c:pt>
                <c:pt idx="65">
                  <c:v>8.4000000000000005E-2</c:v>
                </c:pt>
                <c:pt idx="66">
                  <c:v>8.199999999999999E-2</c:v>
                </c:pt>
                <c:pt idx="67">
                  <c:v>7.8E-2</c:v>
                </c:pt>
                <c:pt idx="68">
                  <c:v>7.6999999999999999E-2</c:v>
                </c:pt>
                <c:pt idx="69">
                  <c:v>7.4999999999999997E-2</c:v>
                </c:pt>
                <c:pt idx="70">
                  <c:v>7.400000000000001E-2</c:v>
                </c:pt>
                <c:pt idx="71">
                  <c:v>7.0000000000000007E-2</c:v>
                </c:pt>
                <c:pt idx="72">
                  <c:v>7.2000000000000008E-2</c:v>
                </c:pt>
                <c:pt idx="73">
                  <c:v>7.2000000000000008E-2</c:v>
                </c:pt>
                <c:pt idx="74">
                  <c:v>6.9000000000000006E-2</c:v>
                </c:pt>
                <c:pt idx="75">
                  <c:v>0.06</c:v>
                </c:pt>
                <c:pt idx="76">
                  <c:v>6.3E-2</c:v>
                </c:pt>
                <c:pt idx="77">
                  <c:v>6.9000000000000006E-2</c:v>
                </c:pt>
                <c:pt idx="78">
                  <c:v>6.8000000000000005E-2</c:v>
                </c:pt>
                <c:pt idx="79">
                  <c:v>6.3E-2</c:v>
                </c:pt>
                <c:pt idx="80">
                  <c:v>5.7999999999999996E-2</c:v>
                </c:pt>
                <c:pt idx="81">
                  <c:v>5.5999999999999994E-2</c:v>
                </c:pt>
                <c:pt idx="82">
                  <c:v>5.5999999999999994E-2</c:v>
                </c:pt>
                <c:pt idx="83">
                  <c:v>5.2000000000000005E-2</c:v>
                </c:pt>
                <c:pt idx="84">
                  <c:v>5.5E-2</c:v>
                </c:pt>
                <c:pt idx="85">
                  <c:v>5.2000000000000005E-2</c:v>
                </c:pt>
                <c:pt idx="86">
                  <c:v>0.05</c:v>
                </c:pt>
                <c:pt idx="87">
                  <c:v>4.2999999999999997E-2</c:v>
                </c:pt>
                <c:pt idx="88">
                  <c:v>4.4999999999999998E-2</c:v>
                </c:pt>
                <c:pt idx="89">
                  <c:v>5.2999999999999999E-2</c:v>
                </c:pt>
                <c:pt idx="90">
                  <c:v>5.2000000000000005E-2</c:v>
                </c:pt>
                <c:pt idx="91">
                  <c:v>5.2000000000000005E-2</c:v>
                </c:pt>
                <c:pt idx="92">
                  <c:v>5.0999999999999997E-2</c:v>
                </c:pt>
                <c:pt idx="93">
                  <c:v>5.0999999999999997E-2</c:v>
                </c:pt>
                <c:pt idx="94">
                  <c:v>5.0999999999999997E-2</c:v>
                </c:pt>
                <c:pt idx="95">
                  <c:v>4.5999999999999999E-2</c:v>
                </c:pt>
                <c:pt idx="96">
                  <c:v>0.05</c:v>
                </c:pt>
                <c:pt idx="97">
                  <c:v>5.0999999999999997E-2</c:v>
                </c:pt>
                <c:pt idx="98">
                  <c:v>0.05</c:v>
                </c:pt>
                <c:pt idx="99">
                  <c:v>4.0999999999999995E-2</c:v>
                </c:pt>
                <c:pt idx="100">
                  <c:v>4.4999999999999998E-2</c:v>
                </c:pt>
                <c:pt idx="101">
                  <c:v>4.8000000000000001E-2</c:v>
                </c:pt>
                <c:pt idx="102">
                  <c:v>0.05</c:v>
                </c:pt>
                <c:pt idx="103">
                  <c:v>4.8000000000000001E-2</c:v>
                </c:pt>
                <c:pt idx="104">
                  <c:v>4.7E-2</c:v>
                </c:pt>
                <c:pt idx="105">
                  <c:v>4.4000000000000004E-2</c:v>
                </c:pt>
                <c:pt idx="106">
                  <c:v>4.5999999999999999E-2</c:v>
                </c:pt>
                <c:pt idx="107">
                  <c:v>0.04</c:v>
                </c:pt>
                <c:pt idx="108">
                  <c:v>4.4999999999999998E-2</c:v>
                </c:pt>
                <c:pt idx="109">
                  <c:v>4.4000000000000004E-2</c:v>
                </c:pt>
                <c:pt idx="110">
                  <c:v>4.2000000000000003E-2</c:v>
                </c:pt>
                <c:pt idx="111">
                  <c:v>3.5000000000000003E-2</c:v>
                </c:pt>
                <c:pt idx="112">
                  <c:v>0.04</c:v>
                </c:pt>
                <c:pt idx="113">
                  <c:v>4.2999999999999997E-2</c:v>
                </c:pt>
                <c:pt idx="114">
                  <c:v>4.4000000000000004E-2</c:v>
                </c:pt>
                <c:pt idx="115">
                  <c:v>4.2000000000000003E-2</c:v>
                </c:pt>
                <c:pt idx="116">
                  <c:v>4.4000000000000004E-2</c:v>
                </c:pt>
                <c:pt idx="117">
                  <c:v>4.4000000000000004E-2</c:v>
                </c:pt>
                <c:pt idx="118">
                  <c:v>4.5999999999999999E-2</c:v>
                </c:pt>
                <c:pt idx="119">
                  <c:v>4.2000000000000003E-2</c:v>
                </c:pt>
                <c:pt idx="120">
                  <c:v>4.4000000000000004E-2</c:v>
                </c:pt>
                <c:pt idx="121">
                  <c:v>4.2999999999999997E-2</c:v>
                </c:pt>
                <c:pt idx="122">
                  <c:v>4.2000000000000003E-2</c:v>
                </c:pt>
                <c:pt idx="123">
                  <c:v>3.6000000000000004E-2</c:v>
                </c:pt>
                <c:pt idx="124">
                  <c:v>3.7999999999999999E-2</c:v>
                </c:pt>
                <c:pt idx="125">
                  <c:v>4.0999999999999995E-2</c:v>
                </c:pt>
                <c:pt idx="126">
                  <c:v>4.0999999999999995E-2</c:v>
                </c:pt>
                <c:pt idx="127">
                  <c:v>3.9E-2</c:v>
                </c:pt>
                <c:pt idx="128">
                  <c:v>3.9E-2</c:v>
                </c:pt>
                <c:pt idx="129">
                  <c:v>3.7000000000000005E-2</c:v>
                </c:pt>
                <c:pt idx="130">
                  <c:v>3.7999999999999999E-2</c:v>
                </c:pt>
                <c:pt idx="131">
                  <c:v>3.4000000000000002E-2</c:v>
                </c:pt>
                <c:pt idx="132">
                  <c:v>3.7000000000000005E-2</c:v>
                </c:pt>
                <c:pt idx="133">
                  <c:v>3.3000000000000002E-2</c:v>
                </c:pt>
                <c:pt idx="134">
                  <c:v>0.03</c:v>
                </c:pt>
                <c:pt idx="135">
                  <c:v>2.7999999999999997E-2</c:v>
                </c:pt>
                <c:pt idx="136">
                  <c:v>3.1E-2</c:v>
                </c:pt>
                <c:pt idx="137">
                  <c:v>3.6000000000000004E-2</c:v>
                </c:pt>
                <c:pt idx="138">
                  <c:v>3.6000000000000004E-2</c:v>
                </c:pt>
                <c:pt idx="139">
                  <c:v>3.7999999999999999E-2</c:v>
                </c:pt>
                <c:pt idx="140">
                  <c:v>3.9E-2</c:v>
                </c:pt>
                <c:pt idx="141">
                  <c:v>3.7000000000000005E-2</c:v>
                </c:pt>
                <c:pt idx="142">
                  <c:v>3.9E-2</c:v>
                </c:pt>
                <c:pt idx="143">
                  <c:v>3.6000000000000004E-2</c:v>
                </c:pt>
                <c:pt idx="144">
                  <c:v>4.0999999999999995E-2</c:v>
                </c:pt>
                <c:pt idx="145">
                  <c:v>3.7000000000000005E-2</c:v>
                </c:pt>
                <c:pt idx="146">
                  <c:v>3.4000000000000002E-2</c:v>
                </c:pt>
                <c:pt idx="147">
                  <c:v>0.03</c:v>
                </c:pt>
                <c:pt idx="148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254945136"/>
        <c:axId val="254945528"/>
      </c:barChart>
      <c:lineChart>
        <c:grouping val="standard"/>
        <c:varyColors val="0"/>
        <c:ser>
          <c:idx val="1"/>
          <c:order val="1"/>
          <c:tx>
            <c:v>US</c:v>
          </c:tx>
          <c:spPr>
            <a:ln w="50800"/>
          </c:spPr>
          <c:marker>
            <c:symbol val="none"/>
          </c:marker>
          <c:cat>
            <c:numRef>
              <c:f>UE!$A$465:$A$613</c:f>
              <c:numCache>
                <c:formatCode>mmm\-yy</c:formatCode>
                <c:ptCount val="149"/>
                <c:pt idx="0">
                  <c:v>38718</c:v>
                </c:pt>
                <c:pt idx="1">
                  <c:v>38749</c:v>
                </c:pt>
                <c:pt idx="2">
                  <c:v>38777</c:v>
                </c:pt>
                <c:pt idx="3">
                  <c:v>38808</c:v>
                </c:pt>
                <c:pt idx="4">
                  <c:v>38838</c:v>
                </c:pt>
                <c:pt idx="5">
                  <c:v>38869</c:v>
                </c:pt>
                <c:pt idx="6">
                  <c:v>38899</c:v>
                </c:pt>
                <c:pt idx="7">
                  <c:v>38930</c:v>
                </c:pt>
                <c:pt idx="8">
                  <c:v>38961</c:v>
                </c:pt>
                <c:pt idx="9">
                  <c:v>38991</c:v>
                </c:pt>
                <c:pt idx="10">
                  <c:v>39022</c:v>
                </c:pt>
                <c:pt idx="11">
                  <c:v>39052</c:v>
                </c:pt>
                <c:pt idx="12">
                  <c:v>39083</c:v>
                </c:pt>
                <c:pt idx="13">
                  <c:v>39114</c:v>
                </c:pt>
                <c:pt idx="14">
                  <c:v>39142</c:v>
                </c:pt>
                <c:pt idx="15">
                  <c:v>39173</c:v>
                </c:pt>
                <c:pt idx="16">
                  <c:v>39203</c:v>
                </c:pt>
                <c:pt idx="17">
                  <c:v>39234</c:v>
                </c:pt>
                <c:pt idx="18">
                  <c:v>39264</c:v>
                </c:pt>
                <c:pt idx="19">
                  <c:v>39295</c:v>
                </c:pt>
                <c:pt idx="20">
                  <c:v>39326</c:v>
                </c:pt>
                <c:pt idx="21">
                  <c:v>39356</c:v>
                </c:pt>
                <c:pt idx="22">
                  <c:v>39387</c:v>
                </c:pt>
                <c:pt idx="23">
                  <c:v>39417</c:v>
                </c:pt>
                <c:pt idx="24">
                  <c:v>39448</c:v>
                </c:pt>
                <c:pt idx="25">
                  <c:v>39479</c:v>
                </c:pt>
                <c:pt idx="26">
                  <c:v>39508</c:v>
                </c:pt>
                <c:pt idx="27">
                  <c:v>39539</c:v>
                </c:pt>
                <c:pt idx="28">
                  <c:v>39569</c:v>
                </c:pt>
                <c:pt idx="29">
                  <c:v>39600</c:v>
                </c:pt>
                <c:pt idx="30">
                  <c:v>39630</c:v>
                </c:pt>
                <c:pt idx="31">
                  <c:v>39661</c:v>
                </c:pt>
                <c:pt idx="32">
                  <c:v>39692</c:v>
                </c:pt>
                <c:pt idx="33">
                  <c:v>39722</c:v>
                </c:pt>
                <c:pt idx="34">
                  <c:v>39753</c:v>
                </c:pt>
                <c:pt idx="35">
                  <c:v>39783</c:v>
                </c:pt>
                <c:pt idx="36">
                  <c:v>39814</c:v>
                </c:pt>
                <c:pt idx="37">
                  <c:v>39845</c:v>
                </c:pt>
                <c:pt idx="38">
                  <c:v>39873</c:v>
                </c:pt>
                <c:pt idx="39">
                  <c:v>39904</c:v>
                </c:pt>
                <c:pt idx="40">
                  <c:v>39934</c:v>
                </c:pt>
                <c:pt idx="41">
                  <c:v>39965</c:v>
                </c:pt>
                <c:pt idx="42">
                  <c:v>39995</c:v>
                </c:pt>
                <c:pt idx="43">
                  <c:v>40026</c:v>
                </c:pt>
                <c:pt idx="44">
                  <c:v>40057</c:v>
                </c:pt>
                <c:pt idx="45">
                  <c:v>40087</c:v>
                </c:pt>
                <c:pt idx="46">
                  <c:v>40118</c:v>
                </c:pt>
                <c:pt idx="47">
                  <c:v>40148</c:v>
                </c:pt>
                <c:pt idx="48">
                  <c:v>40179</c:v>
                </c:pt>
                <c:pt idx="49">
                  <c:v>40210</c:v>
                </c:pt>
                <c:pt idx="50">
                  <c:v>40238</c:v>
                </c:pt>
                <c:pt idx="51">
                  <c:v>40269</c:v>
                </c:pt>
                <c:pt idx="52">
                  <c:v>40299</c:v>
                </c:pt>
                <c:pt idx="53">
                  <c:v>40330</c:v>
                </c:pt>
                <c:pt idx="54">
                  <c:v>40360</c:v>
                </c:pt>
                <c:pt idx="55">
                  <c:v>40391</c:v>
                </c:pt>
                <c:pt idx="56">
                  <c:v>40422</c:v>
                </c:pt>
                <c:pt idx="57">
                  <c:v>40452</c:v>
                </c:pt>
                <c:pt idx="58">
                  <c:v>40483</c:v>
                </c:pt>
                <c:pt idx="59">
                  <c:v>40513</c:v>
                </c:pt>
                <c:pt idx="60">
                  <c:v>40544</c:v>
                </c:pt>
                <c:pt idx="61">
                  <c:v>40575</c:v>
                </c:pt>
                <c:pt idx="62">
                  <c:v>40603</c:v>
                </c:pt>
                <c:pt idx="63">
                  <c:v>40634</c:v>
                </c:pt>
                <c:pt idx="64">
                  <c:v>40664</c:v>
                </c:pt>
                <c:pt idx="65">
                  <c:v>40695</c:v>
                </c:pt>
                <c:pt idx="66">
                  <c:v>40725</c:v>
                </c:pt>
                <c:pt idx="67">
                  <c:v>40756</c:v>
                </c:pt>
                <c:pt idx="68">
                  <c:v>40787</c:v>
                </c:pt>
                <c:pt idx="69">
                  <c:v>40817</c:v>
                </c:pt>
                <c:pt idx="70">
                  <c:v>40848</c:v>
                </c:pt>
                <c:pt idx="71">
                  <c:v>40878</c:v>
                </c:pt>
                <c:pt idx="72">
                  <c:v>40909</c:v>
                </c:pt>
                <c:pt idx="73">
                  <c:v>40940</c:v>
                </c:pt>
                <c:pt idx="74">
                  <c:v>40969</c:v>
                </c:pt>
                <c:pt idx="75">
                  <c:v>41000</c:v>
                </c:pt>
                <c:pt idx="76">
                  <c:v>41030</c:v>
                </c:pt>
                <c:pt idx="77">
                  <c:v>41061</c:v>
                </c:pt>
                <c:pt idx="78">
                  <c:v>41091</c:v>
                </c:pt>
                <c:pt idx="79">
                  <c:v>41122</c:v>
                </c:pt>
                <c:pt idx="80">
                  <c:v>41153</c:v>
                </c:pt>
                <c:pt idx="81">
                  <c:v>41183</c:v>
                </c:pt>
                <c:pt idx="82">
                  <c:v>41214</c:v>
                </c:pt>
                <c:pt idx="83">
                  <c:v>41244</c:v>
                </c:pt>
                <c:pt idx="84">
                  <c:v>41275</c:v>
                </c:pt>
                <c:pt idx="85">
                  <c:v>41306</c:v>
                </c:pt>
                <c:pt idx="86">
                  <c:v>41334</c:v>
                </c:pt>
                <c:pt idx="87">
                  <c:v>41365</c:v>
                </c:pt>
                <c:pt idx="88">
                  <c:v>41395</c:v>
                </c:pt>
                <c:pt idx="89">
                  <c:v>41426</c:v>
                </c:pt>
                <c:pt idx="90">
                  <c:v>41456</c:v>
                </c:pt>
                <c:pt idx="91">
                  <c:v>41487</c:v>
                </c:pt>
                <c:pt idx="92">
                  <c:v>41518</c:v>
                </c:pt>
                <c:pt idx="93">
                  <c:v>41548</c:v>
                </c:pt>
                <c:pt idx="94">
                  <c:v>41579</c:v>
                </c:pt>
                <c:pt idx="95">
                  <c:v>41609</c:v>
                </c:pt>
                <c:pt idx="96">
                  <c:v>41640</c:v>
                </c:pt>
                <c:pt idx="97">
                  <c:v>41671</c:v>
                </c:pt>
                <c:pt idx="98">
                  <c:v>41699</c:v>
                </c:pt>
                <c:pt idx="99">
                  <c:v>41730</c:v>
                </c:pt>
                <c:pt idx="100">
                  <c:v>41760</c:v>
                </c:pt>
                <c:pt idx="101">
                  <c:v>41791</c:v>
                </c:pt>
                <c:pt idx="102">
                  <c:v>41821</c:v>
                </c:pt>
                <c:pt idx="103">
                  <c:v>41852</c:v>
                </c:pt>
                <c:pt idx="104">
                  <c:v>41883</c:v>
                </c:pt>
                <c:pt idx="105">
                  <c:v>41913</c:v>
                </c:pt>
                <c:pt idx="106">
                  <c:v>41944</c:v>
                </c:pt>
                <c:pt idx="107">
                  <c:v>41974</c:v>
                </c:pt>
                <c:pt idx="108">
                  <c:v>42005</c:v>
                </c:pt>
                <c:pt idx="109">
                  <c:v>42036</c:v>
                </c:pt>
                <c:pt idx="110">
                  <c:v>42064</c:v>
                </c:pt>
                <c:pt idx="111">
                  <c:v>42095</c:v>
                </c:pt>
                <c:pt idx="112">
                  <c:v>42125</c:v>
                </c:pt>
                <c:pt idx="113">
                  <c:v>42156</c:v>
                </c:pt>
                <c:pt idx="114">
                  <c:v>42186</c:v>
                </c:pt>
                <c:pt idx="115">
                  <c:v>42217</c:v>
                </c:pt>
                <c:pt idx="116">
                  <c:v>42248</c:v>
                </c:pt>
                <c:pt idx="117">
                  <c:v>42278</c:v>
                </c:pt>
                <c:pt idx="118">
                  <c:v>42309</c:v>
                </c:pt>
                <c:pt idx="119">
                  <c:v>42339</c:v>
                </c:pt>
                <c:pt idx="120">
                  <c:v>42370</c:v>
                </c:pt>
                <c:pt idx="121">
                  <c:v>42401</c:v>
                </c:pt>
                <c:pt idx="122">
                  <c:v>42430</c:v>
                </c:pt>
                <c:pt idx="123">
                  <c:v>42461</c:v>
                </c:pt>
                <c:pt idx="124">
                  <c:v>42491</c:v>
                </c:pt>
                <c:pt idx="125">
                  <c:v>42522</c:v>
                </c:pt>
                <c:pt idx="126">
                  <c:v>42552</c:v>
                </c:pt>
                <c:pt idx="127">
                  <c:v>42583</c:v>
                </c:pt>
                <c:pt idx="128">
                  <c:v>42614</c:v>
                </c:pt>
                <c:pt idx="129">
                  <c:v>42644</c:v>
                </c:pt>
                <c:pt idx="130">
                  <c:v>42675</c:v>
                </c:pt>
                <c:pt idx="131">
                  <c:v>42705</c:v>
                </c:pt>
                <c:pt idx="132">
                  <c:v>42736</c:v>
                </c:pt>
                <c:pt idx="133">
                  <c:v>42767</c:v>
                </c:pt>
                <c:pt idx="134">
                  <c:v>42795</c:v>
                </c:pt>
                <c:pt idx="135">
                  <c:v>42826</c:v>
                </c:pt>
                <c:pt idx="136">
                  <c:v>42856</c:v>
                </c:pt>
                <c:pt idx="137">
                  <c:v>42887</c:v>
                </c:pt>
                <c:pt idx="138">
                  <c:v>42917</c:v>
                </c:pt>
                <c:pt idx="139">
                  <c:v>42948</c:v>
                </c:pt>
                <c:pt idx="140">
                  <c:v>42979</c:v>
                </c:pt>
                <c:pt idx="141">
                  <c:v>43009</c:v>
                </c:pt>
                <c:pt idx="142">
                  <c:v>43040</c:v>
                </c:pt>
                <c:pt idx="143">
                  <c:v>43070</c:v>
                </c:pt>
                <c:pt idx="144">
                  <c:v>43101</c:v>
                </c:pt>
                <c:pt idx="145">
                  <c:v>43132</c:v>
                </c:pt>
                <c:pt idx="146">
                  <c:v>43160</c:v>
                </c:pt>
                <c:pt idx="147">
                  <c:v>43191</c:v>
                </c:pt>
                <c:pt idx="148">
                  <c:v>43221</c:v>
                </c:pt>
              </c:numCache>
            </c:numRef>
          </c:cat>
          <c:val>
            <c:numRef>
              <c:f>UE!$E$465:$E$613</c:f>
              <c:numCache>
                <c:formatCode>General</c:formatCode>
                <c:ptCount val="149"/>
                <c:pt idx="0">
                  <c:v>4.7E-2</c:v>
                </c:pt>
                <c:pt idx="1">
                  <c:v>4.8000000000000001E-2</c:v>
                </c:pt>
                <c:pt idx="2">
                  <c:v>4.7E-2</c:v>
                </c:pt>
                <c:pt idx="3">
                  <c:v>4.7E-2</c:v>
                </c:pt>
                <c:pt idx="4">
                  <c:v>4.5999999999999999E-2</c:v>
                </c:pt>
                <c:pt idx="5">
                  <c:v>4.5999999999999999E-2</c:v>
                </c:pt>
                <c:pt idx="6">
                  <c:v>4.7E-2</c:v>
                </c:pt>
                <c:pt idx="7">
                  <c:v>4.7E-2</c:v>
                </c:pt>
                <c:pt idx="8">
                  <c:v>4.4999999999999998E-2</c:v>
                </c:pt>
                <c:pt idx="9">
                  <c:v>4.4000000000000004E-2</c:v>
                </c:pt>
                <c:pt idx="10">
                  <c:v>4.4999999999999998E-2</c:v>
                </c:pt>
                <c:pt idx="11">
                  <c:v>4.4000000000000004E-2</c:v>
                </c:pt>
                <c:pt idx="12">
                  <c:v>4.5999999999999999E-2</c:v>
                </c:pt>
                <c:pt idx="13">
                  <c:v>4.4999999999999998E-2</c:v>
                </c:pt>
                <c:pt idx="14">
                  <c:v>4.4000000000000004E-2</c:v>
                </c:pt>
                <c:pt idx="15">
                  <c:v>4.4999999999999998E-2</c:v>
                </c:pt>
                <c:pt idx="16">
                  <c:v>4.4000000000000004E-2</c:v>
                </c:pt>
                <c:pt idx="17">
                  <c:v>4.5999999999999999E-2</c:v>
                </c:pt>
                <c:pt idx="18">
                  <c:v>4.7E-2</c:v>
                </c:pt>
                <c:pt idx="19">
                  <c:v>4.5999999999999999E-2</c:v>
                </c:pt>
                <c:pt idx="20">
                  <c:v>4.7E-2</c:v>
                </c:pt>
                <c:pt idx="21">
                  <c:v>4.7E-2</c:v>
                </c:pt>
                <c:pt idx="22">
                  <c:v>4.7E-2</c:v>
                </c:pt>
                <c:pt idx="23">
                  <c:v>0.05</c:v>
                </c:pt>
                <c:pt idx="24">
                  <c:v>0.05</c:v>
                </c:pt>
                <c:pt idx="25">
                  <c:v>4.8000000000000001E-2</c:v>
                </c:pt>
                <c:pt idx="26">
                  <c:v>5.0999999999999997E-2</c:v>
                </c:pt>
                <c:pt idx="27">
                  <c:v>4.9000000000000002E-2</c:v>
                </c:pt>
                <c:pt idx="28">
                  <c:v>5.4000000000000006E-2</c:v>
                </c:pt>
                <c:pt idx="29">
                  <c:v>5.5999999999999994E-2</c:v>
                </c:pt>
                <c:pt idx="30">
                  <c:v>5.7999999999999996E-2</c:v>
                </c:pt>
                <c:pt idx="31">
                  <c:v>6.0999999999999999E-2</c:v>
                </c:pt>
                <c:pt idx="32">
                  <c:v>6.2E-2</c:v>
                </c:pt>
                <c:pt idx="33">
                  <c:v>6.6000000000000003E-2</c:v>
                </c:pt>
                <c:pt idx="34">
                  <c:v>6.8000000000000005E-2</c:v>
                </c:pt>
                <c:pt idx="35">
                  <c:v>7.2999999999999995E-2</c:v>
                </c:pt>
                <c:pt idx="36">
                  <c:v>7.8E-2</c:v>
                </c:pt>
                <c:pt idx="37">
                  <c:v>8.199999999999999E-2</c:v>
                </c:pt>
                <c:pt idx="38">
                  <c:v>8.5999999999999993E-2</c:v>
                </c:pt>
                <c:pt idx="39">
                  <c:v>8.900000000000001E-2</c:v>
                </c:pt>
                <c:pt idx="40">
                  <c:v>9.4E-2</c:v>
                </c:pt>
                <c:pt idx="41">
                  <c:v>9.5000000000000001E-2</c:v>
                </c:pt>
                <c:pt idx="42">
                  <c:v>9.5000000000000001E-2</c:v>
                </c:pt>
                <c:pt idx="43">
                  <c:v>9.6999999999999989E-2</c:v>
                </c:pt>
                <c:pt idx="44">
                  <c:v>9.8000000000000004E-2</c:v>
                </c:pt>
                <c:pt idx="45">
                  <c:v>0.10099999999999999</c:v>
                </c:pt>
                <c:pt idx="46">
                  <c:v>9.9000000000000005E-2</c:v>
                </c:pt>
                <c:pt idx="47">
                  <c:v>9.9000000000000005E-2</c:v>
                </c:pt>
                <c:pt idx="48">
                  <c:v>9.6999999999999989E-2</c:v>
                </c:pt>
                <c:pt idx="49">
                  <c:v>9.6999999999999989E-2</c:v>
                </c:pt>
                <c:pt idx="50">
                  <c:v>9.6999999999999989E-2</c:v>
                </c:pt>
                <c:pt idx="51">
                  <c:v>9.8000000000000004E-2</c:v>
                </c:pt>
                <c:pt idx="52">
                  <c:v>9.6000000000000002E-2</c:v>
                </c:pt>
                <c:pt idx="53">
                  <c:v>9.5000000000000001E-2</c:v>
                </c:pt>
                <c:pt idx="54">
                  <c:v>9.5000000000000001E-2</c:v>
                </c:pt>
                <c:pt idx="55">
                  <c:v>9.6000000000000002E-2</c:v>
                </c:pt>
                <c:pt idx="56">
                  <c:v>9.6000000000000002E-2</c:v>
                </c:pt>
                <c:pt idx="57">
                  <c:v>9.6999999999999989E-2</c:v>
                </c:pt>
                <c:pt idx="58">
                  <c:v>9.8000000000000004E-2</c:v>
                </c:pt>
                <c:pt idx="59">
                  <c:v>9.4E-2</c:v>
                </c:pt>
                <c:pt idx="60">
                  <c:v>9.0999999999999998E-2</c:v>
                </c:pt>
                <c:pt idx="61">
                  <c:v>0.09</c:v>
                </c:pt>
                <c:pt idx="62">
                  <c:v>8.900000000000001E-2</c:v>
                </c:pt>
                <c:pt idx="63">
                  <c:v>0.09</c:v>
                </c:pt>
                <c:pt idx="64">
                  <c:v>0.09</c:v>
                </c:pt>
                <c:pt idx="65">
                  <c:v>9.0999999999999998E-2</c:v>
                </c:pt>
                <c:pt idx="66">
                  <c:v>9.0999999999999998E-2</c:v>
                </c:pt>
                <c:pt idx="67">
                  <c:v>9.0999999999999998E-2</c:v>
                </c:pt>
                <c:pt idx="68">
                  <c:v>0.09</c:v>
                </c:pt>
                <c:pt idx="69">
                  <c:v>8.900000000000001E-2</c:v>
                </c:pt>
                <c:pt idx="70">
                  <c:v>8.6999999999999994E-2</c:v>
                </c:pt>
                <c:pt idx="71">
                  <c:v>8.5000000000000006E-2</c:v>
                </c:pt>
                <c:pt idx="72">
                  <c:v>8.3000000000000004E-2</c:v>
                </c:pt>
                <c:pt idx="73">
                  <c:v>8.3000000000000004E-2</c:v>
                </c:pt>
                <c:pt idx="74">
                  <c:v>8.199999999999999E-2</c:v>
                </c:pt>
                <c:pt idx="75">
                  <c:v>8.1000000000000003E-2</c:v>
                </c:pt>
                <c:pt idx="76">
                  <c:v>8.199999999999999E-2</c:v>
                </c:pt>
                <c:pt idx="77">
                  <c:v>8.199999999999999E-2</c:v>
                </c:pt>
                <c:pt idx="78">
                  <c:v>8.199999999999999E-2</c:v>
                </c:pt>
                <c:pt idx="79">
                  <c:v>8.1000000000000003E-2</c:v>
                </c:pt>
                <c:pt idx="80">
                  <c:v>7.8E-2</c:v>
                </c:pt>
                <c:pt idx="81">
                  <c:v>7.9000000000000001E-2</c:v>
                </c:pt>
                <c:pt idx="82">
                  <c:v>7.8E-2</c:v>
                </c:pt>
                <c:pt idx="83">
                  <c:v>7.8E-2</c:v>
                </c:pt>
                <c:pt idx="84">
                  <c:v>7.9000000000000001E-2</c:v>
                </c:pt>
                <c:pt idx="85">
                  <c:v>7.6999999999999999E-2</c:v>
                </c:pt>
                <c:pt idx="86">
                  <c:v>7.4999999999999997E-2</c:v>
                </c:pt>
                <c:pt idx="87">
                  <c:v>7.4999999999999997E-2</c:v>
                </c:pt>
                <c:pt idx="88">
                  <c:v>7.4999999999999997E-2</c:v>
                </c:pt>
                <c:pt idx="89">
                  <c:v>7.4999999999999997E-2</c:v>
                </c:pt>
                <c:pt idx="90">
                  <c:v>7.2999999999999995E-2</c:v>
                </c:pt>
                <c:pt idx="91">
                  <c:v>7.2000000000000008E-2</c:v>
                </c:pt>
                <c:pt idx="92">
                  <c:v>7.2000000000000008E-2</c:v>
                </c:pt>
                <c:pt idx="93">
                  <c:v>7.2000000000000008E-2</c:v>
                </c:pt>
                <c:pt idx="94">
                  <c:v>7.0000000000000007E-2</c:v>
                </c:pt>
                <c:pt idx="95">
                  <c:v>6.7000000000000004E-2</c:v>
                </c:pt>
                <c:pt idx="96">
                  <c:v>6.6000000000000003E-2</c:v>
                </c:pt>
                <c:pt idx="97">
                  <c:v>6.7000000000000004E-2</c:v>
                </c:pt>
                <c:pt idx="98">
                  <c:v>6.7000000000000004E-2</c:v>
                </c:pt>
                <c:pt idx="99">
                  <c:v>6.3E-2</c:v>
                </c:pt>
                <c:pt idx="100">
                  <c:v>6.3E-2</c:v>
                </c:pt>
                <c:pt idx="101">
                  <c:v>6.0999999999999999E-2</c:v>
                </c:pt>
                <c:pt idx="102">
                  <c:v>6.2E-2</c:v>
                </c:pt>
                <c:pt idx="103">
                  <c:v>6.0999999999999999E-2</c:v>
                </c:pt>
                <c:pt idx="104">
                  <c:v>5.9000000000000004E-2</c:v>
                </c:pt>
                <c:pt idx="105">
                  <c:v>5.7999999999999996E-2</c:v>
                </c:pt>
                <c:pt idx="106">
                  <c:v>5.7999999999999996E-2</c:v>
                </c:pt>
                <c:pt idx="107">
                  <c:v>5.5999999999999994E-2</c:v>
                </c:pt>
                <c:pt idx="108">
                  <c:v>5.7000000000000002E-2</c:v>
                </c:pt>
                <c:pt idx="109">
                  <c:v>5.5E-2</c:v>
                </c:pt>
                <c:pt idx="110">
                  <c:v>5.5E-2</c:v>
                </c:pt>
                <c:pt idx="111">
                  <c:v>5.4000000000000006E-2</c:v>
                </c:pt>
                <c:pt idx="112">
                  <c:v>5.5E-2</c:v>
                </c:pt>
                <c:pt idx="113">
                  <c:v>5.2999999999999999E-2</c:v>
                </c:pt>
                <c:pt idx="114">
                  <c:v>5.2999999999999999E-2</c:v>
                </c:pt>
                <c:pt idx="115">
                  <c:v>5.0999999999999997E-2</c:v>
                </c:pt>
                <c:pt idx="116">
                  <c:v>5.0999999999999997E-2</c:v>
                </c:pt>
                <c:pt idx="117">
                  <c:v>0.05</c:v>
                </c:pt>
                <c:pt idx="118">
                  <c:v>0.05</c:v>
                </c:pt>
                <c:pt idx="119">
                  <c:v>0.05</c:v>
                </c:pt>
                <c:pt idx="120">
                  <c:v>4.9000000000000002E-2</c:v>
                </c:pt>
                <c:pt idx="121">
                  <c:v>4.9000000000000002E-2</c:v>
                </c:pt>
                <c:pt idx="122">
                  <c:v>0.05</c:v>
                </c:pt>
                <c:pt idx="123">
                  <c:v>0.05</c:v>
                </c:pt>
                <c:pt idx="124">
                  <c:v>4.7E-2</c:v>
                </c:pt>
                <c:pt idx="125">
                  <c:v>4.9000000000000002E-2</c:v>
                </c:pt>
                <c:pt idx="126">
                  <c:v>4.9000000000000002E-2</c:v>
                </c:pt>
                <c:pt idx="127">
                  <c:v>4.9000000000000002E-2</c:v>
                </c:pt>
                <c:pt idx="128">
                  <c:v>0.05</c:v>
                </c:pt>
                <c:pt idx="129">
                  <c:v>4.9000000000000002E-2</c:v>
                </c:pt>
                <c:pt idx="130">
                  <c:v>4.5999999999999999E-2</c:v>
                </c:pt>
                <c:pt idx="131">
                  <c:v>4.7E-2</c:v>
                </c:pt>
                <c:pt idx="132">
                  <c:v>4.8000000000000001E-2</c:v>
                </c:pt>
                <c:pt idx="133">
                  <c:v>4.7E-2</c:v>
                </c:pt>
                <c:pt idx="134">
                  <c:v>4.4999999999999998E-2</c:v>
                </c:pt>
                <c:pt idx="135">
                  <c:v>4.4000000000000004E-2</c:v>
                </c:pt>
                <c:pt idx="136">
                  <c:v>4.2999999999999997E-2</c:v>
                </c:pt>
                <c:pt idx="137">
                  <c:v>4.4000000000000004E-2</c:v>
                </c:pt>
                <c:pt idx="138">
                  <c:v>4.2999999999999997E-2</c:v>
                </c:pt>
                <c:pt idx="139">
                  <c:v>4.4000000000000004E-2</c:v>
                </c:pt>
                <c:pt idx="140">
                  <c:v>4.2000000000000003E-2</c:v>
                </c:pt>
                <c:pt idx="141">
                  <c:v>4.0999999999999995E-2</c:v>
                </c:pt>
                <c:pt idx="142">
                  <c:v>4.0999999999999995E-2</c:v>
                </c:pt>
                <c:pt idx="143">
                  <c:v>4.0999999999999995E-2</c:v>
                </c:pt>
                <c:pt idx="144">
                  <c:v>4.0999999999999995E-2</c:v>
                </c:pt>
                <c:pt idx="145">
                  <c:v>4.0999999999999995E-2</c:v>
                </c:pt>
                <c:pt idx="146">
                  <c:v>4.0999999999999995E-2</c:v>
                </c:pt>
                <c:pt idx="147">
                  <c:v>3.9E-2</c:v>
                </c:pt>
                <c:pt idx="148">
                  <c:v>3.7999999999999999E-2</c:v>
                </c:pt>
              </c:numCache>
            </c:numRef>
          </c:val>
          <c:smooth val="0"/>
        </c:ser>
        <c:ser>
          <c:idx val="2"/>
          <c:order val="2"/>
          <c:tx>
            <c:v>US-U6</c:v>
          </c:tx>
          <c:spPr>
            <a:ln w="5080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UE!$A$465:$A$613</c:f>
              <c:numCache>
                <c:formatCode>mmm\-yy</c:formatCode>
                <c:ptCount val="149"/>
                <c:pt idx="0">
                  <c:v>38718</c:v>
                </c:pt>
                <c:pt idx="1">
                  <c:v>38749</c:v>
                </c:pt>
                <c:pt idx="2">
                  <c:v>38777</c:v>
                </c:pt>
                <c:pt idx="3">
                  <c:v>38808</c:v>
                </c:pt>
                <c:pt idx="4">
                  <c:v>38838</c:v>
                </c:pt>
                <c:pt idx="5">
                  <c:v>38869</c:v>
                </c:pt>
                <c:pt idx="6">
                  <c:v>38899</c:v>
                </c:pt>
                <c:pt idx="7">
                  <c:v>38930</c:v>
                </c:pt>
                <c:pt idx="8">
                  <c:v>38961</c:v>
                </c:pt>
                <c:pt idx="9">
                  <c:v>38991</c:v>
                </c:pt>
                <c:pt idx="10">
                  <c:v>39022</c:v>
                </c:pt>
                <c:pt idx="11">
                  <c:v>39052</c:v>
                </c:pt>
                <c:pt idx="12">
                  <c:v>39083</c:v>
                </c:pt>
                <c:pt idx="13">
                  <c:v>39114</c:v>
                </c:pt>
                <c:pt idx="14">
                  <c:v>39142</c:v>
                </c:pt>
                <c:pt idx="15">
                  <c:v>39173</c:v>
                </c:pt>
                <c:pt idx="16">
                  <c:v>39203</c:v>
                </c:pt>
                <c:pt idx="17">
                  <c:v>39234</c:v>
                </c:pt>
                <c:pt idx="18">
                  <c:v>39264</c:v>
                </c:pt>
                <c:pt idx="19">
                  <c:v>39295</c:v>
                </c:pt>
                <c:pt idx="20">
                  <c:v>39326</c:v>
                </c:pt>
                <c:pt idx="21">
                  <c:v>39356</c:v>
                </c:pt>
                <c:pt idx="22">
                  <c:v>39387</c:v>
                </c:pt>
                <c:pt idx="23">
                  <c:v>39417</c:v>
                </c:pt>
                <c:pt idx="24">
                  <c:v>39448</c:v>
                </c:pt>
                <c:pt idx="25">
                  <c:v>39479</c:v>
                </c:pt>
                <c:pt idx="26">
                  <c:v>39508</c:v>
                </c:pt>
                <c:pt idx="27">
                  <c:v>39539</c:v>
                </c:pt>
                <c:pt idx="28">
                  <c:v>39569</c:v>
                </c:pt>
                <c:pt idx="29">
                  <c:v>39600</c:v>
                </c:pt>
                <c:pt idx="30">
                  <c:v>39630</c:v>
                </c:pt>
                <c:pt idx="31">
                  <c:v>39661</c:v>
                </c:pt>
                <c:pt idx="32">
                  <c:v>39692</c:v>
                </c:pt>
                <c:pt idx="33">
                  <c:v>39722</c:v>
                </c:pt>
                <c:pt idx="34">
                  <c:v>39753</c:v>
                </c:pt>
                <c:pt idx="35">
                  <c:v>39783</c:v>
                </c:pt>
                <c:pt idx="36">
                  <c:v>39814</c:v>
                </c:pt>
                <c:pt idx="37">
                  <c:v>39845</c:v>
                </c:pt>
                <c:pt idx="38">
                  <c:v>39873</c:v>
                </c:pt>
                <c:pt idx="39">
                  <c:v>39904</c:v>
                </c:pt>
                <c:pt idx="40">
                  <c:v>39934</c:v>
                </c:pt>
                <c:pt idx="41">
                  <c:v>39965</c:v>
                </c:pt>
                <c:pt idx="42">
                  <c:v>39995</c:v>
                </c:pt>
                <c:pt idx="43">
                  <c:v>40026</c:v>
                </c:pt>
                <c:pt idx="44">
                  <c:v>40057</c:v>
                </c:pt>
                <c:pt idx="45">
                  <c:v>40087</c:v>
                </c:pt>
                <c:pt idx="46">
                  <c:v>40118</c:v>
                </c:pt>
                <c:pt idx="47">
                  <c:v>40148</c:v>
                </c:pt>
                <c:pt idx="48">
                  <c:v>40179</c:v>
                </c:pt>
                <c:pt idx="49">
                  <c:v>40210</c:v>
                </c:pt>
                <c:pt idx="50">
                  <c:v>40238</c:v>
                </c:pt>
                <c:pt idx="51">
                  <c:v>40269</c:v>
                </c:pt>
                <c:pt idx="52">
                  <c:v>40299</c:v>
                </c:pt>
                <c:pt idx="53">
                  <c:v>40330</c:v>
                </c:pt>
                <c:pt idx="54">
                  <c:v>40360</c:v>
                </c:pt>
                <c:pt idx="55">
                  <c:v>40391</c:v>
                </c:pt>
                <c:pt idx="56">
                  <c:v>40422</c:v>
                </c:pt>
                <c:pt idx="57">
                  <c:v>40452</c:v>
                </c:pt>
                <c:pt idx="58">
                  <c:v>40483</c:v>
                </c:pt>
                <c:pt idx="59">
                  <c:v>40513</c:v>
                </c:pt>
                <c:pt idx="60">
                  <c:v>40544</c:v>
                </c:pt>
                <c:pt idx="61">
                  <c:v>40575</c:v>
                </c:pt>
                <c:pt idx="62">
                  <c:v>40603</c:v>
                </c:pt>
                <c:pt idx="63">
                  <c:v>40634</c:v>
                </c:pt>
                <c:pt idx="64">
                  <c:v>40664</c:v>
                </c:pt>
                <c:pt idx="65">
                  <c:v>40695</c:v>
                </c:pt>
                <c:pt idx="66">
                  <c:v>40725</c:v>
                </c:pt>
                <c:pt idx="67">
                  <c:v>40756</c:v>
                </c:pt>
                <c:pt idx="68">
                  <c:v>40787</c:v>
                </c:pt>
                <c:pt idx="69">
                  <c:v>40817</c:v>
                </c:pt>
                <c:pt idx="70">
                  <c:v>40848</c:v>
                </c:pt>
                <c:pt idx="71">
                  <c:v>40878</c:v>
                </c:pt>
                <c:pt idx="72">
                  <c:v>40909</c:v>
                </c:pt>
                <c:pt idx="73">
                  <c:v>40940</c:v>
                </c:pt>
                <c:pt idx="74">
                  <c:v>40969</c:v>
                </c:pt>
                <c:pt idx="75">
                  <c:v>41000</c:v>
                </c:pt>
                <c:pt idx="76">
                  <c:v>41030</c:v>
                </c:pt>
                <c:pt idx="77">
                  <c:v>41061</c:v>
                </c:pt>
                <c:pt idx="78">
                  <c:v>41091</c:v>
                </c:pt>
                <c:pt idx="79">
                  <c:v>41122</c:v>
                </c:pt>
                <c:pt idx="80">
                  <c:v>41153</c:v>
                </c:pt>
                <c:pt idx="81">
                  <c:v>41183</c:v>
                </c:pt>
                <c:pt idx="82">
                  <c:v>41214</c:v>
                </c:pt>
                <c:pt idx="83">
                  <c:v>41244</c:v>
                </c:pt>
                <c:pt idx="84">
                  <c:v>41275</c:v>
                </c:pt>
                <c:pt idx="85">
                  <c:v>41306</c:v>
                </c:pt>
                <c:pt idx="86">
                  <c:v>41334</c:v>
                </c:pt>
                <c:pt idx="87">
                  <c:v>41365</c:v>
                </c:pt>
                <c:pt idx="88">
                  <c:v>41395</c:v>
                </c:pt>
                <c:pt idx="89">
                  <c:v>41426</c:v>
                </c:pt>
                <c:pt idx="90">
                  <c:v>41456</c:v>
                </c:pt>
                <c:pt idx="91">
                  <c:v>41487</c:v>
                </c:pt>
                <c:pt idx="92">
                  <c:v>41518</c:v>
                </c:pt>
                <c:pt idx="93">
                  <c:v>41548</c:v>
                </c:pt>
                <c:pt idx="94">
                  <c:v>41579</c:v>
                </c:pt>
                <c:pt idx="95">
                  <c:v>41609</c:v>
                </c:pt>
                <c:pt idx="96">
                  <c:v>41640</c:v>
                </c:pt>
                <c:pt idx="97">
                  <c:v>41671</c:v>
                </c:pt>
                <c:pt idx="98">
                  <c:v>41699</c:v>
                </c:pt>
                <c:pt idx="99">
                  <c:v>41730</c:v>
                </c:pt>
                <c:pt idx="100">
                  <c:v>41760</c:v>
                </c:pt>
                <c:pt idx="101">
                  <c:v>41791</c:v>
                </c:pt>
                <c:pt idx="102">
                  <c:v>41821</c:v>
                </c:pt>
                <c:pt idx="103">
                  <c:v>41852</c:v>
                </c:pt>
                <c:pt idx="104">
                  <c:v>41883</c:v>
                </c:pt>
                <c:pt idx="105">
                  <c:v>41913</c:v>
                </c:pt>
                <c:pt idx="106">
                  <c:v>41944</c:v>
                </c:pt>
                <c:pt idx="107">
                  <c:v>41974</c:v>
                </c:pt>
                <c:pt idx="108">
                  <c:v>42005</c:v>
                </c:pt>
                <c:pt idx="109">
                  <c:v>42036</c:v>
                </c:pt>
                <c:pt idx="110">
                  <c:v>42064</c:v>
                </c:pt>
                <c:pt idx="111">
                  <c:v>42095</c:v>
                </c:pt>
                <c:pt idx="112">
                  <c:v>42125</c:v>
                </c:pt>
                <c:pt idx="113">
                  <c:v>42156</c:v>
                </c:pt>
                <c:pt idx="114">
                  <c:v>42186</c:v>
                </c:pt>
                <c:pt idx="115">
                  <c:v>42217</c:v>
                </c:pt>
                <c:pt idx="116">
                  <c:v>42248</c:v>
                </c:pt>
                <c:pt idx="117">
                  <c:v>42278</c:v>
                </c:pt>
                <c:pt idx="118">
                  <c:v>42309</c:v>
                </c:pt>
                <c:pt idx="119">
                  <c:v>42339</c:v>
                </c:pt>
                <c:pt idx="120">
                  <c:v>42370</c:v>
                </c:pt>
                <c:pt idx="121">
                  <c:v>42401</c:v>
                </c:pt>
                <c:pt idx="122">
                  <c:v>42430</c:v>
                </c:pt>
                <c:pt idx="123">
                  <c:v>42461</c:v>
                </c:pt>
                <c:pt idx="124">
                  <c:v>42491</c:v>
                </c:pt>
                <c:pt idx="125">
                  <c:v>42522</c:v>
                </c:pt>
                <c:pt idx="126">
                  <c:v>42552</c:v>
                </c:pt>
                <c:pt idx="127">
                  <c:v>42583</c:v>
                </c:pt>
                <c:pt idx="128">
                  <c:v>42614</c:v>
                </c:pt>
                <c:pt idx="129">
                  <c:v>42644</c:v>
                </c:pt>
                <c:pt idx="130">
                  <c:v>42675</c:v>
                </c:pt>
                <c:pt idx="131">
                  <c:v>42705</c:v>
                </c:pt>
                <c:pt idx="132">
                  <c:v>42736</c:v>
                </c:pt>
                <c:pt idx="133">
                  <c:v>42767</c:v>
                </c:pt>
                <c:pt idx="134">
                  <c:v>42795</c:v>
                </c:pt>
                <c:pt idx="135">
                  <c:v>42826</c:v>
                </c:pt>
                <c:pt idx="136">
                  <c:v>42856</c:v>
                </c:pt>
                <c:pt idx="137">
                  <c:v>42887</c:v>
                </c:pt>
                <c:pt idx="138">
                  <c:v>42917</c:v>
                </c:pt>
                <c:pt idx="139">
                  <c:v>42948</c:v>
                </c:pt>
                <c:pt idx="140">
                  <c:v>42979</c:v>
                </c:pt>
                <c:pt idx="141">
                  <c:v>43009</c:v>
                </c:pt>
                <c:pt idx="142">
                  <c:v>43040</c:v>
                </c:pt>
                <c:pt idx="143">
                  <c:v>43070</c:v>
                </c:pt>
                <c:pt idx="144">
                  <c:v>43101</c:v>
                </c:pt>
                <c:pt idx="145">
                  <c:v>43132</c:v>
                </c:pt>
                <c:pt idx="146">
                  <c:v>43160</c:v>
                </c:pt>
                <c:pt idx="147">
                  <c:v>43191</c:v>
                </c:pt>
                <c:pt idx="148">
                  <c:v>43221</c:v>
                </c:pt>
              </c:numCache>
            </c:numRef>
          </c:cat>
          <c:val>
            <c:numRef>
              <c:f>UE!$G$465:$G$613</c:f>
              <c:numCache>
                <c:formatCode>General</c:formatCode>
                <c:ptCount val="149"/>
                <c:pt idx="0">
                  <c:v>8.4000000000000005E-2</c:v>
                </c:pt>
                <c:pt idx="1">
                  <c:v>8.4000000000000005E-2</c:v>
                </c:pt>
                <c:pt idx="2">
                  <c:v>8.199999999999999E-2</c:v>
                </c:pt>
                <c:pt idx="3">
                  <c:v>8.1000000000000003E-2</c:v>
                </c:pt>
                <c:pt idx="4">
                  <c:v>8.199999999999999E-2</c:v>
                </c:pt>
                <c:pt idx="5">
                  <c:v>8.4000000000000005E-2</c:v>
                </c:pt>
                <c:pt idx="6">
                  <c:v>8.5000000000000006E-2</c:v>
                </c:pt>
                <c:pt idx="7">
                  <c:v>8.4000000000000005E-2</c:v>
                </c:pt>
                <c:pt idx="8">
                  <c:v>0.08</c:v>
                </c:pt>
                <c:pt idx="9">
                  <c:v>8.199999999999999E-2</c:v>
                </c:pt>
                <c:pt idx="10">
                  <c:v>8.1000000000000003E-2</c:v>
                </c:pt>
                <c:pt idx="11">
                  <c:v>7.9000000000000001E-2</c:v>
                </c:pt>
                <c:pt idx="12">
                  <c:v>8.4000000000000005E-2</c:v>
                </c:pt>
                <c:pt idx="13">
                  <c:v>8.199999999999999E-2</c:v>
                </c:pt>
                <c:pt idx="14">
                  <c:v>0.08</c:v>
                </c:pt>
                <c:pt idx="15">
                  <c:v>8.199999999999999E-2</c:v>
                </c:pt>
                <c:pt idx="16">
                  <c:v>8.199999999999999E-2</c:v>
                </c:pt>
                <c:pt idx="17">
                  <c:v>8.3000000000000004E-2</c:v>
                </c:pt>
                <c:pt idx="18">
                  <c:v>8.4000000000000005E-2</c:v>
                </c:pt>
                <c:pt idx="19">
                  <c:v>8.4000000000000005E-2</c:v>
                </c:pt>
                <c:pt idx="20">
                  <c:v>8.4000000000000005E-2</c:v>
                </c:pt>
                <c:pt idx="21">
                  <c:v>8.4000000000000005E-2</c:v>
                </c:pt>
                <c:pt idx="22">
                  <c:v>8.4000000000000005E-2</c:v>
                </c:pt>
                <c:pt idx="23">
                  <c:v>8.8000000000000009E-2</c:v>
                </c:pt>
                <c:pt idx="24">
                  <c:v>9.1999999999999998E-2</c:v>
                </c:pt>
                <c:pt idx="25">
                  <c:v>0.09</c:v>
                </c:pt>
                <c:pt idx="26">
                  <c:v>9.0999999999999998E-2</c:v>
                </c:pt>
                <c:pt idx="27">
                  <c:v>9.1999999999999998E-2</c:v>
                </c:pt>
                <c:pt idx="28">
                  <c:v>9.6999999999999989E-2</c:v>
                </c:pt>
                <c:pt idx="29">
                  <c:v>0.10099999999999999</c:v>
                </c:pt>
                <c:pt idx="30">
                  <c:v>0.105</c:v>
                </c:pt>
                <c:pt idx="31">
                  <c:v>0.10800000000000001</c:v>
                </c:pt>
                <c:pt idx="32">
                  <c:v>0.11</c:v>
                </c:pt>
                <c:pt idx="33">
                  <c:v>0.11800000000000001</c:v>
                </c:pt>
                <c:pt idx="34">
                  <c:v>0.126</c:v>
                </c:pt>
                <c:pt idx="35">
                  <c:v>0.13600000000000001</c:v>
                </c:pt>
                <c:pt idx="36">
                  <c:v>0.14199999999999999</c:v>
                </c:pt>
                <c:pt idx="37">
                  <c:v>0.152</c:v>
                </c:pt>
                <c:pt idx="38">
                  <c:v>0.158</c:v>
                </c:pt>
                <c:pt idx="39">
                  <c:v>0.159</c:v>
                </c:pt>
                <c:pt idx="40">
                  <c:v>0.16500000000000001</c:v>
                </c:pt>
                <c:pt idx="41">
                  <c:v>0.16500000000000001</c:v>
                </c:pt>
                <c:pt idx="42">
                  <c:v>0.16399999999999998</c:v>
                </c:pt>
                <c:pt idx="43">
                  <c:v>0.16699999999999998</c:v>
                </c:pt>
                <c:pt idx="44">
                  <c:v>0.16699999999999998</c:v>
                </c:pt>
                <c:pt idx="45">
                  <c:v>0.17100000000000001</c:v>
                </c:pt>
                <c:pt idx="46">
                  <c:v>0.17100000000000001</c:v>
                </c:pt>
                <c:pt idx="47">
                  <c:v>0.17100000000000001</c:v>
                </c:pt>
                <c:pt idx="48">
                  <c:v>0.16699999999999998</c:v>
                </c:pt>
                <c:pt idx="49">
                  <c:v>0.17</c:v>
                </c:pt>
                <c:pt idx="50">
                  <c:v>0.17100000000000001</c:v>
                </c:pt>
                <c:pt idx="51">
                  <c:v>0.17100000000000001</c:v>
                </c:pt>
                <c:pt idx="52">
                  <c:v>0.16600000000000001</c:v>
                </c:pt>
                <c:pt idx="53">
                  <c:v>0.16399999999999998</c:v>
                </c:pt>
                <c:pt idx="54">
                  <c:v>0.16399999999999998</c:v>
                </c:pt>
                <c:pt idx="55">
                  <c:v>0.16500000000000001</c:v>
                </c:pt>
                <c:pt idx="56">
                  <c:v>0.16800000000000001</c:v>
                </c:pt>
                <c:pt idx="57">
                  <c:v>0.16600000000000001</c:v>
                </c:pt>
                <c:pt idx="58">
                  <c:v>0.16899999999999998</c:v>
                </c:pt>
                <c:pt idx="59">
                  <c:v>0.16600000000000001</c:v>
                </c:pt>
                <c:pt idx="60">
                  <c:v>0.16200000000000001</c:v>
                </c:pt>
                <c:pt idx="61">
                  <c:v>0.16</c:v>
                </c:pt>
                <c:pt idx="62">
                  <c:v>0.159</c:v>
                </c:pt>
                <c:pt idx="63">
                  <c:v>0.161</c:v>
                </c:pt>
                <c:pt idx="64">
                  <c:v>0.158</c:v>
                </c:pt>
                <c:pt idx="65">
                  <c:v>0.161</c:v>
                </c:pt>
                <c:pt idx="66">
                  <c:v>0.159</c:v>
                </c:pt>
                <c:pt idx="67">
                  <c:v>0.161</c:v>
                </c:pt>
                <c:pt idx="68">
                  <c:v>0.16300000000000001</c:v>
                </c:pt>
                <c:pt idx="69">
                  <c:v>0.158</c:v>
                </c:pt>
                <c:pt idx="70">
                  <c:v>0.155</c:v>
                </c:pt>
                <c:pt idx="71">
                  <c:v>0.152</c:v>
                </c:pt>
                <c:pt idx="72">
                  <c:v>0.152</c:v>
                </c:pt>
                <c:pt idx="73">
                  <c:v>0.15</c:v>
                </c:pt>
                <c:pt idx="74">
                  <c:v>0.14499999999999999</c:v>
                </c:pt>
                <c:pt idx="75">
                  <c:v>0.14599999999999999</c:v>
                </c:pt>
                <c:pt idx="76">
                  <c:v>0.14800000000000002</c:v>
                </c:pt>
                <c:pt idx="77">
                  <c:v>0.14800000000000002</c:v>
                </c:pt>
                <c:pt idx="78">
                  <c:v>0.14800000000000002</c:v>
                </c:pt>
                <c:pt idx="79">
                  <c:v>0.14599999999999999</c:v>
                </c:pt>
                <c:pt idx="80">
                  <c:v>0.14699999999999999</c:v>
                </c:pt>
                <c:pt idx="81">
                  <c:v>0.14400000000000002</c:v>
                </c:pt>
                <c:pt idx="82">
                  <c:v>0.14400000000000002</c:v>
                </c:pt>
                <c:pt idx="83">
                  <c:v>0.14400000000000002</c:v>
                </c:pt>
                <c:pt idx="84">
                  <c:v>0.14499999999999999</c:v>
                </c:pt>
                <c:pt idx="85">
                  <c:v>0.14300000000000002</c:v>
                </c:pt>
                <c:pt idx="86">
                  <c:v>0.13800000000000001</c:v>
                </c:pt>
                <c:pt idx="87">
                  <c:v>0.14000000000000001</c:v>
                </c:pt>
                <c:pt idx="88">
                  <c:v>0.13800000000000001</c:v>
                </c:pt>
                <c:pt idx="89">
                  <c:v>0.14199999999999999</c:v>
                </c:pt>
                <c:pt idx="90">
                  <c:v>0.13800000000000001</c:v>
                </c:pt>
                <c:pt idx="91">
                  <c:v>0.13600000000000001</c:v>
                </c:pt>
                <c:pt idx="92">
                  <c:v>0.13600000000000001</c:v>
                </c:pt>
                <c:pt idx="93">
                  <c:v>0.13699999999999998</c:v>
                </c:pt>
                <c:pt idx="94">
                  <c:v>0.13100000000000001</c:v>
                </c:pt>
                <c:pt idx="95">
                  <c:v>0.13100000000000001</c:v>
                </c:pt>
                <c:pt idx="96">
                  <c:v>0.127</c:v>
                </c:pt>
                <c:pt idx="97">
                  <c:v>0.126</c:v>
                </c:pt>
                <c:pt idx="98">
                  <c:v>0.126</c:v>
                </c:pt>
                <c:pt idx="99">
                  <c:v>0.12300000000000001</c:v>
                </c:pt>
                <c:pt idx="100">
                  <c:v>0.121</c:v>
                </c:pt>
                <c:pt idx="101">
                  <c:v>0.12</c:v>
                </c:pt>
                <c:pt idx="102">
                  <c:v>0.122</c:v>
                </c:pt>
                <c:pt idx="103">
                  <c:v>0.12</c:v>
                </c:pt>
                <c:pt idx="104">
                  <c:v>0.11699999999999999</c:v>
                </c:pt>
                <c:pt idx="105">
                  <c:v>0.115</c:v>
                </c:pt>
                <c:pt idx="106">
                  <c:v>0.114</c:v>
                </c:pt>
                <c:pt idx="107">
                  <c:v>0.11199999999999999</c:v>
                </c:pt>
                <c:pt idx="108">
                  <c:v>0.113</c:v>
                </c:pt>
                <c:pt idx="109">
                  <c:v>0.11</c:v>
                </c:pt>
                <c:pt idx="110">
                  <c:v>0.109</c:v>
                </c:pt>
                <c:pt idx="111">
                  <c:v>0.10800000000000001</c:v>
                </c:pt>
                <c:pt idx="112">
                  <c:v>0.10800000000000001</c:v>
                </c:pt>
                <c:pt idx="113">
                  <c:v>0.105</c:v>
                </c:pt>
                <c:pt idx="114">
                  <c:v>0.10400000000000001</c:v>
                </c:pt>
                <c:pt idx="115">
                  <c:v>0.10300000000000001</c:v>
                </c:pt>
                <c:pt idx="116">
                  <c:v>0.1</c:v>
                </c:pt>
                <c:pt idx="117">
                  <c:v>9.8000000000000004E-2</c:v>
                </c:pt>
                <c:pt idx="118">
                  <c:v>9.9000000000000005E-2</c:v>
                </c:pt>
                <c:pt idx="119">
                  <c:v>9.9000000000000005E-2</c:v>
                </c:pt>
                <c:pt idx="120">
                  <c:v>9.9000000000000005E-2</c:v>
                </c:pt>
                <c:pt idx="121">
                  <c:v>9.6999999999999989E-2</c:v>
                </c:pt>
                <c:pt idx="122">
                  <c:v>9.8000000000000004E-2</c:v>
                </c:pt>
                <c:pt idx="123">
                  <c:v>9.6999999999999989E-2</c:v>
                </c:pt>
                <c:pt idx="124">
                  <c:v>9.6999999999999989E-2</c:v>
                </c:pt>
                <c:pt idx="125">
                  <c:v>9.6000000000000002E-2</c:v>
                </c:pt>
                <c:pt idx="126">
                  <c:v>9.6999999999999989E-2</c:v>
                </c:pt>
                <c:pt idx="127">
                  <c:v>9.6999999999999989E-2</c:v>
                </c:pt>
                <c:pt idx="128">
                  <c:v>9.6999999999999989E-2</c:v>
                </c:pt>
                <c:pt idx="129">
                  <c:v>9.5000000000000001E-2</c:v>
                </c:pt>
                <c:pt idx="130">
                  <c:v>9.3000000000000013E-2</c:v>
                </c:pt>
                <c:pt idx="131">
                  <c:v>9.1999999999999998E-2</c:v>
                </c:pt>
                <c:pt idx="132">
                  <c:v>9.4E-2</c:v>
                </c:pt>
                <c:pt idx="133">
                  <c:v>9.1999999999999998E-2</c:v>
                </c:pt>
                <c:pt idx="134">
                  <c:v>8.900000000000001E-2</c:v>
                </c:pt>
                <c:pt idx="135">
                  <c:v>8.5999999999999993E-2</c:v>
                </c:pt>
                <c:pt idx="136">
                  <c:v>8.4000000000000005E-2</c:v>
                </c:pt>
                <c:pt idx="137">
                  <c:v>8.5999999999999993E-2</c:v>
                </c:pt>
                <c:pt idx="138">
                  <c:v>8.5999999999999993E-2</c:v>
                </c:pt>
                <c:pt idx="139">
                  <c:v>8.5999999999999993E-2</c:v>
                </c:pt>
                <c:pt idx="140">
                  <c:v>8.3000000000000004E-2</c:v>
                </c:pt>
                <c:pt idx="141">
                  <c:v>7.9000000000000001E-2</c:v>
                </c:pt>
                <c:pt idx="142">
                  <c:v>0.08</c:v>
                </c:pt>
                <c:pt idx="143">
                  <c:v>8.1000000000000003E-2</c:v>
                </c:pt>
                <c:pt idx="144">
                  <c:v>8.199999999999999E-2</c:v>
                </c:pt>
                <c:pt idx="145">
                  <c:v>8.199999999999999E-2</c:v>
                </c:pt>
                <c:pt idx="146">
                  <c:v>0.08</c:v>
                </c:pt>
                <c:pt idx="147">
                  <c:v>7.8E-2</c:v>
                </c:pt>
                <c:pt idx="148">
                  <c:v>7.5999999999999998E-2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4945136"/>
        <c:axId val="254945528"/>
      </c:lineChart>
      <c:dateAx>
        <c:axId val="254945136"/>
        <c:scaling>
          <c:orientation val="minMax"/>
          <c:max val="43221"/>
        </c:scaling>
        <c:delete val="0"/>
        <c:axPos val="b"/>
        <c:majorGridlines/>
        <c:numFmt formatCode="mmm\-yy" sourceLinked="1"/>
        <c:majorTickMark val="out"/>
        <c:minorTickMark val="none"/>
        <c:tickLblPos val="nextTo"/>
        <c:txPr>
          <a:bodyPr rot="0" anchor="ctr" anchorCtr="0"/>
          <a:lstStyle/>
          <a:p>
            <a:pPr>
              <a:defRPr sz="1400" b="1"/>
            </a:pPr>
            <a:endParaRPr lang="en-US"/>
          </a:p>
        </c:txPr>
        <c:crossAx val="254945528"/>
        <c:crosses val="autoZero"/>
        <c:auto val="1"/>
        <c:lblOffset val="100"/>
        <c:baseTimeUnit val="months"/>
        <c:majorUnit val="1"/>
        <c:majorTimeUnit val="years"/>
      </c:dateAx>
      <c:valAx>
        <c:axId val="254945528"/>
        <c:scaling>
          <c:orientation val="minMax"/>
          <c:max val="0.18000000000000002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tx1"/>
                </a:solidFill>
              </a:defRPr>
            </a:pPr>
            <a:endParaRPr lang="en-US"/>
          </a:p>
        </c:txPr>
        <c:crossAx val="254945136"/>
        <c:crosses val="autoZero"/>
        <c:crossBetween val="between"/>
        <c:majorUnit val="2.0000000000000004E-2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200">
          <a:latin typeface="+mj-lt"/>
        </a:defRPr>
      </a:pPr>
      <a:endParaRPr lang="en-US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000" dirty="0"/>
              <a:t>U.S.</a:t>
            </a:r>
            <a:r>
              <a:rPr lang="en-US" sz="2000" baseline="0" dirty="0"/>
              <a:t> Real GDP Actuals and Forecast</a:t>
            </a:r>
          </a:p>
          <a:p>
            <a:pPr>
              <a:defRPr/>
            </a:pPr>
            <a:r>
              <a:rPr lang="en-US" sz="1200" baseline="0" dirty="0"/>
              <a:t>Actuals </a:t>
            </a:r>
            <a:r>
              <a:rPr lang="en-US" sz="1200" baseline="0" dirty="0" smtClean="0"/>
              <a:t>2011-2016, 2017 Prelim., </a:t>
            </a:r>
            <a:r>
              <a:rPr lang="en-US" sz="1200" baseline="0" dirty="0"/>
              <a:t>Forecast </a:t>
            </a:r>
            <a:r>
              <a:rPr lang="en-US" sz="1200" baseline="0" dirty="0" smtClean="0"/>
              <a:t>2018-2020, LR Rate 1986-2016</a:t>
            </a:r>
            <a:endParaRPr lang="en-US" sz="1200" baseline="0" dirty="0"/>
          </a:p>
          <a:p>
            <a:pPr>
              <a:defRPr/>
            </a:pPr>
            <a:r>
              <a:rPr lang="en-US" sz="1200" baseline="0" dirty="0"/>
              <a:t>Source: </a:t>
            </a:r>
            <a:r>
              <a:rPr lang="en-US" sz="1200" baseline="0" dirty="0" smtClean="0"/>
              <a:t>FRED, Blue </a:t>
            </a:r>
            <a:r>
              <a:rPr lang="en-US" sz="1200" baseline="0" dirty="0"/>
              <a:t>Chip Indicators, IHS Global Insight</a:t>
            </a:r>
          </a:p>
        </c:rich>
      </c:tx>
      <c:layout>
        <c:manualLayout>
          <c:xMode val="edge"/>
          <c:yMode val="edge"/>
          <c:x val="0.26688199912510935"/>
          <c:y val="1.3562027173073954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5.9598862642169743E-2"/>
          <c:y val="0.16071136328547167"/>
          <c:w val="0.91679002624671924"/>
          <c:h val="0.692308553342596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GDP!$A$35</c:f>
              <c:strCache>
                <c:ptCount val="1"/>
                <c:pt idx="0">
                  <c:v>Actual GDP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912957467853592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934718100890207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9347181008902079E-3"/>
                  <c:y val="-5.092533763207997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934718100890207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7462817147856007E-3"/>
                  <c:y val="-1.22549019607843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7.9129483814523189E-3"/>
                  <c:y val="9.80392156862740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5.934718100890207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GDP!$D$34:$M$34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GDP!$D$35:$M$35</c:f>
              <c:numCache>
                <c:formatCode>0.0%</c:formatCode>
                <c:ptCount val="10"/>
                <c:pt idx="0">
                  <c:v>1.6E-2</c:v>
                </c:pt>
                <c:pt idx="1">
                  <c:v>2.2000000000000002E-2</c:v>
                </c:pt>
                <c:pt idx="2">
                  <c:v>1.7000000000000001E-2</c:v>
                </c:pt>
                <c:pt idx="3">
                  <c:v>2.6000000000000002E-2</c:v>
                </c:pt>
                <c:pt idx="4">
                  <c:v>2.8999999999999998E-2</c:v>
                </c:pt>
                <c:pt idx="5">
                  <c:v>1.4999999999999999E-2</c:v>
                </c:pt>
                <c:pt idx="6">
                  <c:v>2.3E-2</c:v>
                </c:pt>
              </c:numCache>
            </c:numRef>
          </c:val>
        </c:ser>
        <c:ser>
          <c:idx val="2"/>
          <c:order val="1"/>
          <c:tx>
            <c:strRef>
              <c:f>GDP!$A$37</c:f>
              <c:strCache>
                <c:ptCount val="1"/>
                <c:pt idx="0">
                  <c:v>Blue Chip</c:v>
                </c:pt>
              </c:strCache>
            </c:strRef>
          </c:tx>
          <c:invertIfNegative val="0"/>
          <c:dLbls>
            <c:dLbl>
              <c:idx val="7"/>
              <c:layout>
                <c:manualLayout>
                  <c:x val="-6.5241688538932637E-3"/>
                  <c:y val="-3.406853095568936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600" b="1">
                      <a:solidFill>
                        <a:schemeClr val="accent3">
                          <a:lumMod val="75000"/>
                        </a:schemeClr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7041666666666666E-2"/>
                      <c:h val="6.0686274509803913E-2"/>
                    </c:manualLayout>
                  </c15:layout>
                </c:ext>
              </c:extLst>
            </c:dLbl>
            <c:dLbl>
              <c:idx val="8"/>
              <c:layout>
                <c:manualLayout>
                  <c:x val="-4.440726159230096E-3"/>
                  <c:y val="-3.134524085224640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600" b="1">
                      <a:solidFill>
                        <a:schemeClr val="accent3">
                          <a:lumMod val="75000"/>
                        </a:schemeClr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843055555555555E-2"/>
                      <c:h val="6.0686274509803913E-2"/>
                    </c:manualLayout>
                  </c15:layout>
                </c:ext>
              </c:extLst>
            </c:dLbl>
            <c:dLbl>
              <c:idx val="9"/>
              <c:layout>
                <c:manualLayout>
                  <c:x val="0"/>
                  <c:y val="-2.9411764705882443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baseline="0">
                      <a:solidFill>
                        <a:schemeClr val="accent3">
                          <a:lumMod val="75000"/>
                        </a:schemeClr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accent3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GDP!$D$34:$M$34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GDP!$D$37:$M$37</c:f>
              <c:numCache>
                <c:formatCode>General</c:formatCode>
                <c:ptCount val="10"/>
                <c:pt idx="7" formatCode="0.0%">
                  <c:v>2.8000000000000001E-2</c:v>
                </c:pt>
                <c:pt idx="8" formatCode="0.0%">
                  <c:v>2.5999999999999999E-2</c:v>
                </c:pt>
                <c:pt idx="9" formatCode="0.0%">
                  <c:v>1.9E-2</c:v>
                </c:pt>
              </c:numCache>
            </c:numRef>
          </c:val>
        </c:ser>
        <c:ser>
          <c:idx val="3"/>
          <c:order val="2"/>
          <c:tx>
            <c:strRef>
              <c:f>GDP!$A$38</c:f>
              <c:strCache>
                <c:ptCount val="1"/>
                <c:pt idx="0">
                  <c:v>IHS GI</c:v>
                </c:pt>
              </c:strCache>
            </c:strRef>
          </c:tx>
          <c:invertIfNegative val="0"/>
          <c:cat>
            <c:numRef>
              <c:f>GDP!$D$34:$M$34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GDP!$D$38:$M$38</c:f>
              <c:numCache>
                <c:formatCode>General</c:formatCode>
                <c:ptCount val="10"/>
                <c:pt idx="7" formatCode="0.0%">
                  <c:v>2.8000000000000001E-2</c:v>
                </c:pt>
                <c:pt idx="8" formatCode="0.0%">
                  <c:v>2.8000000000000001E-2</c:v>
                </c:pt>
                <c:pt idx="9" formatCode="0.0%">
                  <c:v>1.9E-2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4946312"/>
        <c:axId val="254946704"/>
      </c:barChart>
      <c:lineChart>
        <c:grouping val="standard"/>
        <c:varyColors val="0"/>
        <c:ser>
          <c:idx val="4"/>
          <c:order val="3"/>
          <c:tx>
            <c:strRef>
              <c:f>GDP!$A$39</c:f>
              <c:strCache>
                <c:ptCount val="1"/>
                <c:pt idx="0">
                  <c:v>Long-term rate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none"/>
          </c:marker>
          <c:dLbls>
            <c:dLbl>
              <c:idx val="1"/>
              <c:layout>
                <c:manualLayout>
                  <c:x val="-4.583333333333333E-2"/>
                  <c:y val="-3.676470588235294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chemeClr val="accent6"/>
                      </a:solidFill>
                      <a:latin typeface="Cambria" panose="020405030504060302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latin typeface="Cambria" panose="02040503050406030204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GDP!$B$34:$L$34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GDP!$C$39:$L$39</c:f>
              <c:numCache>
                <c:formatCode>0.0%</c:formatCode>
                <c:ptCount val="10"/>
                <c:pt idx="0">
                  <c:v>2.5999999999999999E-2</c:v>
                </c:pt>
                <c:pt idx="1">
                  <c:v>2.5999999999999999E-2</c:v>
                </c:pt>
                <c:pt idx="2">
                  <c:v>2.5999999999999999E-2</c:v>
                </c:pt>
                <c:pt idx="3">
                  <c:v>2.5999999999999999E-2</c:v>
                </c:pt>
                <c:pt idx="4">
                  <c:v>2.5999999999999999E-2</c:v>
                </c:pt>
                <c:pt idx="5">
                  <c:v>2.5999999999999999E-2</c:v>
                </c:pt>
                <c:pt idx="6">
                  <c:v>2.5999999999999999E-2</c:v>
                </c:pt>
                <c:pt idx="7">
                  <c:v>2.5999999999999999E-2</c:v>
                </c:pt>
                <c:pt idx="8">
                  <c:v>2.5999999999999999E-2</c:v>
                </c:pt>
                <c:pt idx="9">
                  <c:v>2.5999999999999999E-2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4946312"/>
        <c:axId val="254946704"/>
      </c:lineChart>
      <c:catAx>
        <c:axId val="25494631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400" b="1"/>
            </a:pPr>
            <a:endParaRPr lang="en-US"/>
          </a:p>
        </c:txPr>
        <c:crossAx val="254946704"/>
        <c:crosses val="autoZero"/>
        <c:auto val="1"/>
        <c:lblAlgn val="ctr"/>
        <c:lblOffset val="100"/>
        <c:noMultiLvlLbl val="0"/>
      </c:catAx>
      <c:valAx>
        <c:axId val="254946704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254946312"/>
        <c:crosses val="autoZero"/>
        <c:crossBetween val="between"/>
        <c:majorUnit val="1.0000000000000002E-2"/>
      </c:valAx>
      <c:spPr>
        <a:solidFill>
          <a:schemeClr val="bg1"/>
        </a:solidFill>
      </c:spPr>
    </c:plotArea>
    <c:legend>
      <c:legendPos val="b"/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200">
          <a:latin typeface="+mj-lt"/>
        </a:defRPr>
      </a:pPr>
      <a:endParaRPr lang="en-US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000" dirty="0" smtClean="0"/>
              <a:t>King</a:t>
            </a:r>
            <a:r>
              <a:rPr lang="en-US" sz="2000" baseline="0" dirty="0" smtClean="0"/>
              <a:t> County Economic Indicators</a:t>
            </a:r>
          </a:p>
          <a:p>
            <a:pPr>
              <a:defRPr/>
            </a:pPr>
            <a:r>
              <a:rPr lang="en-US" sz="1200" baseline="0" dirty="0" smtClean="0"/>
              <a:t>2017 actuals and 2018 YTD vs. 20 year average</a:t>
            </a:r>
          </a:p>
          <a:p>
            <a:pPr>
              <a:defRPr/>
            </a:pPr>
            <a:r>
              <a:rPr lang="en-US" sz="1200" baseline="0" dirty="0" smtClean="0"/>
              <a:t>Source: PSEF, Case-Shiller, WA DOR, BLS</a:t>
            </a:r>
            <a:endParaRPr lang="en-US" sz="1200" dirty="0"/>
          </a:p>
        </c:rich>
      </c:tx>
      <c:layout>
        <c:manualLayout>
          <c:xMode val="edge"/>
          <c:yMode val="edge"/>
          <c:x val="0.28501738845144359"/>
          <c:y val="1.3562027173073954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6.6619860017497826E-2"/>
          <c:y val="0.16233962482630845"/>
          <c:w val="0.91735017497812776"/>
          <c:h val="0.69127759765323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Sheet2!$B$4</c:f>
              <c:strCache>
                <c:ptCount val="1"/>
                <c:pt idx="0">
                  <c:v>2017 Actual</c:v>
                </c:pt>
              </c:strCache>
            </c:strRef>
          </c:tx>
          <c:spPr>
            <a:solidFill>
              <a:srgbClr val="4F81BD">
                <a:alpha val="75000"/>
              </a:srgbClr>
            </a:solidFill>
            <a:ln w="12700">
              <a:solidFill>
                <a:schemeClr val="tx1"/>
              </a:solidFill>
            </a:ln>
          </c:spPr>
          <c:invertIfNegative val="0"/>
          <c:dLbls>
            <c:dLbl>
              <c:idx val="1"/>
              <c:layout>
                <c:manualLayout>
                  <c:x val="-9.7222222222222224E-3"/>
                  <c:y val="-2.45098039215686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7777777777777779E-3"/>
                  <c:y val="-1.47058823529412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solidFill>
                <a:sysClr val="window" lastClr="FFFFFF"/>
              </a:solidFill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Sheet2!$A$6:$A$9</c:f>
              <c:strCache>
                <c:ptCount val="4"/>
                <c:pt idx="0">
                  <c:v>Employment Growth</c:v>
                </c:pt>
                <c:pt idx="1">
                  <c:v>House Prices</c:v>
                </c:pt>
                <c:pt idx="2">
                  <c:v>Taxable Sales </c:v>
                </c:pt>
                <c:pt idx="3">
                  <c:v>Inflation</c:v>
                </c:pt>
              </c:strCache>
            </c:strRef>
          </c:cat>
          <c:val>
            <c:numRef>
              <c:f>Sheet2!$B$6:$B$9</c:f>
              <c:numCache>
                <c:formatCode>0.00%</c:formatCode>
                <c:ptCount val="4"/>
                <c:pt idx="0">
                  <c:v>3.04E-2</c:v>
                </c:pt>
                <c:pt idx="1">
                  <c:v>0.12759999999999999</c:v>
                </c:pt>
                <c:pt idx="2">
                  <c:v>5.7700000000000001E-2</c:v>
                </c:pt>
                <c:pt idx="3">
                  <c:v>3.32E-2</c:v>
                </c:pt>
              </c:numCache>
            </c:numRef>
          </c:val>
        </c:ser>
        <c:ser>
          <c:idx val="2"/>
          <c:order val="1"/>
          <c:tx>
            <c:v>2018 YTD</c:v>
          </c:tx>
          <c:spPr>
            <a:solidFill>
              <a:srgbClr val="8064A2">
                <a:lumMod val="60000"/>
                <a:lumOff val="40000"/>
              </a:srgbClr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dLbl>
              <c:idx val="0"/>
              <c:layout>
                <c:manualLayout>
                  <c:x val="4.1666666666666666E-3"/>
                  <c:y val="-4.9019607843138156E-3"/>
                </c:manualLayout>
              </c:layout>
              <c:numFmt formatCode="0.0%" sourceLinked="0"/>
              <c:spPr>
                <a:solidFill>
                  <a:sysClr val="window" lastClr="FFFFFF"/>
                </a:solidFill>
                <a:ln>
                  <a:solidFill>
                    <a:sysClr val="window" lastClr="FFFFFF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555555555555504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1666666666666666E-3"/>
                  <c:y val="7.35294117647049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9444444444445464E-3"/>
                  <c:y val="-4.90196078431381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Sheet2!$A$6:$A$9</c:f>
              <c:strCache>
                <c:ptCount val="4"/>
                <c:pt idx="0">
                  <c:v>Employment Growth</c:v>
                </c:pt>
                <c:pt idx="1">
                  <c:v>House Prices</c:v>
                </c:pt>
                <c:pt idx="2">
                  <c:v>Taxable Sales </c:v>
                </c:pt>
                <c:pt idx="3">
                  <c:v>Inflation</c:v>
                </c:pt>
              </c:strCache>
            </c:strRef>
          </c:cat>
          <c:val>
            <c:numRef>
              <c:f>Sheet2!$D$6:$D$9</c:f>
              <c:numCache>
                <c:formatCode>0.00%</c:formatCode>
                <c:ptCount val="4"/>
                <c:pt idx="0">
                  <c:v>3.2000000000000001E-2</c:v>
                </c:pt>
                <c:pt idx="1">
                  <c:v>0.12859999999999999</c:v>
                </c:pt>
                <c:pt idx="2">
                  <c:v>7.4999999999999997E-2</c:v>
                </c:pt>
                <c:pt idx="3">
                  <c:v>3.5200000000000002E-2</c:v>
                </c:pt>
              </c:numCache>
            </c:numRef>
          </c:val>
        </c:ser>
        <c:ser>
          <c:idx val="1"/>
          <c:order val="2"/>
          <c:tx>
            <c:strRef>
              <c:f>Sheet2!$C$4</c:f>
              <c:strCache>
                <c:ptCount val="1"/>
                <c:pt idx="0">
                  <c:v>20 year average</c:v>
                </c:pt>
              </c:strCache>
            </c:strRef>
          </c:tx>
          <c:spPr>
            <a:solidFill>
              <a:schemeClr val="accent2">
                <a:alpha val="75000"/>
              </a:schemeClr>
            </a:solidFill>
            <a:ln w="12700"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2.7777777777777779E-3"/>
                  <c:y val="2.45098039215677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9444444444444441E-3"/>
                  <c:y val="2.45098039215686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7777777777777779E-3"/>
                  <c:y val="-7.35294117647058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944444444444444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solidFill>
                <a:sysClr val="window" lastClr="FFFFFF"/>
              </a:solidFill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Sheet2!$A$6:$A$9</c:f>
              <c:strCache>
                <c:ptCount val="4"/>
                <c:pt idx="0">
                  <c:v>Employment Growth</c:v>
                </c:pt>
                <c:pt idx="1">
                  <c:v>House Prices</c:v>
                </c:pt>
                <c:pt idx="2">
                  <c:v>Taxable Sales </c:v>
                </c:pt>
                <c:pt idx="3">
                  <c:v>Inflation</c:v>
                </c:pt>
              </c:strCache>
            </c:strRef>
          </c:cat>
          <c:val>
            <c:numRef>
              <c:f>Sheet2!$C$6:$C$9</c:f>
              <c:numCache>
                <c:formatCode>0.00%</c:formatCode>
                <c:ptCount val="4"/>
                <c:pt idx="0">
                  <c:v>1.3299999999999999E-2</c:v>
                </c:pt>
                <c:pt idx="1">
                  <c:v>5.6300000000000003E-2</c:v>
                </c:pt>
                <c:pt idx="2">
                  <c:v>4.1300000000000003E-2</c:v>
                </c:pt>
                <c:pt idx="3">
                  <c:v>2.47E-2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4472984"/>
        <c:axId val="254473768"/>
      </c:barChart>
      <c:catAx>
        <c:axId val="2544729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54473768"/>
        <c:crosses val="autoZero"/>
        <c:auto val="1"/>
        <c:lblAlgn val="ctr"/>
        <c:lblOffset val="100"/>
        <c:noMultiLvlLbl val="0"/>
      </c:catAx>
      <c:valAx>
        <c:axId val="254473768"/>
        <c:scaling>
          <c:orientation val="minMax"/>
          <c:max val="0.15000000000000002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54472984"/>
        <c:crosses val="autoZero"/>
        <c:crossBetween val="between"/>
        <c:majorUnit val="1.0000000000000002E-2"/>
      </c:valAx>
      <c:spPr>
        <a:solidFill>
          <a:sysClr val="window" lastClr="FFFFFF"/>
        </a:solidFill>
        <a:ln>
          <a:solidFill>
            <a:sysClr val="window" lastClr="FFFFFF">
              <a:lumMod val="50000"/>
            </a:sysClr>
          </a:solidFill>
        </a:ln>
      </c:spPr>
    </c:plotArea>
    <c:legend>
      <c:legendPos val="b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200" b="1">
          <a:latin typeface="+mj-lt"/>
        </a:defRPr>
      </a:pPr>
      <a:endParaRPr lang="en-US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Incorporated</a:t>
            </a:r>
            <a:r>
              <a:rPr lang="en-US" sz="1800" baseline="0" dirty="0" smtClean="0">
                <a:solidFill>
                  <a:schemeClr val="tx1"/>
                </a:solidFill>
                <a:latin typeface="Cambria" panose="02040503050406030204" pitchFamily="18" charset="0"/>
              </a:rPr>
              <a:t> Growth in the Puget Sound Region</a:t>
            </a:r>
            <a:endParaRPr lang="en-US" sz="18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>
              <a:defRPr/>
            </a:pPr>
            <a:r>
              <a:rPr lang="en-US" sz="1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Population</a:t>
            </a:r>
            <a:r>
              <a:rPr lang="en-US" sz="1200" baseline="0" dirty="0" smtClean="0">
                <a:solidFill>
                  <a:schemeClr val="tx1"/>
                </a:solidFill>
                <a:latin typeface="Cambria" panose="02040503050406030204" pitchFamily="18" charset="0"/>
              </a:rPr>
              <a:t> Growth: </a:t>
            </a:r>
            <a:r>
              <a:rPr lang="en-US" sz="1200" baseline="0" dirty="0" smtClean="0">
                <a:solidFill>
                  <a:schemeClr val="accent1"/>
                </a:solidFill>
                <a:latin typeface="Cambria" panose="02040503050406030204" pitchFamily="18" charset="0"/>
              </a:rPr>
              <a:t>Tri-county, </a:t>
            </a:r>
            <a:r>
              <a:rPr lang="en-US" sz="1200" baseline="0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Incorporated, </a:t>
            </a:r>
            <a:r>
              <a:rPr lang="en-US" sz="1200" baseline="0" dirty="0" smtClean="0">
                <a:solidFill>
                  <a:schemeClr val="accent4"/>
                </a:solidFill>
                <a:latin typeface="Cambria" panose="02040503050406030204" pitchFamily="18" charset="0"/>
              </a:rPr>
              <a:t>Unincorporated</a:t>
            </a:r>
            <a:r>
              <a:rPr lang="en-US" sz="1200" baseline="0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 </a:t>
            </a:r>
            <a:r>
              <a:rPr lang="en-US" sz="1200" baseline="0" dirty="0" smtClean="0">
                <a:solidFill>
                  <a:srgbClr val="00B050"/>
                </a:solidFill>
                <a:latin typeface="Cambria" panose="02040503050406030204" pitchFamily="18" charset="0"/>
              </a:rPr>
              <a:t>&amp; Seattle</a:t>
            </a:r>
            <a:endParaRPr lang="en-US" sz="1200" dirty="0">
              <a:solidFill>
                <a:srgbClr val="00B050"/>
              </a:solidFill>
              <a:latin typeface="Cambria" panose="02040503050406030204" pitchFamily="18" charset="0"/>
            </a:endParaRPr>
          </a:p>
          <a:p>
            <a:pPr>
              <a:defRPr/>
            </a:pP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</a:rPr>
              <a:t>Source</a:t>
            </a:r>
            <a:r>
              <a:rPr lang="en-US" sz="1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: OFM</a:t>
            </a:r>
            <a:endParaRPr lang="en-US" sz="1200" dirty="0">
              <a:solidFill>
                <a:schemeClr val="tx1"/>
              </a:solidFill>
              <a:latin typeface="Cambria" panose="02040503050406030204" pitchFamily="18" charset="0"/>
            </a:endParaRPr>
          </a:p>
        </c:rich>
      </c:tx>
      <c:layout>
        <c:manualLayout>
          <c:xMode val="edge"/>
          <c:yMode val="edge"/>
          <c:x val="0.22203816710411195"/>
          <c:y val="1.47058823529411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9697944006999121E-2"/>
          <c:y val="0.16284931295352786"/>
          <c:w val="0.91502427821522314"/>
          <c:h val="0.74799637177705725"/>
        </c:manualLayout>
      </c:layout>
      <c:lineChart>
        <c:grouping val="standard"/>
        <c:varyColors val="0"/>
        <c:ser>
          <c:idx val="0"/>
          <c:order val="0"/>
          <c:tx>
            <c:strRef>
              <c:f>pop!$D$24</c:f>
              <c:strCache>
                <c:ptCount val="1"/>
                <c:pt idx="0">
                  <c:v>Tri-county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pop!$E$29:$BJ$29</c:f>
              <c:numCache>
                <c:formatCode>General</c:formatCode>
                <c:ptCount val="58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</c:numCache>
            </c:numRef>
          </c:cat>
          <c:val>
            <c:numRef>
              <c:f>pop!$E$24:$BJ$24</c:f>
              <c:numCache>
                <c:formatCode>#,##0</c:formatCode>
                <c:ptCount val="58"/>
                <c:pt idx="0">
                  <c:v>1428803</c:v>
                </c:pt>
                <c:pt idx="1">
                  <c:v>1461300</c:v>
                </c:pt>
                <c:pt idx="2">
                  <c:v>1497300</c:v>
                </c:pt>
                <c:pt idx="3">
                  <c:v>1522400</c:v>
                </c:pt>
                <c:pt idx="4">
                  <c:v>1552400</c:v>
                </c:pt>
                <c:pt idx="5">
                  <c:v>1595300</c:v>
                </c:pt>
                <c:pt idx="6">
                  <c:v>1638400</c:v>
                </c:pt>
                <c:pt idx="7">
                  <c:v>1717500</c:v>
                </c:pt>
                <c:pt idx="8">
                  <c:v>1797100</c:v>
                </c:pt>
                <c:pt idx="9">
                  <c:v>1840000</c:v>
                </c:pt>
                <c:pt idx="10">
                  <c:v>1836955</c:v>
                </c:pt>
                <c:pt idx="11">
                  <c:v>1834600</c:v>
                </c:pt>
                <c:pt idx="12">
                  <c:v>1816700</c:v>
                </c:pt>
                <c:pt idx="13">
                  <c:v>1813700</c:v>
                </c:pt>
                <c:pt idx="14">
                  <c:v>1824300</c:v>
                </c:pt>
                <c:pt idx="15">
                  <c:v>1829500</c:v>
                </c:pt>
                <c:pt idx="16">
                  <c:v>1846500</c:v>
                </c:pt>
                <c:pt idx="17">
                  <c:v>1865000</c:v>
                </c:pt>
                <c:pt idx="18">
                  <c:v>1921800</c:v>
                </c:pt>
                <c:pt idx="19">
                  <c:v>1990100</c:v>
                </c:pt>
                <c:pt idx="20">
                  <c:v>2045000</c:v>
                </c:pt>
                <c:pt idx="21">
                  <c:v>2164500</c:v>
                </c:pt>
                <c:pt idx="22">
                  <c:v>2172300</c:v>
                </c:pt>
                <c:pt idx="23">
                  <c:v>2183700</c:v>
                </c:pt>
                <c:pt idx="24">
                  <c:v>2207900</c:v>
                </c:pt>
                <c:pt idx="25">
                  <c:v>2244300</c:v>
                </c:pt>
                <c:pt idx="26">
                  <c:v>2274100</c:v>
                </c:pt>
                <c:pt idx="27">
                  <c:v>2316200</c:v>
                </c:pt>
                <c:pt idx="28">
                  <c:v>2371100</c:v>
                </c:pt>
                <c:pt idx="29">
                  <c:v>2437300</c:v>
                </c:pt>
                <c:pt idx="30">
                  <c:v>2507500</c:v>
                </c:pt>
                <c:pt idx="31">
                  <c:v>2630072</c:v>
                </c:pt>
                <c:pt idx="32">
                  <c:v>2682772</c:v>
                </c:pt>
                <c:pt idx="33">
                  <c:v>2736300</c:v>
                </c:pt>
                <c:pt idx="34">
                  <c:v>2764900</c:v>
                </c:pt>
                <c:pt idx="35">
                  <c:v>2799400</c:v>
                </c:pt>
                <c:pt idx="36">
                  <c:v>2832100</c:v>
                </c:pt>
                <c:pt idx="37">
                  <c:v>2871700</c:v>
                </c:pt>
                <c:pt idx="38">
                  <c:v>2920700</c:v>
                </c:pt>
                <c:pt idx="39">
                  <c:v>2960300</c:v>
                </c:pt>
                <c:pt idx="40">
                  <c:v>2985100</c:v>
                </c:pt>
                <c:pt idx="41">
                  <c:v>3090310</c:v>
                </c:pt>
                <c:pt idx="42">
                  <c:v>3127310</c:v>
                </c:pt>
                <c:pt idx="43">
                  <c:v>3150500</c:v>
                </c:pt>
                <c:pt idx="44">
                  <c:v>3177100</c:v>
                </c:pt>
                <c:pt idx="45">
                  <c:v>3220000</c:v>
                </c:pt>
                <c:pt idx="46">
                  <c:v>3280600</c:v>
                </c:pt>
                <c:pt idx="47">
                  <c:v>3338100</c:v>
                </c:pt>
                <c:pt idx="48">
                  <c:v>3386200</c:v>
                </c:pt>
                <c:pt idx="49">
                  <c:v>3427200</c:v>
                </c:pt>
                <c:pt idx="50">
                  <c:v>3459100</c:v>
                </c:pt>
                <c:pt idx="51">
                  <c:v>3461750</c:v>
                </c:pt>
                <c:pt idx="52" formatCode="_(* #,##0_);_(* \(#,##0\);_(* &quot;-&quot;??_);_(@_)">
                  <c:v>3488100</c:v>
                </c:pt>
                <c:pt idx="53" formatCode="_(* #,##0_);_(* \(#,##0\);_(* &quot;-&quot;??_);_(@_)">
                  <c:v>3526900</c:v>
                </c:pt>
                <c:pt idx="54" formatCode="_(* #,##0_);_(* \(#,##0\);_(* &quot;-&quot;??_);_(@_)">
                  <c:v>3579550</c:v>
                </c:pt>
                <c:pt idx="55" formatCode="_(* #,##0_);_(* \(#,##0\);_(* &quot;-&quot;??_);_(@_)">
                  <c:v>3640520</c:v>
                </c:pt>
                <c:pt idx="56" formatCode="_(* #,##0_);_(* \(#,##0\);_(* &quot;-&quot;??_);_(@_)">
                  <c:v>3722450</c:v>
                </c:pt>
                <c:pt idx="57" formatCode="_(* #,##0_);_(* \(#,##0\);_(* &quot;-&quot;??_);_(@_)">
                  <c:v>3802500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pop!$D$25</c:f>
              <c:strCache>
                <c:ptCount val="1"/>
                <c:pt idx="0">
                  <c:v>Incorporated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pop!$E$29:$BJ$29</c:f>
              <c:numCache>
                <c:formatCode>General</c:formatCode>
                <c:ptCount val="58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</c:numCache>
            </c:numRef>
          </c:cat>
          <c:val>
            <c:numRef>
              <c:f>pop!$E$25:$BJ$25</c:f>
              <c:numCache>
                <c:formatCode>General</c:formatCode>
                <c:ptCount val="58"/>
                <c:pt idx="8" formatCode="#,##0">
                  <c:v>1034258</c:v>
                </c:pt>
                <c:pt idx="9" formatCode="#,##0">
                  <c:v>1061338</c:v>
                </c:pt>
                <c:pt idx="10" formatCode="#,##0">
                  <c:v>1083619</c:v>
                </c:pt>
                <c:pt idx="11" formatCode="#,##0">
                  <c:v>1082422</c:v>
                </c:pt>
                <c:pt idx="12" formatCode="#,##0">
                  <c:v>1075226</c:v>
                </c:pt>
                <c:pt idx="13" formatCode="#,##0">
                  <c:v>1078090</c:v>
                </c:pt>
                <c:pt idx="14" formatCode="#,##0">
                  <c:v>1075248</c:v>
                </c:pt>
                <c:pt idx="15" formatCode="#,##0">
                  <c:v>1078895</c:v>
                </c:pt>
                <c:pt idx="16" formatCode="#,##0">
                  <c:v>1083432</c:v>
                </c:pt>
                <c:pt idx="17" formatCode="#,##0">
                  <c:v>1088499</c:v>
                </c:pt>
                <c:pt idx="18" formatCode="#,##0">
                  <c:v>1098015</c:v>
                </c:pt>
                <c:pt idx="19" formatCode="#,##0">
                  <c:v>1130516</c:v>
                </c:pt>
                <c:pt idx="20" formatCode="#,##0">
                  <c:v>1138330</c:v>
                </c:pt>
                <c:pt idx="21" formatCode="#,##0">
                  <c:v>1143940</c:v>
                </c:pt>
                <c:pt idx="22" formatCode="#,##0">
                  <c:v>1146869</c:v>
                </c:pt>
                <c:pt idx="23" formatCode="#,##0">
                  <c:v>1148948</c:v>
                </c:pt>
                <c:pt idx="24" formatCode="#,##0">
                  <c:v>1167466</c:v>
                </c:pt>
                <c:pt idx="25" formatCode="#,##0">
                  <c:v>1180628</c:v>
                </c:pt>
                <c:pt idx="26" formatCode="#,##0">
                  <c:v>1188336</c:v>
                </c:pt>
                <c:pt idx="27" formatCode="#,##0">
                  <c:v>1202038</c:v>
                </c:pt>
                <c:pt idx="28" formatCode="#,##0">
                  <c:v>1243718</c:v>
                </c:pt>
                <c:pt idx="29" formatCode="#,##0">
                  <c:v>1268256</c:v>
                </c:pt>
                <c:pt idx="30" formatCode="#,##0">
                  <c:v>1394614</c:v>
                </c:pt>
                <c:pt idx="31" formatCode="#,##0">
                  <c:v>1477816</c:v>
                </c:pt>
                <c:pt idx="32" formatCode="#,##0">
                  <c:v>1502763</c:v>
                </c:pt>
                <c:pt idx="33" formatCode="#,##0">
                  <c:v>1576428</c:v>
                </c:pt>
                <c:pt idx="34" formatCode="#,##0">
                  <c:v>1603104</c:v>
                </c:pt>
                <c:pt idx="35" formatCode="#,##0">
                  <c:v>1636096</c:v>
                </c:pt>
                <c:pt idx="36" formatCode="#,##0">
                  <c:v>1833878</c:v>
                </c:pt>
                <c:pt idx="37" formatCode="#,##0">
                  <c:v>1862610</c:v>
                </c:pt>
                <c:pt idx="38" formatCode="#,##0">
                  <c:v>1925484</c:v>
                </c:pt>
                <c:pt idx="39" formatCode="#,##0">
                  <c:v>1966346</c:v>
                </c:pt>
                <c:pt idx="40" formatCode="#,##0">
                  <c:v>2012331</c:v>
                </c:pt>
                <c:pt idx="41" formatCode="#,##0">
                  <c:v>2119441</c:v>
                </c:pt>
                <c:pt idx="42" formatCode="#,##0">
                  <c:v>2146590</c:v>
                </c:pt>
                <c:pt idx="43" formatCode="#,##0">
                  <c:v>2159947</c:v>
                </c:pt>
                <c:pt idx="44" formatCode="#,##0">
                  <c:v>2171410</c:v>
                </c:pt>
                <c:pt idx="45" formatCode="#,##0">
                  <c:v>2194172</c:v>
                </c:pt>
                <c:pt idx="46" formatCode="#,##0">
                  <c:v>2242076</c:v>
                </c:pt>
                <c:pt idx="47" formatCode="#,##0">
                  <c:v>2285250</c:v>
                </c:pt>
                <c:pt idx="48" formatCode="#,##0">
                  <c:v>2343070</c:v>
                </c:pt>
                <c:pt idx="49" formatCode="#,##0">
                  <c:v>2373620</c:v>
                </c:pt>
                <c:pt idx="50" formatCode="#,##0">
                  <c:v>2434895</c:v>
                </c:pt>
                <c:pt idx="51" formatCode="#,##0">
                  <c:v>2499940</c:v>
                </c:pt>
                <c:pt idx="52" formatCode="_(* #,##0_);_(* \(#,##0\);_(* &quot;-&quot;??_);_(@_)">
                  <c:v>2547980</c:v>
                </c:pt>
                <c:pt idx="53" formatCode="_(* #,##0_);_(* \(#,##0\);_(* &quot;-&quot;??_);_(@_)">
                  <c:v>2582805</c:v>
                </c:pt>
                <c:pt idx="54" formatCode="_(* #,##0_);_(* \(#,##0\);_(* &quot;-&quot;??_);_(@_)">
                  <c:v>2625195</c:v>
                </c:pt>
                <c:pt idx="55" formatCode="_(* #,##0_);_(* \(#,##0\);_(* &quot;-&quot;??_);_(@_)">
                  <c:v>2670930</c:v>
                </c:pt>
                <c:pt idx="56" formatCode="_(* #,##0_);_(* \(#,##0\);_(* &quot;-&quot;??_);_(@_)">
                  <c:v>2745275</c:v>
                </c:pt>
                <c:pt idx="57" formatCode="_(* #,##0_);_(* \(#,##0\);_(* &quot;-&quot;??_);_(@_)">
                  <c:v>2805160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pop!$D$26</c:f>
              <c:strCache>
                <c:ptCount val="1"/>
                <c:pt idx="0">
                  <c:v>Unincorporated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pop!$E$26:$BJ$26</c:f>
              <c:numCache>
                <c:formatCode>General</c:formatCode>
                <c:ptCount val="58"/>
                <c:pt idx="8" formatCode="#,##0">
                  <c:v>762842</c:v>
                </c:pt>
                <c:pt idx="9" formatCode="#,##0">
                  <c:v>778662</c:v>
                </c:pt>
                <c:pt idx="10" formatCode="#,##0">
                  <c:v>753336</c:v>
                </c:pt>
                <c:pt idx="11" formatCode="#,##0">
                  <c:v>752178</c:v>
                </c:pt>
                <c:pt idx="12" formatCode="#,##0">
                  <c:v>741474</c:v>
                </c:pt>
                <c:pt idx="13" formatCode="#,##0">
                  <c:v>735610</c:v>
                </c:pt>
                <c:pt idx="14" formatCode="#,##0">
                  <c:v>749052</c:v>
                </c:pt>
                <c:pt idx="15" formatCode="#,##0">
                  <c:v>750605</c:v>
                </c:pt>
                <c:pt idx="16" formatCode="#,##0">
                  <c:v>763068</c:v>
                </c:pt>
                <c:pt idx="17" formatCode="#,##0">
                  <c:v>776501</c:v>
                </c:pt>
                <c:pt idx="18" formatCode="#,##0">
                  <c:v>823785</c:v>
                </c:pt>
                <c:pt idx="19" formatCode="#,##0">
                  <c:v>859584</c:v>
                </c:pt>
                <c:pt idx="20" formatCode="#,##0">
                  <c:v>906670</c:v>
                </c:pt>
                <c:pt idx="21" formatCode="#,##0">
                  <c:v>1020560</c:v>
                </c:pt>
                <c:pt idx="22" formatCode="#,##0">
                  <c:v>1025431</c:v>
                </c:pt>
                <c:pt idx="23" formatCode="#,##0">
                  <c:v>1034752</c:v>
                </c:pt>
                <c:pt idx="24" formatCode="#,##0">
                  <c:v>1040434</c:v>
                </c:pt>
                <c:pt idx="25" formatCode="#,##0">
                  <c:v>1063672</c:v>
                </c:pt>
                <c:pt idx="26" formatCode="#,##0">
                  <c:v>1085764</c:v>
                </c:pt>
                <c:pt idx="27" formatCode="#,##0">
                  <c:v>1114162</c:v>
                </c:pt>
                <c:pt idx="28" formatCode="#,##0">
                  <c:v>1127382</c:v>
                </c:pt>
                <c:pt idx="29" formatCode="#,##0">
                  <c:v>1169044</c:v>
                </c:pt>
                <c:pt idx="30" formatCode="#,##0">
                  <c:v>1112886</c:v>
                </c:pt>
                <c:pt idx="31" formatCode="#,##0">
                  <c:v>1152256</c:v>
                </c:pt>
                <c:pt idx="32" formatCode="#,##0">
                  <c:v>1180009</c:v>
                </c:pt>
                <c:pt idx="33" formatCode="#,##0">
                  <c:v>1159872</c:v>
                </c:pt>
                <c:pt idx="34" formatCode="#,##0">
                  <c:v>1161796</c:v>
                </c:pt>
                <c:pt idx="35" formatCode="#,##0">
                  <c:v>1163304</c:v>
                </c:pt>
                <c:pt idx="36" formatCode="#,##0">
                  <c:v>998222</c:v>
                </c:pt>
                <c:pt idx="37" formatCode="#,##0">
                  <c:v>1009090</c:v>
                </c:pt>
                <c:pt idx="38" formatCode="#,##0">
                  <c:v>995216</c:v>
                </c:pt>
                <c:pt idx="39" formatCode="#,##0">
                  <c:v>993954</c:v>
                </c:pt>
                <c:pt idx="40" formatCode="#,##0">
                  <c:v>972769</c:v>
                </c:pt>
                <c:pt idx="41" formatCode="#,##0">
                  <c:v>970869</c:v>
                </c:pt>
                <c:pt idx="42" formatCode="#,##0">
                  <c:v>980720</c:v>
                </c:pt>
                <c:pt idx="43" formatCode="#,##0">
                  <c:v>990553</c:v>
                </c:pt>
                <c:pt idx="44" formatCode="#,##0">
                  <c:v>1005690</c:v>
                </c:pt>
                <c:pt idx="45" formatCode="#,##0">
                  <c:v>1025828</c:v>
                </c:pt>
                <c:pt idx="46" formatCode="#,##0">
                  <c:v>1038524</c:v>
                </c:pt>
                <c:pt idx="47" formatCode="#,##0">
                  <c:v>1052850</c:v>
                </c:pt>
                <c:pt idx="48" formatCode="#,##0">
                  <c:v>1043130</c:v>
                </c:pt>
                <c:pt idx="49" formatCode="#,##0">
                  <c:v>1053580</c:v>
                </c:pt>
                <c:pt idx="50" formatCode="#,##0">
                  <c:v>1024205</c:v>
                </c:pt>
                <c:pt idx="51" formatCode="#,##0">
                  <c:v>961810</c:v>
                </c:pt>
                <c:pt idx="52" formatCode="_(* #,##0_);_(* \(#,##0\);_(* &quot;-&quot;??_);_(@_)">
                  <c:v>940120</c:v>
                </c:pt>
                <c:pt idx="53" formatCode="_(* #,##0_);_(* \(#,##0\);_(* &quot;-&quot;??_);_(@_)">
                  <c:v>944095</c:v>
                </c:pt>
                <c:pt idx="54" formatCode="_(* #,##0_);_(* \(#,##0\);_(* &quot;-&quot;??_);_(@_)">
                  <c:v>954355</c:v>
                </c:pt>
                <c:pt idx="55" formatCode="_(* #,##0_);_(* \(#,##0\);_(* &quot;-&quot;??_);_(@_)">
                  <c:v>969590</c:v>
                </c:pt>
                <c:pt idx="56" formatCode="_(* #,##0_);_(* \(#,##0\);_(* &quot;-&quot;??_);_(@_)">
                  <c:v>977175</c:v>
                </c:pt>
                <c:pt idx="57" formatCode="_(* #,##0_);_(* \(#,##0\);_(* &quot;-&quot;??_);_(@_)">
                  <c:v>997340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pop!$D$27</c:f>
              <c:strCache>
                <c:ptCount val="1"/>
                <c:pt idx="0">
                  <c:v>Seattle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val>
            <c:numRef>
              <c:f>pop!$E$27:$BJ$27</c:f>
              <c:numCache>
                <c:formatCode>General</c:formatCode>
                <c:ptCount val="58"/>
                <c:pt idx="8" formatCode="#,##0">
                  <c:v>536100</c:v>
                </c:pt>
                <c:pt idx="9" formatCode="#,##0">
                  <c:v>533500</c:v>
                </c:pt>
                <c:pt idx="10" formatCode="#,##0">
                  <c:v>530831</c:v>
                </c:pt>
                <c:pt idx="11" formatCode="#,##0">
                  <c:v>525000</c:v>
                </c:pt>
                <c:pt idx="12" formatCode="#,##0">
                  <c:v>515000</c:v>
                </c:pt>
                <c:pt idx="13" formatCode="#,##0">
                  <c:v>515000</c:v>
                </c:pt>
                <c:pt idx="14" formatCode="#,##0">
                  <c:v>507000</c:v>
                </c:pt>
                <c:pt idx="15" formatCode="#,##0">
                  <c:v>503500</c:v>
                </c:pt>
                <c:pt idx="16" formatCode="#,##0">
                  <c:v>503500</c:v>
                </c:pt>
                <c:pt idx="17" formatCode="#,##0">
                  <c:v>500000</c:v>
                </c:pt>
                <c:pt idx="18" formatCode="#,##0">
                  <c:v>490000</c:v>
                </c:pt>
                <c:pt idx="19" formatCode="#,##0">
                  <c:v>497300</c:v>
                </c:pt>
                <c:pt idx="20" formatCode="#,##0">
                  <c:v>498000</c:v>
                </c:pt>
                <c:pt idx="21" formatCode="#,##0">
                  <c:v>492200</c:v>
                </c:pt>
                <c:pt idx="22" formatCode="#,##0">
                  <c:v>492000</c:v>
                </c:pt>
                <c:pt idx="23" formatCode="#,##0">
                  <c:v>489700</c:v>
                </c:pt>
                <c:pt idx="24" formatCode="#,##0">
                  <c:v>490300</c:v>
                </c:pt>
                <c:pt idx="25" formatCode="#,##0">
                  <c:v>491400</c:v>
                </c:pt>
                <c:pt idx="26" formatCode="#,##0">
                  <c:v>488200</c:v>
                </c:pt>
                <c:pt idx="27" formatCode="#,##0">
                  <c:v>491300</c:v>
                </c:pt>
                <c:pt idx="28" formatCode="#,##0">
                  <c:v>495900</c:v>
                </c:pt>
                <c:pt idx="29" formatCode="#,##0">
                  <c:v>497200</c:v>
                </c:pt>
                <c:pt idx="30" formatCode="#,##0">
                  <c:v>501800</c:v>
                </c:pt>
                <c:pt idx="31" formatCode="#,##0">
                  <c:v>518000</c:v>
                </c:pt>
                <c:pt idx="32" formatCode="#,##0">
                  <c:v>522000</c:v>
                </c:pt>
                <c:pt idx="33" formatCode="#,##0">
                  <c:v>527700</c:v>
                </c:pt>
                <c:pt idx="34" formatCode="#,##0">
                  <c:v>531400</c:v>
                </c:pt>
                <c:pt idx="35" formatCode="#,##0">
                  <c:v>532900</c:v>
                </c:pt>
                <c:pt idx="36" formatCode="#,##0">
                  <c:v>534700</c:v>
                </c:pt>
                <c:pt idx="37" formatCode="#,##0">
                  <c:v>536600</c:v>
                </c:pt>
                <c:pt idx="38" formatCode="#,##0">
                  <c:v>539700</c:v>
                </c:pt>
                <c:pt idx="39" formatCode="#,##0">
                  <c:v>540500</c:v>
                </c:pt>
                <c:pt idx="40" formatCode="#,##0">
                  <c:v>540900</c:v>
                </c:pt>
                <c:pt idx="41" formatCode="#,##0">
                  <c:v>568102</c:v>
                </c:pt>
                <c:pt idx="42" formatCode="#,##0">
                  <c:v>570802</c:v>
                </c:pt>
                <c:pt idx="43" formatCode="#,##0">
                  <c:v>571900</c:v>
                </c:pt>
                <c:pt idx="44" formatCode="#,##0">
                  <c:v>572600</c:v>
                </c:pt>
                <c:pt idx="45" formatCode="#,##0">
                  <c:v>573000</c:v>
                </c:pt>
                <c:pt idx="46" formatCode="#,##0">
                  <c:v>578700</c:v>
                </c:pt>
                <c:pt idx="47" formatCode="#,##0">
                  <c:v>586200</c:v>
                </c:pt>
                <c:pt idx="48" formatCode="#,##0">
                  <c:v>592800</c:v>
                </c:pt>
                <c:pt idx="49" formatCode="#,##0">
                  <c:v>602000</c:v>
                </c:pt>
                <c:pt idx="50" formatCode="#,##0">
                  <c:v>612000</c:v>
                </c:pt>
                <c:pt idx="51" formatCode="_(* #,##0_);_(* \(#,##0\);_(* &quot;-&quot;??_);_(@_)">
                  <c:v>612100</c:v>
                </c:pt>
                <c:pt idx="52" formatCode="_(* #,##0_);_(* \(#,##0\);_(* &quot;-&quot;??_);_(@_)">
                  <c:v>616500</c:v>
                </c:pt>
                <c:pt idx="53" formatCode="_(* #,##0_);_(* \(#,##0\);_(* &quot;-&quot;??_);_(@_)">
                  <c:v>626600</c:v>
                </c:pt>
                <c:pt idx="54" formatCode="_(* #,##0_);_(* \(#,##0\);_(* &quot;-&quot;??_);_(@_)">
                  <c:v>640500</c:v>
                </c:pt>
                <c:pt idx="55" formatCode="_(* #,##0_);_(* \(#,##0\);_(* &quot;-&quot;??_);_(@_)">
                  <c:v>662400</c:v>
                </c:pt>
                <c:pt idx="56" formatCode="_(* #,##0_);_(* \(#,##0\);_(* &quot;-&quot;??_);_(@_)">
                  <c:v>686800</c:v>
                </c:pt>
                <c:pt idx="57" formatCode="_(* #,##0_);_(* \(#,##0\);_(* &quot;-&quot;??_);_(@_)">
                  <c:v>713700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4474944"/>
        <c:axId val="254475336"/>
      </c:lineChart>
      <c:catAx>
        <c:axId val="2544749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254475336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254475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0.0,,&quot;M&quot;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254474944"/>
        <c:crossesAt val="1"/>
        <c:crossBetween val="midCat"/>
      </c:valAx>
      <c:spPr>
        <a:noFill/>
        <a:ln>
          <a:solidFill>
            <a:sysClr val="window" lastClr="FFFFFF">
              <a:lumMod val="50000"/>
            </a:sys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Changes in Employment</a:t>
            </a:r>
            <a:r>
              <a:rPr lang="en-US" sz="1800" baseline="0" dirty="0" smtClean="0">
                <a:solidFill>
                  <a:schemeClr val="tx1"/>
                </a:solidFill>
                <a:latin typeface="Cambria" panose="02040503050406030204" pitchFamily="18" charset="0"/>
              </a:rPr>
              <a:t> and Population</a:t>
            </a:r>
            <a:endParaRPr lang="en-US" sz="18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>
              <a:defRPr/>
            </a:pPr>
            <a:r>
              <a:rPr lang="en-US" sz="1200" baseline="0" dirty="0" smtClean="0">
                <a:solidFill>
                  <a:schemeClr val="tx1"/>
                </a:solidFill>
                <a:latin typeface="Cambria" panose="02040503050406030204" pitchFamily="18" charset="0"/>
              </a:rPr>
              <a:t>Tri-county</a:t>
            </a:r>
            <a:r>
              <a:rPr lang="en-US" sz="1200" baseline="0" dirty="0" smtClean="0">
                <a:solidFill>
                  <a:schemeClr val="accent1"/>
                </a:solidFill>
                <a:latin typeface="Cambria" panose="02040503050406030204" pitchFamily="18" charset="0"/>
              </a:rPr>
              <a:t> Net Migration </a:t>
            </a:r>
            <a:r>
              <a:rPr lang="en-US" sz="1200" baseline="0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&amp; Employment</a:t>
            </a:r>
            <a:endParaRPr lang="en-US" sz="1200" dirty="0">
              <a:solidFill>
                <a:srgbClr val="00B050"/>
              </a:solidFill>
              <a:latin typeface="Cambria" panose="02040503050406030204" pitchFamily="18" charset="0"/>
            </a:endParaRPr>
          </a:p>
          <a:p>
            <a:pPr>
              <a:defRPr/>
            </a:pP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</a:rPr>
              <a:t>Source</a:t>
            </a:r>
            <a:r>
              <a:rPr lang="en-US" sz="1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: OFM,</a:t>
            </a:r>
            <a:r>
              <a:rPr lang="en-US" sz="1200" baseline="0" dirty="0" smtClean="0">
                <a:solidFill>
                  <a:schemeClr val="tx1"/>
                </a:solidFill>
                <a:latin typeface="Cambria" panose="02040503050406030204" pitchFamily="18" charset="0"/>
              </a:rPr>
              <a:t> Puget Sound Economic Forecaster</a:t>
            </a:r>
            <a:endParaRPr lang="en-US" sz="1200" dirty="0">
              <a:solidFill>
                <a:schemeClr val="tx1"/>
              </a:solidFill>
              <a:latin typeface="Cambria" panose="02040503050406030204" pitchFamily="18" charset="0"/>
            </a:endParaRPr>
          </a:p>
        </c:rich>
      </c:tx>
      <c:layout>
        <c:manualLayout>
          <c:xMode val="edge"/>
          <c:yMode val="edge"/>
          <c:x val="0.2664826115485564"/>
          <c:y val="1.47058823529411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9697944006999121E-2"/>
          <c:y val="0.16284931295352786"/>
          <c:w val="0.91502427821522314"/>
          <c:h val="0.74799637177705725"/>
        </c:manualLayout>
      </c:layout>
      <c:lineChart>
        <c:grouping val="standard"/>
        <c:varyColors val="0"/>
        <c:ser>
          <c:idx val="0"/>
          <c:order val="0"/>
          <c:tx>
            <c:strRef>
              <c:f>'Residual Net Migration'!$C$2</c:f>
              <c:strCache>
                <c:ptCount val="1"/>
                <c:pt idx="0">
                  <c:v>Net migration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'Residual Net Migration'!$D$1:$BI$1</c:f>
              <c:numCache>
                <c:formatCode>General</c:formatCode>
                <c:ptCount val="58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</c:numCache>
            </c:numRef>
          </c:cat>
          <c:val>
            <c:numRef>
              <c:f>'Residual Net Migration'!$D$2:$BI$2</c:f>
              <c:numCache>
                <c:formatCode>#,##0</c:formatCode>
                <c:ptCount val="58"/>
                <c:pt idx="1">
                  <c:v>11942</c:v>
                </c:pt>
                <c:pt idx="2">
                  <c:v>15570</c:v>
                </c:pt>
                <c:pt idx="3">
                  <c:v>4808</c:v>
                </c:pt>
                <c:pt idx="4">
                  <c:v>11945</c:v>
                </c:pt>
                <c:pt idx="5">
                  <c:v>27193</c:v>
                </c:pt>
                <c:pt idx="6">
                  <c:v>29591</c:v>
                </c:pt>
                <c:pt idx="7">
                  <c:v>64722</c:v>
                </c:pt>
                <c:pt idx="8">
                  <c:v>64237</c:v>
                </c:pt>
                <c:pt idx="9">
                  <c:v>25772</c:v>
                </c:pt>
                <c:pt idx="10">
                  <c:v>-21345</c:v>
                </c:pt>
                <c:pt idx="11">
                  <c:v>-17447</c:v>
                </c:pt>
                <c:pt idx="12">
                  <c:v>-36300</c:v>
                </c:pt>
                <c:pt idx="13">
                  <c:v>-11226</c:v>
                </c:pt>
                <c:pt idx="14">
                  <c:v>14075</c:v>
                </c:pt>
                <c:pt idx="15">
                  <c:v>5293</c:v>
                </c:pt>
                <c:pt idx="16">
                  <c:v>5403</c:v>
                </c:pt>
                <c:pt idx="17">
                  <c:v>12970</c:v>
                </c:pt>
                <c:pt idx="18">
                  <c:v>45018</c:v>
                </c:pt>
                <c:pt idx="19">
                  <c:v>58772</c:v>
                </c:pt>
                <c:pt idx="20">
                  <c:v>61693</c:v>
                </c:pt>
                <c:pt idx="21">
                  <c:v>43156</c:v>
                </c:pt>
                <c:pt idx="22">
                  <c:v>9575</c:v>
                </c:pt>
                <c:pt idx="23">
                  <c:v>-7457</c:v>
                </c:pt>
                <c:pt idx="24">
                  <c:v>13743</c:v>
                </c:pt>
                <c:pt idx="25">
                  <c:v>24131</c:v>
                </c:pt>
                <c:pt idx="26">
                  <c:v>18492</c:v>
                </c:pt>
                <c:pt idx="27">
                  <c:v>27758</c:v>
                </c:pt>
                <c:pt idx="28">
                  <c:v>36653</c:v>
                </c:pt>
                <c:pt idx="29">
                  <c:v>50570</c:v>
                </c:pt>
                <c:pt idx="30">
                  <c:v>54610</c:v>
                </c:pt>
                <c:pt idx="31">
                  <c:v>52962</c:v>
                </c:pt>
                <c:pt idx="32">
                  <c:v>17843</c:v>
                </c:pt>
                <c:pt idx="33">
                  <c:v>21250</c:v>
                </c:pt>
                <c:pt idx="34">
                  <c:v>23426</c:v>
                </c:pt>
                <c:pt idx="35">
                  <c:v>19676</c:v>
                </c:pt>
                <c:pt idx="36">
                  <c:v>10665</c:v>
                </c:pt>
                <c:pt idx="37">
                  <c:v>22678</c:v>
                </c:pt>
                <c:pt idx="38">
                  <c:v>34784</c:v>
                </c:pt>
                <c:pt idx="39">
                  <c:v>37264</c:v>
                </c:pt>
                <c:pt idx="40">
                  <c:v>33905</c:v>
                </c:pt>
                <c:pt idx="41">
                  <c:v>18198</c:v>
                </c:pt>
                <c:pt idx="42">
                  <c:v>25804</c:v>
                </c:pt>
                <c:pt idx="43">
                  <c:v>12489</c:v>
                </c:pt>
                <c:pt idx="44">
                  <c:v>13252</c:v>
                </c:pt>
                <c:pt idx="45">
                  <c:v>19156</c:v>
                </c:pt>
                <c:pt idx="46">
                  <c:v>40712</c:v>
                </c:pt>
                <c:pt idx="47">
                  <c:v>28073</c:v>
                </c:pt>
                <c:pt idx="48">
                  <c:v>13450</c:v>
                </c:pt>
                <c:pt idx="49">
                  <c:v>2669</c:v>
                </c:pt>
                <c:pt idx="50">
                  <c:v>3683</c:v>
                </c:pt>
                <c:pt idx="51">
                  <c:v>56</c:v>
                </c:pt>
                <c:pt idx="52">
                  <c:v>3529</c:v>
                </c:pt>
                <c:pt idx="53">
                  <c:v>16581</c:v>
                </c:pt>
                <c:pt idx="54">
                  <c:v>30055</c:v>
                </c:pt>
                <c:pt idx="55">
                  <c:v>38426</c:v>
                </c:pt>
                <c:pt idx="56">
                  <c:v>59218</c:v>
                </c:pt>
                <c:pt idx="57">
                  <c:v>57011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'Residual Net Migration'!$C$3</c:f>
              <c:strCache>
                <c:ptCount val="1"/>
                <c:pt idx="0">
                  <c:v>Employment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'Residual Net Migration'!$D$1:$BI$1</c:f>
              <c:numCache>
                <c:formatCode>General</c:formatCode>
                <c:ptCount val="58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</c:numCache>
            </c:numRef>
          </c:cat>
          <c:val>
            <c:numRef>
              <c:f>'Residual Net Migration'!$D$3:$BI$3</c:f>
              <c:numCache>
                <c:formatCode>General</c:formatCode>
                <c:ptCount val="58"/>
                <c:pt idx="11" formatCode="#,##0">
                  <c:v>-27639.361714381721</c:v>
                </c:pt>
                <c:pt idx="12" formatCode="#,##0">
                  <c:v>18939.860180412212</c:v>
                </c:pt>
                <c:pt idx="13" formatCode="#,##0">
                  <c:v>34918.013507973912</c:v>
                </c:pt>
                <c:pt idx="14" formatCode="#,##0">
                  <c:v>23772.901267207886</c:v>
                </c:pt>
                <c:pt idx="15" formatCode="#,##0">
                  <c:v>12667.660264992264</c:v>
                </c:pt>
                <c:pt idx="16" formatCode="#,##0">
                  <c:v>23361.028126974703</c:v>
                </c:pt>
                <c:pt idx="17" formatCode="#,##0">
                  <c:v>46145.463674121173</c:v>
                </c:pt>
                <c:pt idx="18" formatCode="#,##0">
                  <c:v>78154.645328134284</c:v>
                </c:pt>
                <c:pt idx="19" formatCode="#,##0">
                  <c:v>67663.170243624452</c:v>
                </c:pt>
                <c:pt idx="20" formatCode="#,##0">
                  <c:v>24185.730925440224</c:v>
                </c:pt>
                <c:pt idx="21" formatCode="#,##0">
                  <c:v>561.5253240863467</c:v>
                </c:pt>
                <c:pt idx="22" formatCode="#,##0">
                  <c:v>-18347.82339107892</c:v>
                </c:pt>
                <c:pt idx="23" formatCode="#,##0">
                  <c:v>7673.6211277899429</c:v>
                </c:pt>
                <c:pt idx="24" formatCode="#,##0">
                  <c:v>51611.456398735754</c:v>
                </c:pt>
                <c:pt idx="25" formatCode="#,##0">
                  <c:v>40585.480664610259</c:v>
                </c:pt>
                <c:pt idx="26" formatCode="#,##0">
                  <c:v>46240.444136208338</c:v>
                </c:pt>
                <c:pt idx="27" formatCode="#,##0">
                  <c:v>55331.284710507593</c:v>
                </c:pt>
                <c:pt idx="28" formatCode="#,##0">
                  <c:v>62318.127222628616</c:v>
                </c:pt>
                <c:pt idx="29" formatCode="#,##0">
                  <c:v>71996.947826846736</c:v>
                </c:pt>
                <c:pt idx="30" formatCode="#,##0">
                  <c:v>60019.060389716062</c:v>
                </c:pt>
                <c:pt idx="31" formatCode="#,##0">
                  <c:v>7414.0358838217253</c:v>
                </c:pt>
                <c:pt idx="32" formatCode="#,##0">
                  <c:v>18183.705281427137</c:v>
                </c:pt>
                <c:pt idx="33" formatCode="#,##0">
                  <c:v>13919.426567422079</c:v>
                </c:pt>
                <c:pt idx="34" formatCode="#,##0">
                  <c:v>20921.42509407131</c:v>
                </c:pt>
                <c:pt idx="35" formatCode="#,##0">
                  <c:v>27786.864463015263</c:v>
                </c:pt>
                <c:pt idx="36" formatCode="#,##0">
                  <c:v>49211.67114706782</c:v>
                </c:pt>
                <c:pt idx="37" formatCode="#,##0">
                  <c:v>80000.926199653128</c:v>
                </c:pt>
                <c:pt idx="38" formatCode="#,##0">
                  <c:v>68071.950341023927</c:v>
                </c:pt>
                <c:pt idx="39" formatCode="#,##0">
                  <c:v>38875.659721614058</c:v>
                </c:pt>
                <c:pt idx="40" formatCode="#,##0">
                  <c:v>38563.814766584983</c:v>
                </c:pt>
                <c:pt idx="41" formatCode="#,##0">
                  <c:v>-15964.500590083162</c:v>
                </c:pt>
                <c:pt idx="42" formatCode="#,##0">
                  <c:v>-46205.308204383531</c:v>
                </c:pt>
                <c:pt idx="43" formatCode="#,##0">
                  <c:v>-9433.6101114556641</c:v>
                </c:pt>
                <c:pt idx="44" formatCode="#,##0">
                  <c:v>16162.33408794119</c:v>
                </c:pt>
                <c:pt idx="45" formatCode="#,##0">
                  <c:v>42365.440633507889</c:v>
                </c:pt>
                <c:pt idx="46" formatCode="#,##0">
                  <c:v>53338.987188641338</c:v>
                </c:pt>
                <c:pt idx="47" formatCode="#,##0">
                  <c:v>52473.339765405399</c:v>
                </c:pt>
                <c:pt idx="48" formatCode="#,##0">
                  <c:v>17352.789814604421</c:v>
                </c:pt>
                <c:pt idx="49" formatCode="#,##0">
                  <c:v>-87219.401339709977</c:v>
                </c:pt>
                <c:pt idx="50" formatCode="#,##0">
                  <c:v>-21310.784719257979</c:v>
                </c:pt>
                <c:pt idx="51" formatCode="#,##0">
                  <c:v>27412.746107369912</c:v>
                </c:pt>
                <c:pt idx="52" formatCode="#,##0">
                  <c:v>39398.358341649327</c:v>
                </c:pt>
                <c:pt idx="53" formatCode="#,##0">
                  <c:v>49203.003124125869</c:v>
                </c:pt>
                <c:pt idx="54" formatCode="#,##0">
                  <c:v>48799.840768834198</c:v>
                </c:pt>
                <c:pt idx="55" formatCode="#,##0">
                  <c:v>56778.089059987222</c:v>
                </c:pt>
                <c:pt idx="56" formatCode="#,##0">
                  <c:v>62038.405612402581</c:v>
                </c:pt>
                <c:pt idx="57" formatCode="#,##0">
                  <c:v>57357.108148730731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4474552"/>
        <c:axId val="254476120"/>
      </c:lineChart>
      <c:catAx>
        <c:axId val="254474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254476120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254476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254474552"/>
        <c:crossesAt val="1"/>
        <c:crossBetween val="midCat"/>
      </c:valAx>
      <c:spPr>
        <a:noFill/>
        <a:ln>
          <a:solidFill>
            <a:sysClr val="window" lastClr="FFFFFF">
              <a:lumMod val="50000"/>
            </a:sys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40" b="1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r>
              <a:rPr lang="en-US" sz="2000" dirty="0" smtClean="0"/>
              <a:t>King</a:t>
            </a:r>
            <a:r>
              <a:rPr lang="en-US" sz="2000" baseline="0" dirty="0" smtClean="0"/>
              <a:t> County Annual Employment Growth</a:t>
            </a:r>
            <a:endParaRPr lang="en-US" sz="2000" dirty="0"/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40" b="1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r>
              <a:rPr lang="en-US" sz="1200" b="1" i="0" baseline="0" dirty="0" smtClean="0">
                <a:solidFill>
                  <a:schemeClr val="accent1"/>
                </a:solidFill>
                <a:effectLst/>
              </a:rPr>
              <a:t>With </a:t>
            </a:r>
            <a:r>
              <a:rPr lang="en-US" sz="1200" b="1" i="0" baseline="0" dirty="0">
                <a:solidFill>
                  <a:schemeClr val="accent1"/>
                </a:solidFill>
                <a:effectLst/>
              </a:rPr>
              <a:t>Actuals and </a:t>
            </a:r>
            <a:r>
              <a:rPr lang="en-US" sz="1200" b="1" i="0" baseline="0" dirty="0">
                <a:solidFill>
                  <a:schemeClr val="accent2"/>
                </a:solidFill>
                <a:effectLst/>
              </a:rPr>
              <a:t>Forecast bars</a:t>
            </a:r>
            <a:endParaRPr lang="en-US" sz="1200" dirty="0">
              <a:solidFill>
                <a:schemeClr val="accent2"/>
              </a:solidFill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40" b="1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r>
              <a:rPr lang="en-US" sz="1200" dirty="0" smtClean="0"/>
              <a:t>Source:</a:t>
            </a:r>
            <a:r>
              <a:rPr lang="en-US" sz="1200" baseline="0" dirty="0" smtClean="0"/>
              <a:t> King County Forecast Model Q2 2018</a:t>
            </a:r>
            <a:endParaRPr lang="en-US" sz="1200" dirty="0"/>
          </a:p>
        </c:rich>
      </c:tx>
      <c:layout>
        <c:manualLayout>
          <c:xMode val="edge"/>
          <c:yMode val="edge"/>
          <c:x val="0.24660597112860894"/>
          <c:y val="1.470588235294117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8002292633070239E-2"/>
          <c:y val="0.16590143856162248"/>
          <c:w val="0.92557545931758534"/>
          <c:h val="0.71610467809170908"/>
        </c:manualLayout>
      </c:layout>
      <c:barChart>
        <c:barDir val="col"/>
        <c:grouping val="clustered"/>
        <c:varyColors val="0"/>
        <c:ser>
          <c:idx val="0"/>
          <c:order val="0"/>
          <c:tx>
            <c:v>Emp</c:v>
          </c:tx>
          <c:spPr>
            <a:solidFill>
              <a:srgbClr val="4F81BD">
                <a:alpha val="75000"/>
              </a:srgbClr>
            </a:solidFill>
            <a:ln w="3175">
              <a:noFill/>
            </a:ln>
          </c:spPr>
          <c:invertIfNegative val="0"/>
          <c:dPt>
            <c:idx val="14"/>
            <c:invertIfNegative val="0"/>
            <c:bubble3D val="0"/>
          </c:dPt>
          <c:dPt>
            <c:idx val="15"/>
            <c:invertIfNegative val="0"/>
            <c:bubble3D val="0"/>
          </c:dPt>
          <c:dPt>
            <c:idx val="16"/>
            <c:invertIfNegative val="0"/>
            <c:bubble3D val="0"/>
          </c:dPt>
          <c:dPt>
            <c:idx val="17"/>
            <c:invertIfNegative val="0"/>
            <c:bubble3D val="0"/>
            <c:spPr>
              <a:solidFill>
                <a:srgbClr val="4F81BD">
                  <a:alpha val="75000"/>
                </a:srgbClr>
              </a:solidFill>
              <a:ln w="3175">
                <a:noFill/>
              </a:ln>
            </c:spPr>
          </c:dPt>
          <c:dPt>
            <c:idx val="18"/>
            <c:invertIfNegative val="0"/>
            <c:bubble3D val="0"/>
            <c:spPr>
              <a:solidFill>
                <a:srgbClr val="4F81BD">
                  <a:alpha val="75000"/>
                </a:srgbClr>
              </a:solidFill>
              <a:ln w="3175">
                <a:noFill/>
              </a:ln>
            </c:spPr>
          </c:dPt>
          <c:dPt>
            <c:idx val="19"/>
            <c:invertIfNegative val="0"/>
            <c:bubble3D val="0"/>
            <c:spPr>
              <a:solidFill>
                <a:srgbClr val="4F81BD">
                  <a:alpha val="75000"/>
                </a:srgbClr>
              </a:solidFill>
              <a:ln w="3175">
                <a:noFill/>
              </a:ln>
            </c:spPr>
          </c:dPt>
          <c:dPt>
            <c:idx val="20"/>
            <c:invertIfNegative val="0"/>
            <c:bubble3D val="0"/>
            <c:spPr>
              <a:solidFill>
                <a:srgbClr val="4F81BD">
                  <a:alpha val="75000"/>
                </a:srgbClr>
              </a:solidFill>
              <a:ln w="3175">
                <a:noFill/>
              </a:ln>
            </c:spPr>
          </c:dPt>
          <c:dPt>
            <c:idx val="21"/>
            <c:invertIfNegative val="0"/>
            <c:bubble3D val="0"/>
            <c:spPr>
              <a:solidFill>
                <a:srgbClr val="4F81BD">
                  <a:alpha val="75000"/>
                </a:srgbClr>
              </a:solidFill>
              <a:ln w="3175">
                <a:noFill/>
              </a:ln>
            </c:spPr>
          </c:dPt>
          <c:dPt>
            <c:idx val="22"/>
            <c:invertIfNegative val="0"/>
            <c:bubble3D val="0"/>
            <c:spPr>
              <a:solidFill>
                <a:srgbClr val="4F81BD">
                  <a:alpha val="75000"/>
                </a:srgbClr>
              </a:solidFill>
              <a:ln w="3175">
                <a:noFill/>
              </a:ln>
            </c:spPr>
          </c:dPt>
          <c:dPt>
            <c:idx val="23"/>
            <c:invertIfNegative val="0"/>
            <c:bubble3D val="0"/>
            <c:spPr>
              <a:solidFill>
                <a:srgbClr val="4F81BD">
                  <a:alpha val="75000"/>
                </a:srgbClr>
              </a:solidFill>
              <a:ln w="3175">
                <a:noFill/>
              </a:ln>
            </c:spPr>
          </c:dPt>
          <c:dPt>
            <c:idx val="24"/>
            <c:invertIfNegative val="0"/>
            <c:bubble3D val="0"/>
            <c:spPr>
              <a:solidFill>
                <a:srgbClr val="4F81BD">
                  <a:alpha val="75000"/>
                </a:srgbClr>
              </a:solidFill>
              <a:ln w="3175">
                <a:noFill/>
              </a:ln>
            </c:spPr>
          </c:dPt>
          <c:dPt>
            <c:idx val="25"/>
            <c:invertIfNegative val="0"/>
            <c:bubble3D val="0"/>
            <c:spPr>
              <a:solidFill>
                <a:srgbClr val="4F81BD">
                  <a:alpha val="75000"/>
                </a:srgbClr>
              </a:solidFill>
              <a:ln w="3175">
                <a:noFill/>
              </a:ln>
            </c:spPr>
          </c:dPt>
          <c:dPt>
            <c:idx val="26"/>
            <c:invertIfNegative val="0"/>
            <c:bubble3D val="0"/>
            <c:spPr>
              <a:solidFill>
                <a:srgbClr val="4F81BD">
                  <a:alpha val="75000"/>
                </a:srgbClr>
              </a:solidFill>
              <a:ln w="3175">
                <a:noFill/>
              </a:ln>
            </c:spPr>
          </c:dPt>
          <c:dPt>
            <c:idx val="27"/>
            <c:invertIfNegative val="0"/>
            <c:bubble3D val="0"/>
            <c:spPr>
              <a:solidFill>
                <a:srgbClr val="4F81BD">
                  <a:alpha val="75000"/>
                </a:srgbClr>
              </a:solidFill>
              <a:ln w="3175">
                <a:noFill/>
              </a:ln>
            </c:spPr>
          </c:dPt>
          <c:dPt>
            <c:idx val="28"/>
            <c:invertIfNegative val="0"/>
            <c:bubble3D val="0"/>
            <c:spPr>
              <a:solidFill>
                <a:srgbClr val="C0504D">
                  <a:alpha val="75000"/>
                </a:srgbClr>
              </a:solidFill>
              <a:ln w="3175">
                <a:noFill/>
              </a:ln>
            </c:spPr>
          </c:dPt>
          <c:dPt>
            <c:idx val="29"/>
            <c:invertIfNegative val="0"/>
            <c:bubble3D val="0"/>
            <c:spPr>
              <a:solidFill>
                <a:srgbClr val="C0504D">
                  <a:alpha val="75000"/>
                </a:srgbClr>
              </a:solidFill>
              <a:ln w="3175">
                <a:noFill/>
              </a:ln>
            </c:spPr>
          </c:dPt>
          <c:dPt>
            <c:idx val="30"/>
            <c:invertIfNegative val="0"/>
            <c:bubble3D val="0"/>
            <c:spPr>
              <a:solidFill>
                <a:srgbClr val="C0504D">
                  <a:alpha val="75000"/>
                </a:srgbClr>
              </a:solidFill>
              <a:ln w="3175">
                <a:noFill/>
              </a:ln>
            </c:spPr>
          </c:dPt>
          <c:dPt>
            <c:idx val="31"/>
            <c:invertIfNegative val="0"/>
            <c:bubble3D val="0"/>
            <c:spPr>
              <a:solidFill>
                <a:srgbClr val="C0504D">
                  <a:alpha val="75000"/>
                </a:srgbClr>
              </a:solidFill>
              <a:ln w="3175">
                <a:noFill/>
              </a:ln>
            </c:spPr>
          </c:dPt>
          <c:dPt>
            <c:idx val="32"/>
            <c:invertIfNegative val="0"/>
            <c:bubble3D val="0"/>
            <c:spPr>
              <a:solidFill>
                <a:srgbClr val="C0504D">
                  <a:alpha val="75000"/>
                </a:srgbClr>
              </a:solidFill>
              <a:ln w="3175">
                <a:noFill/>
              </a:ln>
            </c:spPr>
          </c:dPt>
          <c:dPt>
            <c:idx val="33"/>
            <c:invertIfNegative val="0"/>
            <c:bubble3D val="0"/>
            <c:spPr>
              <a:solidFill>
                <a:srgbClr val="4F81BD">
                  <a:alpha val="75000"/>
                </a:srgbClr>
              </a:solidFill>
              <a:ln w="3175">
                <a:noFill/>
              </a:ln>
            </c:spPr>
          </c:dPt>
          <c:dPt>
            <c:idx val="34"/>
            <c:invertIfNegative val="0"/>
            <c:bubble3D val="0"/>
            <c:spPr>
              <a:solidFill>
                <a:srgbClr val="4F81BD">
                  <a:alpha val="75000"/>
                </a:srgbClr>
              </a:solidFill>
              <a:ln w="3175">
                <a:noFill/>
              </a:ln>
            </c:spPr>
          </c:dPt>
          <c:dPt>
            <c:idx val="35"/>
            <c:invertIfNegative val="0"/>
            <c:bubble3D val="0"/>
            <c:spPr>
              <a:solidFill>
                <a:srgbClr val="4F81BD">
                  <a:alpha val="75000"/>
                </a:srgbClr>
              </a:solidFill>
              <a:ln w="3175">
                <a:noFill/>
              </a:ln>
            </c:spPr>
          </c:dPt>
          <c:dPt>
            <c:idx val="36"/>
            <c:invertIfNegative val="0"/>
            <c:bubble3D val="0"/>
            <c:spPr>
              <a:solidFill>
                <a:srgbClr val="4F81BD">
                  <a:alpha val="75000"/>
                </a:srgbClr>
              </a:solidFill>
              <a:ln w="3175">
                <a:noFill/>
              </a:ln>
            </c:spPr>
          </c:dPt>
          <c:dPt>
            <c:idx val="37"/>
            <c:invertIfNegative val="0"/>
            <c:bubble3D val="0"/>
            <c:spPr>
              <a:solidFill>
                <a:srgbClr val="4F81BD">
                  <a:alpha val="75000"/>
                </a:srgbClr>
              </a:solidFill>
              <a:ln w="3175">
                <a:noFill/>
              </a:ln>
            </c:spPr>
          </c:dPt>
          <c:dPt>
            <c:idx val="38"/>
            <c:invertIfNegative val="0"/>
            <c:bubble3D val="0"/>
            <c:spPr>
              <a:solidFill>
                <a:srgbClr val="4F81BD">
                  <a:alpha val="75000"/>
                </a:srgbClr>
              </a:solidFill>
              <a:ln w="3175">
                <a:noFill/>
              </a:ln>
            </c:spPr>
          </c:dPt>
          <c:dPt>
            <c:idx val="39"/>
            <c:invertIfNegative val="0"/>
            <c:bubble3D val="0"/>
            <c:spPr>
              <a:solidFill>
                <a:srgbClr val="4F81BD">
                  <a:alpha val="75000"/>
                </a:srgbClr>
              </a:solidFill>
              <a:ln w="3175">
                <a:noFill/>
              </a:ln>
            </c:spPr>
          </c:dPt>
          <c:dPt>
            <c:idx val="40"/>
            <c:invertIfNegative val="0"/>
            <c:bubble3D val="0"/>
            <c:spPr>
              <a:solidFill>
                <a:srgbClr val="4F81BD">
                  <a:alpha val="75000"/>
                </a:srgbClr>
              </a:solidFill>
              <a:ln w="3175">
                <a:noFill/>
              </a:ln>
            </c:spPr>
          </c:dPt>
          <c:dPt>
            <c:idx val="41"/>
            <c:invertIfNegative val="0"/>
            <c:bubble3D val="0"/>
            <c:spPr>
              <a:solidFill>
                <a:srgbClr val="4F81BD">
                  <a:alpha val="75000"/>
                </a:srgbClr>
              </a:solidFill>
              <a:ln w="3175">
                <a:noFill/>
              </a:ln>
            </c:spPr>
          </c:dPt>
          <c:dPt>
            <c:idx val="95"/>
            <c:invertIfNegative val="0"/>
            <c:bubble3D val="0"/>
          </c:dPt>
          <c:dPt>
            <c:idx val="96"/>
            <c:invertIfNegative val="0"/>
            <c:bubble3D val="0"/>
          </c:dPt>
          <c:dPt>
            <c:idx val="97"/>
            <c:invertIfNegative val="0"/>
            <c:bubble3D val="0"/>
          </c:dPt>
          <c:dPt>
            <c:idx val="98"/>
            <c:invertIfNegative val="0"/>
            <c:bubble3D val="0"/>
          </c:dPt>
          <c:dPt>
            <c:idx val="99"/>
            <c:invertIfNegative val="0"/>
            <c:bubble3D val="0"/>
          </c:dPt>
          <c:dPt>
            <c:idx val="100"/>
            <c:invertIfNegative val="0"/>
            <c:bubble3D val="0"/>
          </c:dPt>
          <c:dPt>
            <c:idx val="101"/>
            <c:invertIfNegative val="0"/>
            <c:bubble3D val="0"/>
          </c:dPt>
          <c:dPt>
            <c:idx val="102"/>
            <c:invertIfNegative val="0"/>
            <c:bubble3D val="0"/>
          </c:dPt>
          <c:dPt>
            <c:idx val="103"/>
            <c:invertIfNegative val="0"/>
            <c:bubble3D val="0"/>
          </c:dPt>
          <c:dPt>
            <c:idx val="104"/>
            <c:invertIfNegative val="0"/>
            <c:bubble3D val="0"/>
          </c:dPt>
          <c:dPt>
            <c:idx val="105"/>
            <c:invertIfNegative val="0"/>
            <c:bubble3D val="0"/>
          </c:dPt>
          <c:dPt>
            <c:idx val="106"/>
            <c:invertIfNegative val="0"/>
            <c:bubble3D val="0"/>
          </c:dPt>
          <c:dPt>
            <c:idx val="107"/>
            <c:invertIfNegative val="0"/>
            <c:bubble3D val="0"/>
          </c:dPt>
          <c:dPt>
            <c:idx val="108"/>
            <c:invertIfNegative val="0"/>
            <c:bubble3D val="0"/>
          </c:dPt>
          <c:dPt>
            <c:idx val="109"/>
            <c:invertIfNegative val="0"/>
            <c:bubble3D val="0"/>
          </c:dPt>
          <c:dPt>
            <c:idx val="110"/>
            <c:invertIfNegative val="0"/>
            <c:bubble3D val="0"/>
          </c:dPt>
          <c:dPt>
            <c:idx val="111"/>
            <c:invertIfNegative val="0"/>
            <c:bubble3D val="0"/>
          </c:dPt>
          <c:dPt>
            <c:idx val="112"/>
            <c:invertIfNegative val="0"/>
            <c:bubble3D val="0"/>
          </c:dPt>
          <c:dPt>
            <c:idx val="113"/>
            <c:invertIfNegative val="0"/>
            <c:bubble3D val="0"/>
          </c:dPt>
          <c:dPt>
            <c:idx val="114"/>
            <c:invertIfNegative val="0"/>
            <c:bubble3D val="0"/>
          </c:dPt>
          <c:cat>
            <c:numRef>
              <c:f>'Annual(Conway)'!$V$10:$BA$10</c:f>
              <c:numCache>
                <c:formatCode>General</c:formatCode>
                <c:ptCount val="3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</c:numCache>
            </c:numRef>
          </c:cat>
          <c:val>
            <c:numRef>
              <c:f>'Annual(Conway)'!$V$33:$BA$33</c:f>
              <c:numCache>
                <c:formatCode>0.00%</c:formatCode>
                <c:ptCount val="32"/>
                <c:pt idx="0">
                  <c:v>4.381187769696937E-2</c:v>
                </c:pt>
                <c:pt idx="1">
                  <c:v>4.7616434018573628E-3</c:v>
                </c:pt>
                <c:pt idx="2">
                  <c:v>9.5151543679465878E-3</c:v>
                </c:pt>
                <c:pt idx="3">
                  <c:v>-9.3981085198613368E-4</c:v>
                </c:pt>
                <c:pt idx="4">
                  <c:v>1.3926049129394658E-2</c:v>
                </c:pt>
                <c:pt idx="5">
                  <c:v>2.1195173235946996E-2</c:v>
                </c:pt>
                <c:pt idx="6">
                  <c:v>3.8839443947544794E-2</c:v>
                </c:pt>
                <c:pt idx="7">
                  <c:v>5.5919038533684517E-2</c:v>
                </c:pt>
                <c:pt idx="8">
                  <c:v>4.5401049511012648E-2</c:v>
                </c:pt>
                <c:pt idx="9">
                  <c:v>3.2920939002186067E-2</c:v>
                </c:pt>
                <c:pt idx="10">
                  <c:v>3.0109600950632975E-2</c:v>
                </c:pt>
                <c:pt idx="11">
                  <c:v>-1.3895934141935129E-2</c:v>
                </c:pt>
                <c:pt idx="12">
                  <c:v>-3.612479121942791E-2</c:v>
                </c:pt>
                <c:pt idx="13">
                  <c:v>-1.3552705369173634E-2</c:v>
                </c:pt>
                <c:pt idx="14">
                  <c:v>4.4912061401143344E-3</c:v>
                </c:pt>
                <c:pt idx="15">
                  <c:v>2.1051842688984523E-2</c:v>
                </c:pt>
                <c:pt idx="16">
                  <c:v>2.7470760856996179E-2</c:v>
                </c:pt>
                <c:pt idx="17">
                  <c:v>2.0469560695913991E-2</c:v>
                </c:pt>
                <c:pt idx="18">
                  <c:v>1.3998501574462585E-2</c:v>
                </c:pt>
                <c:pt idx="19">
                  <c:v>-5.1954770271462447E-2</c:v>
                </c:pt>
                <c:pt idx="20">
                  <c:v>-1.3186103859266884E-2</c:v>
                </c:pt>
                <c:pt idx="21">
                  <c:v>1.6003754208689491E-2</c:v>
                </c:pt>
                <c:pt idx="22">
                  <c:v>2.3296679863554992E-2</c:v>
                </c:pt>
                <c:pt idx="23">
                  <c:v>3.3017768875030384E-2</c:v>
                </c:pt>
                <c:pt idx="24">
                  <c:v>3.0189079175387823E-2</c:v>
                </c:pt>
                <c:pt idx="25">
                  <c:v>3.2380181186607127E-2</c:v>
                </c:pt>
                <c:pt idx="26">
                  <c:v>3.4401573717300682E-2</c:v>
                </c:pt>
                <c:pt idx="27">
                  <c:v>3.0441439016592131E-2</c:v>
                </c:pt>
                <c:pt idx="28">
                  <c:v>2.9767093432576219E-2</c:v>
                </c:pt>
                <c:pt idx="29">
                  <c:v>2.5714260949901258E-2</c:v>
                </c:pt>
                <c:pt idx="30">
                  <c:v>1.4672840952016042E-2</c:v>
                </c:pt>
                <c:pt idx="31">
                  <c:v>1.0425473608820734E-2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92475352"/>
        <c:axId val="259153344"/>
      </c:barChart>
      <c:catAx>
        <c:axId val="19247535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low"/>
        <c:txPr>
          <a:bodyPr rot="-2700000" anchor="ctr" anchorCtr="0"/>
          <a:lstStyle/>
          <a:p>
            <a:pPr>
              <a:defRPr sz="1400" b="1"/>
            </a:pPr>
            <a:endParaRPr lang="en-US"/>
          </a:p>
        </c:txPr>
        <c:crossAx val="259153344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259153344"/>
        <c:scaling>
          <c:orientation val="minMax"/>
          <c:max val="6.0000000000000012E-2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00B050"/>
                </a:solidFill>
              </a:defRPr>
            </a:pPr>
            <a:endParaRPr lang="en-US"/>
          </a:p>
        </c:txPr>
        <c:crossAx val="192475352"/>
        <c:crossesAt val="1"/>
        <c:crossBetween val="between"/>
        <c:majorUnit val="1.0000000000000002E-2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200">
          <a:latin typeface="+mj-lt"/>
        </a:defRPr>
      </a:pPr>
      <a:endParaRPr lang="en-US"/>
    </a:p>
  </c:txPr>
  <c:externalData r:id="rId2">
    <c:autoUpdate val="0"/>
  </c:externalData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</a:rPr>
              <a:t>King County Manufacturing and Information Employment</a:t>
            </a:r>
          </a:p>
          <a:p>
            <a:pPr>
              <a:defRPr/>
            </a:pPr>
            <a:r>
              <a:rPr lang="en-US" sz="1200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Manufacturing</a:t>
            </a:r>
            <a:r>
              <a:rPr lang="en-US" sz="1200" baseline="0" dirty="0" smtClean="0">
                <a:solidFill>
                  <a:schemeClr val="tx1"/>
                </a:solidFill>
                <a:latin typeface="Cambria" panose="02040503050406030204" pitchFamily="18" charset="0"/>
              </a:rPr>
              <a:t> and </a:t>
            </a:r>
            <a:r>
              <a:rPr lang="en-US" sz="1200" baseline="0" dirty="0" smtClean="0">
                <a:solidFill>
                  <a:schemeClr val="accent1"/>
                </a:solidFill>
                <a:latin typeface="Cambria" panose="02040503050406030204" pitchFamily="18" charset="0"/>
              </a:rPr>
              <a:t>Information</a:t>
            </a:r>
            <a:r>
              <a:rPr lang="en-US" sz="1200" baseline="0" dirty="0" smtClean="0">
                <a:solidFill>
                  <a:schemeClr val="tx1"/>
                </a:solidFill>
                <a:latin typeface="Cambria" panose="02040503050406030204" pitchFamily="18" charset="0"/>
              </a:rPr>
              <a:t> jobs in thousands</a:t>
            </a:r>
            <a:endParaRPr lang="en-US" sz="12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>
              <a:defRPr/>
            </a:pPr>
            <a:r>
              <a:rPr lang="en-US" sz="1200" dirty="0">
                <a:solidFill>
                  <a:schemeClr val="tx1"/>
                </a:solidFill>
                <a:latin typeface="Cambria" panose="02040503050406030204" pitchFamily="18" charset="0"/>
              </a:rPr>
              <a:t>Source: Bureau of Labor Statistics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9697944006999121E-2"/>
          <c:y val="0.16284931295352786"/>
          <c:w val="0.91502427821522314"/>
          <c:h val="0.6965257835417632"/>
        </c:manualLayout>
      </c:layout>
      <c:lineChart>
        <c:grouping val="standard"/>
        <c:varyColors val="0"/>
        <c:ser>
          <c:idx val="0"/>
          <c:order val="0"/>
          <c:tx>
            <c:strRef>
              <c:f>summary!$B$1</c:f>
              <c:strCache>
                <c:ptCount val="1"/>
                <c:pt idx="0">
                  <c:v>Information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summary!$A$2:$A$206</c:f>
              <c:numCache>
                <c:formatCode>mmm\-yy</c:formatCode>
                <c:ptCount val="205"/>
                <c:pt idx="0">
                  <c:v>36892</c:v>
                </c:pt>
                <c:pt idx="1">
                  <c:v>36923</c:v>
                </c:pt>
                <c:pt idx="2">
                  <c:v>36951</c:v>
                </c:pt>
                <c:pt idx="3">
                  <c:v>36982</c:v>
                </c:pt>
                <c:pt idx="4">
                  <c:v>37012</c:v>
                </c:pt>
                <c:pt idx="5">
                  <c:v>37043</c:v>
                </c:pt>
                <c:pt idx="6">
                  <c:v>37073</c:v>
                </c:pt>
                <c:pt idx="7">
                  <c:v>37104</c:v>
                </c:pt>
                <c:pt idx="8">
                  <c:v>37135</c:v>
                </c:pt>
                <c:pt idx="9">
                  <c:v>37165</c:v>
                </c:pt>
                <c:pt idx="10">
                  <c:v>37196</c:v>
                </c:pt>
                <c:pt idx="11">
                  <c:v>37226</c:v>
                </c:pt>
                <c:pt idx="12">
                  <c:v>37257</c:v>
                </c:pt>
                <c:pt idx="13">
                  <c:v>37288</c:v>
                </c:pt>
                <c:pt idx="14">
                  <c:v>37316</c:v>
                </c:pt>
                <c:pt idx="15">
                  <c:v>37347</c:v>
                </c:pt>
                <c:pt idx="16">
                  <c:v>37377</c:v>
                </c:pt>
                <c:pt idx="17">
                  <c:v>37408</c:v>
                </c:pt>
                <c:pt idx="18">
                  <c:v>37438</c:v>
                </c:pt>
                <c:pt idx="19">
                  <c:v>37469</c:v>
                </c:pt>
                <c:pt idx="20">
                  <c:v>37500</c:v>
                </c:pt>
                <c:pt idx="21">
                  <c:v>37530</c:v>
                </c:pt>
                <c:pt idx="22">
                  <c:v>37561</c:v>
                </c:pt>
                <c:pt idx="23">
                  <c:v>37591</c:v>
                </c:pt>
                <c:pt idx="24">
                  <c:v>37622</c:v>
                </c:pt>
                <c:pt idx="25">
                  <c:v>37653</c:v>
                </c:pt>
                <c:pt idx="26">
                  <c:v>37681</c:v>
                </c:pt>
                <c:pt idx="27">
                  <c:v>37712</c:v>
                </c:pt>
                <c:pt idx="28">
                  <c:v>37742</c:v>
                </c:pt>
                <c:pt idx="29">
                  <c:v>37773</c:v>
                </c:pt>
                <c:pt idx="30">
                  <c:v>37803</c:v>
                </c:pt>
                <c:pt idx="31">
                  <c:v>37834</c:v>
                </c:pt>
                <c:pt idx="32">
                  <c:v>37865</c:v>
                </c:pt>
                <c:pt idx="33">
                  <c:v>37895</c:v>
                </c:pt>
                <c:pt idx="34">
                  <c:v>37926</c:v>
                </c:pt>
                <c:pt idx="35">
                  <c:v>37956</c:v>
                </c:pt>
                <c:pt idx="36">
                  <c:v>37987</c:v>
                </c:pt>
                <c:pt idx="37">
                  <c:v>38018</c:v>
                </c:pt>
                <c:pt idx="38">
                  <c:v>38047</c:v>
                </c:pt>
                <c:pt idx="39">
                  <c:v>38078</c:v>
                </c:pt>
                <c:pt idx="40">
                  <c:v>38108</c:v>
                </c:pt>
                <c:pt idx="41">
                  <c:v>38139</c:v>
                </c:pt>
                <c:pt idx="42">
                  <c:v>38169</c:v>
                </c:pt>
                <c:pt idx="43">
                  <c:v>38200</c:v>
                </c:pt>
                <c:pt idx="44">
                  <c:v>38231</c:v>
                </c:pt>
                <c:pt idx="45">
                  <c:v>38261</c:v>
                </c:pt>
                <c:pt idx="46">
                  <c:v>38292</c:v>
                </c:pt>
                <c:pt idx="47">
                  <c:v>38322</c:v>
                </c:pt>
                <c:pt idx="48">
                  <c:v>38353</c:v>
                </c:pt>
                <c:pt idx="49">
                  <c:v>38384</c:v>
                </c:pt>
                <c:pt idx="50">
                  <c:v>38412</c:v>
                </c:pt>
                <c:pt idx="51">
                  <c:v>38443</c:v>
                </c:pt>
                <c:pt idx="52">
                  <c:v>38473</c:v>
                </c:pt>
                <c:pt idx="53">
                  <c:v>38504</c:v>
                </c:pt>
                <c:pt idx="54">
                  <c:v>38534</c:v>
                </c:pt>
                <c:pt idx="55">
                  <c:v>38565</c:v>
                </c:pt>
                <c:pt idx="56">
                  <c:v>38596</c:v>
                </c:pt>
                <c:pt idx="57">
                  <c:v>38626</c:v>
                </c:pt>
                <c:pt idx="58">
                  <c:v>38657</c:v>
                </c:pt>
                <c:pt idx="59">
                  <c:v>38687</c:v>
                </c:pt>
                <c:pt idx="60">
                  <c:v>38718</c:v>
                </c:pt>
                <c:pt idx="61">
                  <c:v>38749</c:v>
                </c:pt>
                <c:pt idx="62">
                  <c:v>38777</c:v>
                </c:pt>
                <c:pt idx="63">
                  <c:v>38808</c:v>
                </c:pt>
                <c:pt idx="64">
                  <c:v>38838</c:v>
                </c:pt>
                <c:pt idx="65">
                  <c:v>38869</c:v>
                </c:pt>
                <c:pt idx="66">
                  <c:v>38899</c:v>
                </c:pt>
                <c:pt idx="67">
                  <c:v>38930</c:v>
                </c:pt>
                <c:pt idx="68">
                  <c:v>38961</c:v>
                </c:pt>
                <c:pt idx="69">
                  <c:v>38991</c:v>
                </c:pt>
                <c:pt idx="70">
                  <c:v>39022</c:v>
                </c:pt>
                <c:pt idx="71">
                  <c:v>39052</c:v>
                </c:pt>
                <c:pt idx="72">
                  <c:v>39083</c:v>
                </c:pt>
                <c:pt idx="73">
                  <c:v>39114</c:v>
                </c:pt>
                <c:pt idx="74">
                  <c:v>39142</c:v>
                </c:pt>
                <c:pt idx="75">
                  <c:v>39173</c:v>
                </c:pt>
                <c:pt idx="76">
                  <c:v>39203</c:v>
                </c:pt>
                <c:pt idx="77">
                  <c:v>39234</c:v>
                </c:pt>
                <c:pt idx="78">
                  <c:v>39264</c:v>
                </c:pt>
                <c:pt idx="79">
                  <c:v>39295</c:v>
                </c:pt>
                <c:pt idx="80">
                  <c:v>39326</c:v>
                </c:pt>
                <c:pt idx="81">
                  <c:v>39356</c:v>
                </c:pt>
                <c:pt idx="82">
                  <c:v>39387</c:v>
                </c:pt>
                <c:pt idx="83">
                  <c:v>39417</c:v>
                </c:pt>
                <c:pt idx="84">
                  <c:v>39448</c:v>
                </c:pt>
                <c:pt idx="85">
                  <c:v>39479</c:v>
                </c:pt>
                <c:pt idx="86">
                  <c:v>39508</c:v>
                </c:pt>
                <c:pt idx="87">
                  <c:v>39539</c:v>
                </c:pt>
                <c:pt idx="88">
                  <c:v>39569</c:v>
                </c:pt>
                <c:pt idx="89">
                  <c:v>39600</c:v>
                </c:pt>
                <c:pt idx="90">
                  <c:v>39630</c:v>
                </c:pt>
                <c:pt idx="91">
                  <c:v>39661</c:v>
                </c:pt>
                <c:pt idx="92">
                  <c:v>39692</c:v>
                </c:pt>
                <c:pt idx="93">
                  <c:v>39722</c:v>
                </c:pt>
                <c:pt idx="94">
                  <c:v>39753</c:v>
                </c:pt>
                <c:pt idx="95">
                  <c:v>39783</c:v>
                </c:pt>
                <c:pt idx="96">
                  <c:v>39814</c:v>
                </c:pt>
                <c:pt idx="97">
                  <c:v>39845</c:v>
                </c:pt>
                <c:pt idx="98">
                  <c:v>39873</c:v>
                </c:pt>
                <c:pt idx="99">
                  <c:v>39904</c:v>
                </c:pt>
                <c:pt idx="100">
                  <c:v>39934</c:v>
                </c:pt>
                <c:pt idx="101">
                  <c:v>39965</c:v>
                </c:pt>
                <c:pt idx="102">
                  <c:v>39995</c:v>
                </c:pt>
                <c:pt idx="103">
                  <c:v>40026</c:v>
                </c:pt>
                <c:pt idx="104">
                  <c:v>40057</c:v>
                </c:pt>
                <c:pt idx="105">
                  <c:v>40087</c:v>
                </c:pt>
                <c:pt idx="106">
                  <c:v>40118</c:v>
                </c:pt>
                <c:pt idx="107">
                  <c:v>40148</c:v>
                </c:pt>
                <c:pt idx="108">
                  <c:v>40179</c:v>
                </c:pt>
                <c:pt idx="109">
                  <c:v>40210</c:v>
                </c:pt>
                <c:pt idx="110">
                  <c:v>40238</c:v>
                </c:pt>
                <c:pt idx="111">
                  <c:v>40269</c:v>
                </c:pt>
                <c:pt idx="112">
                  <c:v>40299</c:v>
                </c:pt>
                <c:pt idx="113">
                  <c:v>40330</c:v>
                </c:pt>
                <c:pt idx="114">
                  <c:v>40360</c:v>
                </c:pt>
                <c:pt idx="115">
                  <c:v>40391</c:v>
                </c:pt>
                <c:pt idx="116">
                  <c:v>40422</c:v>
                </c:pt>
                <c:pt idx="117">
                  <c:v>40452</c:v>
                </c:pt>
                <c:pt idx="118">
                  <c:v>40483</c:v>
                </c:pt>
                <c:pt idx="119">
                  <c:v>40513</c:v>
                </c:pt>
                <c:pt idx="120">
                  <c:v>40544</c:v>
                </c:pt>
                <c:pt idx="121">
                  <c:v>40575</c:v>
                </c:pt>
                <c:pt idx="122">
                  <c:v>40603</c:v>
                </c:pt>
                <c:pt idx="123">
                  <c:v>40634</c:v>
                </c:pt>
                <c:pt idx="124">
                  <c:v>40664</c:v>
                </c:pt>
                <c:pt idx="125">
                  <c:v>40695</c:v>
                </c:pt>
                <c:pt idx="126">
                  <c:v>40725</c:v>
                </c:pt>
                <c:pt idx="127">
                  <c:v>40756</c:v>
                </c:pt>
                <c:pt idx="128">
                  <c:v>40787</c:v>
                </c:pt>
                <c:pt idx="129">
                  <c:v>40817</c:v>
                </c:pt>
                <c:pt idx="130">
                  <c:v>40848</c:v>
                </c:pt>
                <c:pt idx="131">
                  <c:v>40878</c:v>
                </c:pt>
                <c:pt idx="132">
                  <c:v>40909</c:v>
                </c:pt>
                <c:pt idx="133">
                  <c:v>40940</c:v>
                </c:pt>
                <c:pt idx="134">
                  <c:v>40969</c:v>
                </c:pt>
                <c:pt idx="135">
                  <c:v>41000</c:v>
                </c:pt>
                <c:pt idx="136">
                  <c:v>41030</c:v>
                </c:pt>
                <c:pt idx="137">
                  <c:v>41061</c:v>
                </c:pt>
                <c:pt idx="138">
                  <c:v>41091</c:v>
                </c:pt>
                <c:pt idx="139">
                  <c:v>41122</c:v>
                </c:pt>
                <c:pt idx="140">
                  <c:v>41153</c:v>
                </c:pt>
                <c:pt idx="141">
                  <c:v>41183</c:v>
                </c:pt>
                <c:pt idx="142">
                  <c:v>41214</c:v>
                </c:pt>
                <c:pt idx="143">
                  <c:v>41244</c:v>
                </c:pt>
                <c:pt idx="144">
                  <c:v>41275</c:v>
                </c:pt>
                <c:pt idx="145">
                  <c:v>41306</c:v>
                </c:pt>
                <c:pt idx="146">
                  <c:v>41334</c:v>
                </c:pt>
                <c:pt idx="147">
                  <c:v>41365</c:v>
                </c:pt>
                <c:pt idx="148">
                  <c:v>41395</c:v>
                </c:pt>
                <c:pt idx="149">
                  <c:v>41426</c:v>
                </c:pt>
                <c:pt idx="150">
                  <c:v>41456</c:v>
                </c:pt>
                <c:pt idx="151">
                  <c:v>41487</c:v>
                </c:pt>
                <c:pt idx="152">
                  <c:v>41518</c:v>
                </c:pt>
                <c:pt idx="153">
                  <c:v>41548</c:v>
                </c:pt>
                <c:pt idx="154">
                  <c:v>41579</c:v>
                </c:pt>
                <c:pt idx="155">
                  <c:v>41609</c:v>
                </c:pt>
                <c:pt idx="156">
                  <c:v>41640</c:v>
                </c:pt>
                <c:pt idx="157">
                  <c:v>41671</c:v>
                </c:pt>
                <c:pt idx="158">
                  <c:v>41699</c:v>
                </c:pt>
                <c:pt idx="159">
                  <c:v>41730</c:v>
                </c:pt>
                <c:pt idx="160">
                  <c:v>41760</c:v>
                </c:pt>
                <c:pt idx="161">
                  <c:v>41791</c:v>
                </c:pt>
                <c:pt idx="162">
                  <c:v>41821</c:v>
                </c:pt>
                <c:pt idx="163">
                  <c:v>41852</c:v>
                </c:pt>
                <c:pt idx="164">
                  <c:v>41883</c:v>
                </c:pt>
                <c:pt idx="165">
                  <c:v>41913</c:v>
                </c:pt>
                <c:pt idx="166">
                  <c:v>41944</c:v>
                </c:pt>
                <c:pt idx="167">
                  <c:v>41974</c:v>
                </c:pt>
                <c:pt idx="168">
                  <c:v>42005</c:v>
                </c:pt>
                <c:pt idx="169">
                  <c:v>42036</c:v>
                </c:pt>
                <c:pt idx="170">
                  <c:v>42064</c:v>
                </c:pt>
                <c:pt idx="171">
                  <c:v>42095</c:v>
                </c:pt>
                <c:pt idx="172">
                  <c:v>42125</c:v>
                </c:pt>
                <c:pt idx="173">
                  <c:v>42156</c:v>
                </c:pt>
                <c:pt idx="174">
                  <c:v>42186</c:v>
                </c:pt>
                <c:pt idx="175">
                  <c:v>42217</c:v>
                </c:pt>
                <c:pt idx="176">
                  <c:v>42248</c:v>
                </c:pt>
                <c:pt idx="177">
                  <c:v>42278</c:v>
                </c:pt>
                <c:pt idx="178">
                  <c:v>42309</c:v>
                </c:pt>
                <c:pt idx="179">
                  <c:v>42339</c:v>
                </c:pt>
                <c:pt idx="180">
                  <c:v>42370</c:v>
                </c:pt>
                <c:pt idx="181">
                  <c:v>42401</c:v>
                </c:pt>
                <c:pt idx="182">
                  <c:v>42430</c:v>
                </c:pt>
                <c:pt idx="183">
                  <c:v>42461</c:v>
                </c:pt>
                <c:pt idx="184">
                  <c:v>42491</c:v>
                </c:pt>
                <c:pt idx="185">
                  <c:v>42522</c:v>
                </c:pt>
                <c:pt idx="186">
                  <c:v>42552</c:v>
                </c:pt>
                <c:pt idx="187">
                  <c:v>42583</c:v>
                </c:pt>
                <c:pt idx="188">
                  <c:v>42614</c:v>
                </c:pt>
                <c:pt idx="189">
                  <c:v>42644</c:v>
                </c:pt>
                <c:pt idx="190">
                  <c:v>42675</c:v>
                </c:pt>
                <c:pt idx="191">
                  <c:v>42705</c:v>
                </c:pt>
                <c:pt idx="192">
                  <c:v>42736</c:v>
                </c:pt>
                <c:pt idx="193">
                  <c:v>42767</c:v>
                </c:pt>
                <c:pt idx="194">
                  <c:v>42795</c:v>
                </c:pt>
                <c:pt idx="195">
                  <c:v>42826</c:v>
                </c:pt>
                <c:pt idx="196">
                  <c:v>42856</c:v>
                </c:pt>
                <c:pt idx="197">
                  <c:v>42887</c:v>
                </c:pt>
                <c:pt idx="198">
                  <c:v>42917</c:v>
                </c:pt>
                <c:pt idx="199">
                  <c:v>42948</c:v>
                </c:pt>
                <c:pt idx="200">
                  <c:v>42979</c:v>
                </c:pt>
                <c:pt idx="201">
                  <c:v>43009</c:v>
                </c:pt>
                <c:pt idx="202">
                  <c:v>43040</c:v>
                </c:pt>
                <c:pt idx="203">
                  <c:v>43070</c:v>
                </c:pt>
                <c:pt idx="204">
                  <c:v>43101</c:v>
                </c:pt>
              </c:numCache>
            </c:numRef>
          </c:cat>
          <c:val>
            <c:numRef>
              <c:f>summary!$B$2:$B$206</c:f>
              <c:numCache>
                <c:formatCode>_(* #,##0_);_(* \(#,##0\);_(* "-"??_);_(@_)</c:formatCode>
                <c:ptCount val="205"/>
                <c:pt idx="0">
                  <c:v>73.739999999999995</c:v>
                </c:pt>
                <c:pt idx="1">
                  <c:v>74.137</c:v>
                </c:pt>
                <c:pt idx="2">
                  <c:v>73.47</c:v>
                </c:pt>
                <c:pt idx="3">
                  <c:v>72.244</c:v>
                </c:pt>
                <c:pt idx="4">
                  <c:v>72.364000000000004</c:v>
                </c:pt>
                <c:pt idx="5">
                  <c:v>72.811000000000007</c:v>
                </c:pt>
                <c:pt idx="6">
                  <c:v>72.019000000000005</c:v>
                </c:pt>
                <c:pt idx="7">
                  <c:v>72.010000000000005</c:v>
                </c:pt>
                <c:pt idx="8">
                  <c:v>70.519000000000005</c:v>
                </c:pt>
                <c:pt idx="9">
                  <c:v>70.596999999999994</c:v>
                </c:pt>
                <c:pt idx="10">
                  <c:v>70.424000000000007</c:v>
                </c:pt>
                <c:pt idx="11">
                  <c:v>70.87</c:v>
                </c:pt>
                <c:pt idx="12">
                  <c:v>69.185000000000002</c:v>
                </c:pt>
                <c:pt idx="13">
                  <c:v>68.944999999999993</c:v>
                </c:pt>
                <c:pt idx="14">
                  <c:v>68.700999999999993</c:v>
                </c:pt>
                <c:pt idx="15">
                  <c:v>68.465999999999994</c:v>
                </c:pt>
                <c:pt idx="16">
                  <c:v>68.528000000000006</c:v>
                </c:pt>
                <c:pt idx="17">
                  <c:v>68.793000000000006</c:v>
                </c:pt>
                <c:pt idx="18">
                  <c:v>69.036000000000001</c:v>
                </c:pt>
                <c:pt idx="19">
                  <c:v>69.105999999999995</c:v>
                </c:pt>
                <c:pt idx="20">
                  <c:v>68.402000000000001</c:v>
                </c:pt>
                <c:pt idx="21">
                  <c:v>68.516000000000005</c:v>
                </c:pt>
                <c:pt idx="22">
                  <c:v>68.730999999999995</c:v>
                </c:pt>
                <c:pt idx="23">
                  <c:v>68.460999999999999</c:v>
                </c:pt>
                <c:pt idx="24">
                  <c:v>67.429000000000002</c:v>
                </c:pt>
                <c:pt idx="25">
                  <c:v>67.376999999999995</c:v>
                </c:pt>
                <c:pt idx="26">
                  <c:v>67.036000000000001</c:v>
                </c:pt>
                <c:pt idx="27">
                  <c:v>66.671000000000006</c:v>
                </c:pt>
                <c:pt idx="28">
                  <c:v>67.021000000000001</c:v>
                </c:pt>
                <c:pt idx="29">
                  <c:v>67.165000000000006</c:v>
                </c:pt>
                <c:pt idx="30">
                  <c:v>67.953999999999994</c:v>
                </c:pt>
                <c:pt idx="31">
                  <c:v>68.802999999999997</c:v>
                </c:pt>
                <c:pt idx="32">
                  <c:v>68.36</c:v>
                </c:pt>
                <c:pt idx="33">
                  <c:v>68.646000000000001</c:v>
                </c:pt>
                <c:pt idx="34">
                  <c:v>68.837999999999994</c:v>
                </c:pt>
                <c:pt idx="35">
                  <c:v>69.167000000000002</c:v>
                </c:pt>
                <c:pt idx="36">
                  <c:v>67.203000000000003</c:v>
                </c:pt>
                <c:pt idx="37">
                  <c:v>67.319999999999993</c:v>
                </c:pt>
                <c:pt idx="38">
                  <c:v>67.558999999999997</c:v>
                </c:pt>
                <c:pt idx="39">
                  <c:v>67.551000000000002</c:v>
                </c:pt>
                <c:pt idx="40">
                  <c:v>67.998999999999995</c:v>
                </c:pt>
                <c:pt idx="41">
                  <c:v>68.180999999999997</c:v>
                </c:pt>
                <c:pt idx="42">
                  <c:v>68.382000000000005</c:v>
                </c:pt>
                <c:pt idx="43">
                  <c:v>68.597999999999999</c:v>
                </c:pt>
                <c:pt idx="44">
                  <c:v>67.855999999999995</c:v>
                </c:pt>
                <c:pt idx="45">
                  <c:v>68.135999999999996</c:v>
                </c:pt>
                <c:pt idx="46">
                  <c:v>68.429000000000002</c:v>
                </c:pt>
                <c:pt idx="47">
                  <c:v>68.503</c:v>
                </c:pt>
                <c:pt idx="48">
                  <c:v>68.481999999999999</c:v>
                </c:pt>
                <c:pt idx="49">
                  <c:v>69.156999999999996</c:v>
                </c:pt>
                <c:pt idx="50">
                  <c:v>68.965999999999994</c:v>
                </c:pt>
                <c:pt idx="51">
                  <c:v>69.08</c:v>
                </c:pt>
                <c:pt idx="52">
                  <c:v>69.231999999999999</c:v>
                </c:pt>
                <c:pt idx="53">
                  <c:v>69.344999999999999</c:v>
                </c:pt>
                <c:pt idx="54">
                  <c:v>70.144000000000005</c:v>
                </c:pt>
                <c:pt idx="55">
                  <c:v>70.795000000000002</c:v>
                </c:pt>
                <c:pt idx="56">
                  <c:v>70.183999999999997</c:v>
                </c:pt>
                <c:pt idx="57">
                  <c:v>69.741</c:v>
                </c:pt>
                <c:pt idx="58">
                  <c:v>70.483000000000004</c:v>
                </c:pt>
                <c:pt idx="59">
                  <c:v>70.882999999999996</c:v>
                </c:pt>
                <c:pt idx="60">
                  <c:v>68.951999999999998</c:v>
                </c:pt>
                <c:pt idx="61">
                  <c:v>69.198999999999998</c:v>
                </c:pt>
                <c:pt idx="62">
                  <c:v>69.763999999999996</c:v>
                </c:pt>
                <c:pt idx="63">
                  <c:v>70.296000000000006</c:v>
                </c:pt>
                <c:pt idx="64">
                  <c:v>70.864000000000004</c:v>
                </c:pt>
                <c:pt idx="65">
                  <c:v>72.912999999999997</c:v>
                </c:pt>
                <c:pt idx="66">
                  <c:v>73.283000000000001</c:v>
                </c:pt>
                <c:pt idx="67">
                  <c:v>74.055999999999997</c:v>
                </c:pt>
                <c:pt idx="68">
                  <c:v>74.051000000000002</c:v>
                </c:pt>
                <c:pt idx="69">
                  <c:v>73.584999999999994</c:v>
                </c:pt>
                <c:pt idx="70">
                  <c:v>74.442999999999998</c:v>
                </c:pt>
                <c:pt idx="71">
                  <c:v>74.778000000000006</c:v>
                </c:pt>
                <c:pt idx="72">
                  <c:v>73.37</c:v>
                </c:pt>
                <c:pt idx="73">
                  <c:v>74.218999999999994</c:v>
                </c:pt>
                <c:pt idx="74">
                  <c:v>73.831999999999994</c:v>
                </c:pt>
                <c:pt idx="75">
                  <c:v>74.215999999999994</c:v>
                </c:pt>
                <c:pt idx="76">
                  <c:v>74.86</c:v>
                </c:pt>
                <c:pt idx="77">
                  <c:v>75.73</c:v>
                </c:pt>
                <c:pt idx="78">
                  <c:v>76.305999999999997</c:v>
                </c:pt>
                <c:pt idx="79">
                  <c:v>76.754000000000005</c:v>
                </c:pt>
                <c:pt idx="80">
                  <c:v>76.349999999999994</c:v>
                </c:pt>
                <c:pt idx="81">
                  <c:v>75.658000000000001</c:v>
                </c:pt>
                <c:pt idx="82">
                  <c:v>76.63</c:v>
                </c:pt>
                <c:pt idx="83">
                  <c:v>76.918999999999997</c:v>
                </c:pt>
                <c:pt idx="84">
                  <c:v>76.349999999999994</c:v>
                </c:pt>
                <c:pt idx="85">
                  <c:v>77.396000000000001</c:v>
                </c:pt>
                <c:pt idx="86">
                  <c:v>77.552999999999997</c:v>
                </c:pt>
                <c:pt idx="87">
                  <c:v>77.894000000000005</c:v>
                </c:pt>
                <c:pt idx="88">
                  <c:v>78.301000000000002</c:v>
                </c:pt>
                <c:pt idx="89">
                  <c:v>79.438999999999993</c:v>
                </c:pt>
                <c:pt idx="90">
                  <c:v>80.722999999999999</c:v>
                </c:pt>
                <c:pt idx="91">
                  <c:v>81.656999999999996</c:v>
                </c:pt>
                <c:pt idx="92">
                  <c:v>80.888999999999996</c:v>
                </c:pt>
                <c:pt idx="93">
                  <c:v>80.259</c:v>
                </c:pt>
                <c:pt idx="94">
                  <c:v>81.314999999999998</c:v>
                </c:pt>
                <c:pt idx="95">
                  <c:v>81.421999999999997</c:v>
                </c:pt>
                <c:pt idx="96">
                  <c:v>80.509</c:v>
                </c:pt>
                <c:pt idx="97">
                  <c:v>80.962999999999994</c:v>
                </c:pt>
                <c:pt idx="98">
                  <c:v>80.722999999999999</c:v>
                </c:pt>
                <c:pt idx="99">
                  <c:v>79.56</c:v>
                </c:pt>
                <c:pt idx="100">
                  <c:v>79.948999999999998</c:v>
                </c:pt>
                <c:pt idx="101">
                  <c:v>80.093000000000004</c:v>
                </c:pt>
                <c:pt idx="102">
                  <c:v>80.346999999999994</c:v>
                </c:pt>
                <c:pt idx="103">
                  <c:v>79.77</c:v>
                </c:pt>
                <c:pt idx="104">
                  <c:v>79.031000000000006</c:v>
                </c:pt>
                <c:pt idx="105">
                  <c:v>78.149000000000001</c:v>
                </c:pt>
                <c:pt idx="106">
                  <c:v>78.403000000000006</c:v>
                </c:pt>
                <c:pt idx="107">
                  <c:v>78.207999999999998</c:v>
                </c:pt>
                <c:pt idx="108">
                  <c:v>78.066000000000003</c:v>
                </c:pt>
                <c:pt idx="109">
                  <c:v>78.417000000000002</c:v>
                </c:pt>
                <c:pt idx="110">
                  <c:v>78.403000000000006</c:v>
                </c:pt>
                <c:pt idx="111">
                  <c:v>78.063999999999993</c:v>
                </c:pt>
                <c:pt idx="112">
                  <c:v>78.56</c:v>
                </c:pt>
                <c:pt idx="113">
                  <c:v>79.540000000000006</c:v>
                </c:pt>
                <c:pt idx="114">
                  <c:v>79.536000000000001</c:v>
                </c:pt>
                <c:pt idx="115">
                  <c:v>79.932000000000002</c:v>
                </c:pt>
                <c:pt idx="116">
                  <c:v>79.840999999999994</c:v>
                </c:pt>
                <c:pt idx="117">
                  <c:v>79.066000000000003</c:v>
                </c:pt>
                <c:pt idx="118">
                  <c:v>79.326999999999998</c:v>
                </c:pt>
                <c:pt idx="119">
                  <c:v>79.650000000000006</c:v>
                </c:pt>
                <c:pt idx="120">
                  <c:v>78.251000000000005</c:v>
                </c:pt>
                <c:pt idx="121">
                  <c:v>79.040000000000006</c:v>
                </c:pt>
                <c:pt idx="122">
                  <c:v>78.911000000000001</c:v>
                </c:pt>
                <c:pt idx="123">
                  <c:v>78.861000000000004</c:v>
                </c:pt>
                <c:pt idx="124">
                  <c:v>79.120999999999995</c:v>
                </c:pt>
                <c:pt idx="125">
                  <c:v>80.236999999999995</c:v>
                </c:pt>
                <c:pt idx="126">
                  <c:v>81.103999999999999</c:v>
                </c:pt>
                <c:pt idx="127">
                  <c:v>81.578000000000003</c:v>
                </c:pt>
                <c:pt idx="128">
                  <c:v>80.792000000000002</c:v>
                </c:pt>
                <c:pt idx="129">
                  <c:v>80.05</c:v>
                </c:pt>
                <c:pt idx="130">
                  <c:v>80.331999999999994</c:v>
                </c:pt>
                <c:pt idx="131">
                  <c:v>80.063000000000002</c:v>
                </c:pt>
                <c:pt idx="132">
                  <c:v>80.013999999999996</c:v>
                </c:pt>
                <c:pt idx="133">
                  <c:v>80.474999999999994</c:v>
                </c:pt>
                <c:pt idx="134">
                  <c:v>80.132999999999996</c:v>
                </c:pt>
                <c:pt idx="135">
                  <c:v>80.043000000000006</c:v>
                </c:pt>
                <c:pt idx="136">
                  <c:v>80.650000000000006</c:v>
                </c:pt>
                <c:pt idx="137">
                  <c:v>81.947999999999993</c:v>
                </c:pt>
                <c:pt idx="138">
                  <c:v>81.861999999999995</c:v>
                </c:pt>
                <c:pt idx="139">
                  <c:v>82.17</c:v>
                </c:pt>
                <c:pt idx="140">
                  <c:v>81.001999999999995</c:v>
                </c:pt>
                <c:pt idx="141">
                  <c:v>80.558999999999997</c:v>
                </c:pt>
                <c:pt idx="142">
                  <c:v>81.010000000000005</c:v>
                </c:pt>
                <c:pt idx="143">
                  <c:v>80.938999999999993</c:v>
                </c:pt>
                <c:pt idx="144">
                  <c:v>80.284999999999997</c:v>
                </c:pt>
                <c:pt idx="145">
                  <c:v>80.853999999999999</c:v>
                </c:pt>
                <c:pt idx="146">
                  <c:v>80.605999999999995</c:v>
                </c:pt>
                <c:pt idx="147">
                  <c:v>80.891000000000005</c:v>
                </c:pt>
                <c:pt idx="148">
                  <c:v>81.584999999999994</c:v>
                </c:pt>
                <c:pt idx="149">
                  <c:v>82.427000000000007</c:v>
                </c:pt>
                <c:pt idx="150">
                  <c:v>83.747</c:v>
                </c:pt>
                <c:pt idx="151">
                  <c:v>84.179000000000002</c:v>
                </c:pt>
                <c:pt idx="152">
                  <c:v>83.274000000000001</c:v>
                </c:pt>
                <c:pt idx="153">
                  <c:v>82.756</c:v>
                </c:pt>
                <c:pt idx="154">
                  <c:v>83.313999999999993</c:v>
                </c:pt>
                <c:pt idx="155">
                  <c:v>83.334000000000003</c:v>
                </c:pt>
                <c:pt idx="156">
                  <c:v>83.436999999999998</c:v>
                </c:pt>
                <c:pt idx="157">
                  <c:v>83.697000000000003</c:v>
                </c:pt>
                <c:pt idx="158">
                  <c:v>83.683000000000007</c:v>
                </c:pt>
                <c:pt idx="159">
                  <c:v>83.923000000000002</c:v>
                </c:pt>
                <c:pt idx="160">
                  <c:v>84.317999999999998</c:v>
                </c:pt>
                <c:pt idx="161">
                  <c:v>85.759</c:v>
                </c:pt>
                <c:pt idx="162">
                  <c:v>87.234999999999999</c:v>
                </c:pt>
                <c:pt idx="163">
                  <c:v>88.019000000000005</c:v>
                </c:pt>
                <c:pt idx="164">
                  <c:v>87.075000000000003</c:v>
                </c:pt>
                <c:pt idx="165">
                  <c:v>85.277000000000001</c:v>
                </c:pt>
                <c:pt idx="166">
                  <c:v>85.5</c:v>
                </c:pt>
                <c:pt idx="167">
                  <c:v>85.093999999999994</c:v>
                </c:pt>
                <c:pt idx="168">
                  <c:v>85.149000000000001</c:v>
                </c:pt>
                <c:pt idx="169">
                  <c:v>85.822999999999993</c:v>
                </c:pt>
                <c:pt idx="170">
                  <c:v>85.831000000000003</c:v>
                </c:pt>
                <c:pt idx="171">
                  <c:v>86.039000000000001</c:v>
                </c:pt>
                <c:pt idx="172">
                  <c:v>86.918999999999997</c:v>
                </c:pt>
                <c:pt idx="173">
                  <c:v>88.566000000000003</c:v>
                </c:pt>
                <c:pt idx="174">
                  <c:v>90.887</c:v>
                </c:pt>
                <c:pt idx="175">
                  <c:v>91.840999999999994</c:v>
                </c:pt>
                <c:pt idx="176">
                  <c:v>91.042000000000002</c:v>
                </c:pt>
                <c:pt idx="177">
                  <c:v>90.91</c:v>
                </c:pt>
                <c:pt idx="178">
                  <c:v>91.6</c:v>
                </c:pt>
                <c:pt idx="179">
                  <c:v>91.649000000000001</c:v>
                </c:pt>
                <c:pt idx="180">
                  <c:v>91.304000000000002</c:v>
                </c:pt>
                <c:pt idx="181">
                  <c:v>92.203000000000003</c:v>
                </c:pt>
                <c:pt idx="182">
                  <c:v>92.747</c:v>
                </c:pt>
                <c:pt idx="183">
                  <c:v>92.965999999999994</c:v>
                </c:pt>
                <c:pt idx="184">
                  <c:v>93.667000000000002</c:v>
                </c:pt>
                <c:pt idx="185">
                  <c:v>96.308000000000007</c:v>
                </c:pt>
                <c:pt idx="186">
                  <c:v>97.942999999999998</c:v>
                </c:pt>
                <c:pt idx="187">
                  <c:v>98.754999999999995</c:v>
                </c:pt>
                <c:pt idx="188">
                  <c:v>98.25</c:v>
                </c:pt>
                <c:pt idx="189">
                  <c:v>97.465000000000003</c:v>
                </c:pt>
                <c:pt idx="190">
                  <c:v>98.063999999999993</c:v>
                </c:pt>
                <c:pt idx="191">
                  <c:v>98.200999999999993</c:v>
                </c:pt>
                <c:pt idx="192">
                  <c:v>99.498000000000005</c:v>
                </c:pt>
                <c:pt idx="193">
                  <c:v>99.915000000000006</c:v>
                </c:pt>
                <c:pt idx="194">
                  <c:v>100.271</c:v>
                </c:pt>
                <c:pt idx="195">
                  <c:v>100.14700000000001</c:v>
                </c:pt>
                <c:pt idx="196">
                  <c:v>101.098</c:v>
                </c:pt>
                <c:pt idx="197">
                  <c:v>103.455</c:v>
                </c:pt>
                <c:pt idx="198">
                  <c:v>104.584</c:v>
                </c:pt>
                <c:pt idx="199">
                  <c:v>105.473</c:v>
                </c:pt>
                <c:pt idx="200">
                  <c:v>104.961</c:v>
                </c:pt>
                <c:pt idx="201">
                  <c:v>104.032</c:v>
                </c:pt>
                <c:pt idx="202">
                  <c:v>104.339</c:v>
                </c:pt>
                <c:pt idx="203">
                  <c:v>104.48399999999999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summary!$C$1</c:f>
              <c:strCache>
                <c:ptCount val="1"/>
                <c:pt idx="0">
                  <c:v>Manufacturing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summary!$A$2:$A$206</c:f>
              <c:numCache>
                <c:formatCode>mmm\-yy</c:formatCode>
                <c:ptCount val="205"/>
                <c:pt idx="0">
                  <c:v>36892</c:v>
                </c:pt>
                <c:pt idx="1">
                  <c:v>36923</c:v>
                </c:pt>
                <c:pt idx="2">
                  <c:v>36951</c:v>
                </c:pt>
                <c:pt idx="3">
                  <c:v>36982</c:v>
                </c:pt>
                <c:pt idx="4">
                  <c:v>37012</c:v>
                </c:pt>
                <c:pt idx="5">
                  <c:v>37043</c:v>
                </c:pt>
                <c:pt idx="6">
                  <c:v>37073</c:v>
                </c:pt>
                <c:pt idx="7">
                  <c:v>37104</c:v>
                </c:pt>
                <c:pt idx="8">
                  <c:v>37135</c:v>
                </c:pt>
                <c:pt idx="9">
                  <c:v>37165</c:v>
                </c:pt>
                <c:pt idx="10">
                  <c:v>37196</c:v>
                </c:pt>
                <c:pt idx="11">
                  <c:v>37226</c:v>
                </c:pt>
                <c:pt idx="12">
                  <c:v>37257</c:v>
                </c:pt>
                <c:pt idx="13">
                  <c:v>37288</c:v>
                </c:pt>
                <c:pt idx="14">
                  <c:v>37316</c:v>
                </c:pt>
                <c:pt idx="15">
                  <c:v>37347</c:v>
                </c:pt>
                <c:pt idx="16">
                  <c:v>37377</c:v>
                </c:pt>
                <c:pt idx="17">
                  <c:v>37408</c:v>
                </c:pt>
                <c:pt idx="18">
                  <c:v>37438</c:v>
                </c:pt>
                <c:pt idx="19">
                  <c:v>37469</c:v>
                </c:pt>
                <c:pt idx="20">
                  <c:v>37500</c:v>
                </c:pt>
                <c:pt idx="21">
                  <c:v>37530</c:v>
                </c:pt>
                <c:pt idx="22">
                  <c:v>37561</c:v>
                </c:pt>
                <c:pt idx="23">
                  <c:v>37591</c:v>
                </c:pt>
                <c:pt idx="24">
                  <c:v>37622</c:v>
                </c:pt>
                <c:pt idx="25">
                  <c:v>37653</c:v>
                </c:pt>
                <c:pt idx="26">
                  <c:v>37681</c:v>
                </c:pt>
                <c:pt idx="27">
                  <c:v>37712</c:v>
                </c:pt>
                <c:pt idx="28">
                  <c:v>37742</c:v>
                </c:pt>
                <c:pt idx="29">
                  <c:v>37773</c:v>
                </c:pt>
                <c:pt idx="30">
                  <c:v>37803</c:v>
                </c:pt>
                <c:pt idx="31">
                  <c:v>37834</c:v>
                </c:pt>
                <c:pt idx="32">
                  <c:v>37865</c:v>
                </c:pt>
                <c:pt idx="33">
                  <c:v>37895</c:v>
                </c:pt>
                <c:pt idx="34">
                  <c:v>37926</c:v>
                </c:pt>
                <c:pt idx="35">
                  <c:v>37956</c:v>
                </c:pt>
                <c:pt idx="36">
                  <c:v>37987</c:v>
                </c:pt>
                <c:pt idx="37">
                  <c:v>38018</c:v>
                </c:pt>
                <c:pt idx="38">
                  <c:v>38047</c:v>
                </c:pt>
                <c:pt idx="39">
                  <c:v>38078</c:v>
                </c:pt>
                <c:pt idx="40">
                  <c:v>38108</c:v>
                </c:pt>
                <c:pt idx="41">
                  <c:v>38139</c:v>
                </c:pt>
                <c:pt idx="42">
                  <c:v>38169</c:v>
                </c:pt>
                <c:pt idx="43">
                  <c:v>38200</c:v>
                </c:pt>
                <c:pt idx="44">
                  <c:v>38231</c:v>
                </c:pt>
                <c:pt idx="45">
                  <c:v>38261</c:v>
                </c:pt>
                <c:pt idx="46">
                  <c:v>38292</c:v>
                </c:pt>
                <c:pt idx="47">
                  <c:v>38322</c:v>
                </c:pt>
                <c:pt idx="48">
                  <c:v>38353</c:v>
                </c:pt>
                <c:pt idx="49">
                  <c:v>38384</c:v>
                </c:pt>
                <c:pt idx="50">
                  <c:v>38412</c:v>
                </c:pt>
                <c:pt idx="51">
                  <c:v>38443</c:v>
                </c:pt>
                <c:pt idx="52">
                  <c:v>38473</c:v>
                </c:pt>
                <c:pt idx="53">
                  <c:v>38504</c:v>
                </c:pt>
                <c:pt idx="54">
                  <c:v>38534</c:v>
                </c:pt>
                <c:pt idx="55">
                  <c:v>38565</c:v>
                </c:pt>
                <c:pt idx="56">
                  <c:v>38596</c:v>
                </c:pt>
                <c:pt idx="57">
                  <c:v>38626</c:v>
                </c:pt>
                <c:pt idx="58">
                  <c:v>38657</c:v>
                </c:pt>
                <c:pt idx="59">
                  <c:v>38687</c:v>
                </c:pt>
                <c:pt idx="60">
                  <c:v>38718</c:v>
                </c:pt>
                <c:pt idx="61">
                  <c:v>38749</c:v>
                </c:pt>
                <c:pt idx="62">
                  <c:v>38777</c:v>
                </c:pt>
                <c:pt idx="63">
                  <c:v>38808</c:v>
                </c:pt>
                <c:pt idx="64">
                  <c:v>38838</c:v>
                </c:pt>
                <c:pt idx="65">
                  <c:v>38869</c:v>
                </c:pt>
                <c:pt idx="66">
                  <c:v>38899</c:v>
                </c:pt>
                <c:pt idx="67">
                  <c:v>38930</c:v>
                </c:pt>
                <c:pt idx="68">
                  <c:v>38961</c:v>
                </c:pt>
                <c:pt idx="69">
                  <c:v>38991</c:v>
                </c:pt>
                <c:pt idx="70">
                  <c:v>39022</c:v>
                </c:pt>
                <c:pt idx="71">
                  <c:v>39052</c:v>
                </c:pt>
                <c:pt idx="72">
                  <c:v>39083</c:v>
                </c:pt>
                <c:pt idx="73">
                  <c:v>39114</c:v>
                </c:pt>
                <c:pt idx="74">
                  <c:v>39142</c:v>
                </c:pt>
                <c:pt idx="75">
                  <c:v>39173</c:v>
                </c:pt>
                <c:pt idx="76">
                  <c:v>39203</c:v>
                </c:pt>
                <c:pt idx="77">
                  <c:v>39234</c:v>
                </c:pt>
                <c:pt idx="78">
                  <c:v>39264</c:v>
                </c:pt>
                <c:pt idx="79">
                  <c:v>39295</c:v>
                </c:pt>
                <c:pt idx="80">
                  <c:v>39326</c:v>
                </c:pt>
                <c:pt idx="81">
                  <c:v>39356</c:v>
                </c:pt>
                <c:pt idx="82">
                  <c:v>39387</c:v>
                </c:pt>
                <c:pt idx="83">
                  <c:v>39417</c:v>
                </c:pt>
                <c:pt idx="84">
                  <c:v>39448</c:v>
                </c:pt>
                <c:pt idx="85">
                  <c:v>39479</c:v>
                </c:pt>
                <c:pt idx="86">
                  <c:v>39508</c:v>
                </c:pt>
                <c:pt idx="87">
                  <c:v>39539</c:v>
                </c:pt>
                <c:pt idx="88">
                  <c:v>39569</c:v>
                </c:pt>
                <c:pt idx="89">
                  <c:v>39600</c:v>
                </c:pt>
                <c:pt idx="90">
                  <c:v>39630</c:v>
                </c:pt>
                <c:pt idx="91">
                  <c:v>39661</c:v>
                </c:pt>
                <c:pt idx="92">
                  <c:v>39692</c:v>
                </c:pt>
                <c:pt idx="93">
                  <c:v>39722</c:v>
                </c:pt>
                <c:pt idx="94">
                  <c:v>39753</c:v>
                </c:pt>
                <c:pt idx="95">
                  <c:v>39783</c:v>
                </c:pt>
                <c:pt idx="96">
                  <c:v>39814</c:v>
                </c:pt>
                <c:pt idx="97">
                  <c:v>39845</c:v>
                </c:pt>
                <c:pt idx="98">
                  <c:v>39873</c:v>
                </c:pt>
                <c:pt idx="99">
                  <c:v>39904</c:v>
                </c:pt>
                <c:pt idx="100">
                  <c:v>39934</c:v>
                </c:pt>
                <c:pt idx="101">
                  <c:v>39965</c:v>
                </c:pt>
                <c:pt idx="102">
                  <c:v>39995</c:v>
                </c:pt>
                <c:pt idx="103">
                  <c:v>40026</c:v>
                </c:pt>
                <c:pt idx="104">
                  <c:v>40057</c:v>
                </c:pt>
                <c:pt idx="105">
                  <c:v>40087</c:v>
                </c:pt>
                <c:pt idx="106">
                  <c:v>40118</c:v>
                </c:pt>
                <c:pt idx="107">
                  <c:v>40148</c:v>
                </c:pt>
                <c:pt idx="108">
                  <c:v>40179</c:v>
                </c:pt>
                <c:pt idx="109">
                  <c:v>40210</c:v>
                </c:pt>
                <c:pt idx="110">
                  <c:v>40238</c:v>
                </c:pt>
                <c:pt idx="111">
                  <c:v>40269</c:v>
                </c:pt>
                <c:pt idx="112">
                  <c:v>40299</c:v>
                </c:pt>
                <c:pt idx="113">
                  <c:v>40330</c:v>
                </c:pt>
                <c:pt idx="114">
                  <c:v>40360</c:v>
                </c:pt>
                <c:pt idx="115">
                  <c:v>40391</c:v>
                </c:pt>
                <c:pt idx="116">
                  <c:v>40422</c:v>
                </c:pt>
                <c:pt idx="117">
                  <c:v>40452</c:v>
                </c:pt>
                <c:pt idx="118">
                  <c:v>40483</c:v>
                </c:pt>
                <c:pt idx="119">
                  <c:v>40513</c:v>
                </c:pt>
                <c:pt idx="120">
                  <c:v>40544</c:v>
                </c:pt>
                <c:pt idx="121">
                  <c:v>40575</c:v>
                </c:pt>
                <c:pt idx="122">
                  <c:v>40603</c:v>
                </c:pt>
                <c:pt idx="123">
                  <c:v>40634</c:v>
                </c:pt>
                <c:pt idx="124">
                  <c:v>40664</c:v>
                </c:pt>
                <c:pt idx="125">
                  <c:v>40695</c:v>
                </c:pt>
                <c:pt idx="126">
                  <c:v>40725</c:v>
                </c:pt>
                <c:pt idx="127">
                  <c:v>40756</c:v>
                </c:pt>
                <c:pt idx="128">
                  <c:v>40787</c:v>
                </c:pt>
                <c:pt idx="129">
                  <c:v>40817</c:v>
                </c:pt>
                <c:pt idx="130">
                  <c:v>40848</c:v>
                </c:pt>
                <c:pt idx="131">
                  <c:v>40878</c:v>
                </c:pt>
                <c:pt idx="132">
                  <c:v>40909</c:v>
                </c:pt>
                <c:pt idx="133">
                  <c:v>40940</c:v>
                </c:pt>
                <c:pt idx="134">
                  <c:v>40969</c:v>
                </c:pt>
                <c:pt idx="135">
                  <c:v>41000</c:v>
                </c:pt>
                <c:pt idx="136">
                  <c:v>41030</c:v>
                </c:pt>
                <c:pt idx="137">
                  <c:v>41061</c:v>
                </c:pt>
                <c:pt idx="138">
                  <c:v>41091</c:v>
                </c:pt>
                <c:pt idx="139">
                  <c:v>41122</c:v>
                </c:pt>
                <c:pt idx="140">
                  <c:v>41153</c:v>
                </c:pt>
                <c:pt idx="141">
                  <c:v>41183</c:v>
                </c:pt>
                <c:pt idx="142">
                  <c:v>41214</c:v>
                </c:pt>
                <c:pt idx="143">
                  <c:v>41244</c:v>
                </c:pt>
                <c:pt idx="144">
                  <c:v>41275</c:v>
                </c:pt>
                <c:pt idx="145">
                  <c:v>41306</c:v>
                </c:pt>
                <c:pt idx="146">
                  <c:v>41334</c:v>
                </c:pt>
                <c:pt idx="147">
                  <c:v>41365</c:v>
                </c:pt>
                <c:pt idx="148">
                  <c:v>41395</c:v>
                </c:pt>
                <c:pt idx="149">
                  <c:v>41426</c:v>
                </c:pt>
                <c:pt idx="150">
                  <c:v>41456</c:v>
                </c:pt>
                <c:pt idx="151">
                  <c:v>41487</c:v>
                </c:pt>
                <c:pt idx="152">
                  <c:v>41518</c:v>
                </c:pt>
                <c:pt idx="153">
                  <c:v>41548</c:v>
                </c:pt>
                <c:pt idx="154">
                  <c:v>41579</c:v>
                </c:pt>
                <c:pt idx="155">
                  <c:v>41609</c:v>
                </c:pt>
                <c:pt idx="156">
                  <c:v>41640</c:v>
                </c:pt>
                <c:pt idx="157">
                  <c:v>41671</c:v>
                </c:pt>
                <c:pt idx="158">
                  <c:v>41699</c:v>
                </c:pt>
                <c:pt idx="159">
                  <c:v>41730</c:v>
                </c:pt>
                <c:pt idx="160">
                  <c:v>41760</c:v>
                </c:pt>
                <c:pt idx="161">
                  <c:v>41791</c:v>
                </c:pt>
                <c:pt idx="162">
                  <c:v>41821</c:v>
                </c:pt>
                <c:pt idx="163">
                  <c:v>41852</c:v>
                </c:pt>
                <c:pt idx="164">
                  <c:v>41883</c:v>
                </c:pt>
                <c:pt idx="165">
                  <c:v>41913</c:v>
                </c:pt>
                <c:pt idx="166">
                  <c:v>41944</c:v>
                </c:pt>
                <c:pt idx="167">
                  <c:v>41974</c:v>
                </c:pt>
                <c:pt idx="168">
                  <c:v>42005</c:v>
                </c:pt>
                <c:pt idx="169">
                  <c:v>42036</c:v>
                </c:pt>
                <c:pt idx="170">
                  <c:v>42064</c:v>
                </c:pt>
                <c:pt idx="171">
                  <c:v>42095</c:v>
                </c:pt>
                <c:pt idx="172">
                  <c:v>42125</c:v>
                </c:pt>
                <c:pt idx="173">
                  <c:v>42156</c:v>
                </c:pt>
                <c:pt idx="174">
                  <c:v>42186</c:v>
                </c:pt>
                <c:pt idx="175">
                  <c:v>42217</c:v>
                </c:pt>
                <c:pt idx="176">
                  <c:v>42248</c:v>
                </c:pt>
                <c:pt idx="177">
                  <c:v>42278</c:v>
                </c:pt>
                <c:pt idx="178">
                  <c:v>42309</c:v>
                </c:pt>
                <c:pt idx="179">
                  <c:v>42339</c:v>
                </c:pt>
                <c:pt idx="180">
                  <c:v>42370</c:v>
                </c:pt>
                <c:pt idx="181">
                  <c:v>42401</c:v>
                </c:pt>
                <c:pt idx="182">
                  <c:v>42430</c:v>
                </c:pt>
                <c:pt idx="183">
                  <c:v>42461</c:v>
                </c:pt>
                <c:pt idx="184">
                  <c:v>42491</c:v>
                </c:pt>
                <c:pt idx="185">
                  <c:v>42522</c:v>
                </c:pt>
                <c:pt idx="186">
                  <c:v>42552</c:v>
                </c:pt>
                <c:pt idx="187">
                  <c:v>42583</c:v>
                </c:pt>
                <c:pt idx="188">
                  <c:v>42614</c:v>
                </c:pt>
                <c:pt idx="189">
                  <c:v>42644</c:v>
                </c:pt>
                <c:pt idx="190">
                  <c:v>42675</c:v>
                </c:pt>
                <c:pt idx="191">
                  <c:v>42705</c:v>
                </c:pt>
                <c:pt idx="192">
                  <c:v>42736</c:v>
                </c:pt>
                <c:pt idx="193">
                  <c:v>42767</c:v>
                </c:pt>
                <c:pt idx="194">
                  <c:v>42795</c:v>
                </c:pt>
                <c:pt idx="195">
                  <c:v>42826</c:v>
                </c:pt>
                <c:pt idx="196">
                  <c:v>42856</c:v>
                </c:pt>
                <c:pt idx="197">
                  <c:v>42887</c:v>
                </c:pt>
                <c:pt idx="198">
                  <c:v>42917</c:v>
                </c:pt>
                <c:pt idx="199">
                  <c:v>42948</c:v>
                </c:pt>
                <c:pt idx="200">
                  <c:v>42979</c:v>
                </c:pt>
                <c:pt idx="201">
                  <c:v>43009</c:v>
                </c:pt>
                <c:pt idx="202">
                  <c:v>43040</c:v>
                </c:pt>
                <c:pt idx="203">
                  <c:v>43070</c:v>
                </c:pt>
                <c:pt idx="204">
                  <c:v>43101</c:v>
                </c:pt>
              </c:numCache>
            </c:numRef>
          </c:cat>
          <c:val>
            <c:numRef>
              <c:f>summary!$C$2:$C$206</c:f>
              <c:numCache>
                <c:formatCode>_(* #,##0_);_(* \(#,##0\);_(* "-"??_);_(@_)</c:formatCode>
                <c:ptCount val="205"/>
                <c:pt idx="0">
                  <c:v>132.66300000000001</c:v>
                </c:pt>
                <c:pt idx="1">
                  <c:v>131.93899999999999</c:v>
                </c:pt>
                <c:pt idx="2">
                  <c:v>131.77199999999999</c:v>
                </c:pt>
                <c:pt idx="3">
                  <c:v>132.029</c:v>
                </c:pt>
                <c:pt idx="4">
                  <c:v>131.88</c:v>
                </c:pt>
                <c:pt idx="5">
                  <c:v>131.68899999999999</c:v>
                </c:pt>
                <c:pt idx="6">
                  <c:v>130.86199999999999</c:v>
                </c:pt>
                <c:pt idx="7">
                  <c:v>130.75700000000001</c:v>
                </c:pt>
                <c:pt idx="8">
                  <c:v>129.62799999999999</c:v>
                </c:pt>
                <c:pt idx="9">
                  <c:v>128.14699999999999</c:v>
                </c:pt>
                <c:pt idx="10">
                  <c:v>126.29600000000001</c:v>
                </c:pt>
                <c:pt idx="11">
                  <c:v>124.792</c:v>
                </c:pt>
                <c:pt idx="12">
                  <c:v>122.059</c:v>
                </c:pt>
                <c:pt idx="13">
                  <c:v>119.94499999999999</c:v>
                </c:pt>
                <c:pt idx="14">
                  <c:v>119.423</c:v>
                </c:pt>
                <c:pt idx="15">
                  <c:v>118.599</c:v>
                </c:pt>
                <c:pt idx="16">
                  <c:v>118.72799999999999</c:v>
                </c:pt>
                <c:pt idx="17">
                  <c:v>118.23699999999999</c:v>
                </c:pt>
                <c:pt idx="18">
                  <c:v>117.215</c:v>
                </c:pt>
                <c:pt idx="19">
                  <c:v>116.208</c:v>
                </c:pt>
                <c:pt idx="20">
                  <c:v>114.599</c:v>
                </c:pt>
                <c:pt idx="21">
                  <c:v>114.307</c:v>
                </c:pt>
                <c:pt idx="22">
                  <c:v>113.105</c:v>
                </c:pt>
                <c:pt idx="23">
                  <c:v>112.392</c:v>
                </c:pt>
                <c:pt idx="24">
                  <c:v>107.261</c:v>
                </c:pt>
                <c:pt idx="25">
                  <c:v>106.461</c:v>
                </c:pt>
                <c:pt idx="26">
                  <c:v>105.694</c:v>
                </c:pt>
                <c:pt idx="27">
                  <c:v>104.98099999999999</c:v>
                </c:pt>
                <c:pt idx="28">
                  <c:v>104.29300000000001</c:v>
                </c:pt>
                <c:pt idx="29">
                  <c:v>104.294</c:v>
                </c:pt>
                <c:pt idx="30">
                  <c:v>104.03700000000001</c:v>
                </c:pt>
                <c:pt idx="31">
                  <c:v>103.72499999999999</c:v>
                </c:pt>
                <c:pt idx="32">
                  <c:v>103.592</c:v>
                </c:pt>
                <c:pt idx="33">
                  <c:v>102.861</c:v>
                </c:pt>
                <c:pt idx="34">
                  <c:v>102.14100000000001</c:v>
                </c:pt>
                <c:pt idx="35">
                  <c:v>101.813</c:v>
                </c:pt>
                <c:pt idx="36">
                  <c:v>101.32599999999999</c:v>
                </c:pt>
                <c:pt idx="37">
                  <c:v>100.97799999999999</c:v>
                </c:pt>
                <c:pt idx="38">
                  <c:v>101.464</c:v>
                </c:pt>
                <c:pt idx="39">
                  <c:v>101.571</c:v>
                </c:pt>
                <c:pt idx="40">
                  <c:v>101.77</c:v>
                </c:pt>
                <c:pt idx="41">
                  <c:v>101.843</c:v>
                </c:pt>
                <c:pt idx="42">
                  <c:v>102.627</c:v>
                </c:pt>
                <c:pt idx="43">
                  <c:v>102.57</c:v>
                </c:pt>
                <c:pt idx="44">
                  <c:v>102.349</c:v>
                </c:pt>
                <c:pt idx="45">
                  <c:v>102.84399999999999</c:v>
                </c:pt>
                <c:pt idx="46">
                  <c:v>102.742</c:v>
                </c:pt>
                <c:pt idx="47">
                  <c:v>102.995</c:v>
                </c:pt>
                <c:pt idx="48">
                  <c:v>102.63</c:v>
                </c:pt>
                <c:pt idx="49">
                  <c:v>102.83799999999999</c:v>
                </c:pt>
                <c:pt idx="50">
                  <c:v>104.063</c:v>
                </c:pt>
                <c:pt idx="51">
                  <c:v>104.746</c:v>
                </c:pt>
                <c:pt idx="52">
                  <c:v>105.264</c:v>
                </c:pt>
                <c:pt idx="53">
                  <c:v>106.20699999999999</c:v>
                </c:pt>
                <c:pt idx="54">
                  <c:v>107.553</c:v>
                </c:pt>
                <c:pt idx="55">
                  <c:v>107.79900000000001</c:v>
                </c:pt>
                <c:pt idx="56">
                  <c:v>100.20399999999999</c:v>
                </c:pt>
                <c:pt idx="57">
                  <c:v>108.389</c:v>
                </c:pt>
                <c:pt idx="58">
                  <c:v>108.473</c:v>
                </c:pt>
                <c:pt idx="59">
                  <c:v>108.55200000000001</c:v>
                </c:pt>
                <c:pt idx="60">
                  <c:v>109.321</c:v>
                </c:pt>
                <c:pt idx="61">
                  <c:v>109.934</c:v>
                </c:pt>
                <c:pt idx="62">
                  <c:v>109.608</c:v>
                </c:pt>
                <c:pt idx="63">
                  <c:v>109.932</c:v>
                </c:pt>
                <c:pt idx="64">
                  <c:v>110.60599999999999</c:v>
                </c:pt>
                <c:pt idx="65">
                  <c:v>111.53</c:v>
                </c:pt>
                <c:pt idx="66">
                  <c:v>111.839</c:v>
                </c:pt>
                <c:pt idx="67">
                  <c:v>112.011</c:v>
                </c:pt>
                <c:pt idx="68">
                  <c:v>112.508</c:v>
                </c:pt>
                <c:pt idx="69">
                  <c:v>111.711</c:v>
                </c:pt>
                <c:pt idx="70">
                  <c:v>112.72499999999999</c:v>
                </c:pt>
                <c:pt idx="71">
                  <c:v>112.58799999999999</c:v>
                </c:pt>
                <c:pt idx="72">
                  <c:v>110.575</c:v>
                </c:pt>
                <c:pt idx="73">
                  <c:v>111.803</c:v>
                </c:pt>
                <c:pt idx="74">
                  <c:v>111.116</c:v>
                </c:pt>
                <c:pt idx="75">
                  <c:v>110.408</c:v>
                </c:pt>
                <c:pt idx="76">
                  <c:v>110.783</c:v>
                </c:pt>
                <c:pt idx="77">
                  <c:v>112.012</c:v>
                </c:pt>
                <c:pt idx="78">
                  <c:v>112.718</c:v>
                </c:pt>
                <c:pt idx="79">
                  <c:v>112.648</c:v>
                </c:pt>
                <c:pt idx="80">
                  <c:v>112.86</c:v>
                </c:pt>
                <c:pt idx="81">
                  <c:v>112.518</c:v>
                </c:pt>
                <c:pt idx="82">
                  <c:v>112.916</c:v>
                </c:pt>
                <c:pt idx="83">
                  <c:v>112.375</c:v>
                </c:pt>
                <c:pt idx="84">
                  <c:v>112.211</c:v>
                </c:pt>
                <c:pt idx="85">
                  <c:v>113.121</c:v>
                </c:pt>
                <c:pt idx="86">
                  <c:v>112.431</c:v>
                </c:pt>
                <c:pt idx="87">
                  <c:v>111.348</c:v>
                </c:pt>
                <c:pt idx="88">
                  <c:v>112.09699999999999</c:v>
                </c:pt>
                <c:pt idx="89">
                  <c:v>112.265</c:v>
                </c:pt>
                <c:pt idx="90">
                  <c:v>112.589</c:v>
                </c:pt>
                <c:pt idx="91">
                  <c:v>113.03700000000001</c:v>
                </c:pt>
                <c:pt idx="92">
                  <c:v>111.919</c:v>
                </c:pt>
                <c:pt idx="93">
                  <c:v>100.664</c:v>
                </c:pt>
                <c:pt idx="94">
                  <c:v>110.108</c:v>
                </c:pt>
                <c:pt idx="95">
                  <c:v>108.81399999999999</c:v>
                </c:pt>
                <c:pt idx="96">
                  <c:v>107.333</c:v>
                </c:pt>
                <c:pt idx="97">
                  <c:v>107.34699999999999</c:v>
                </c:pt>
                <c:pt idx="98">
                  <c:v>104.253</c:v>
                </c:pt>
                <c:pt idx="99">
                  <c:v>102.94799999999999</c:v>
                </c:pt>
                <c:pt idx="100">
                  <c:v>102.134</c:v>
                </c:pt>
                <c:pt idx="101">
                  <c:v>102.181</c:v>
                </c:pt>
                <c:pt idx="102">
                  <c:v>101.468</c:v>
                </c:pt>
                <c:pt idx="103">
                  <c:v>101.46299999999999</c:v>
                </c:pt>
                <c:pt idx="104">
                  <c:v>100.434</c:v>
                </c:pt>
                <c:pt idx="105">
                  <c:v>99.384</c:v>
                </c:pt>
                <c:pt idx="106">
                  <c:v>98.808999999999997</c:v>
                </c:pt>
                <c:pt idx="107">
                  <c:v>98.453999999999994</c:v>
                </c:pt>
                <c:pt idx="108">
                  <c:v>97.352000000000004</c:v>
                </c:pt>
                <c:pt idx="109">
                  <c:v>97.302000000000007</c:v>
                </c:pt>
                <c:pt idx="110">
                  <c:v>96.834999999999994</c:v>
                </c:pt>
                <c:pt idx="111">
                  <c:v>96.546000000000006</c:v>
                </c:pt>
                <c:pt idx="112">
                  <c:v>96.239000000000004</c:v>
                </c:pt>
                <c:pt idx="113">
                  <c:v>97.394999999999996</c:v>
                </c:pt>
                <c:pt idx="114">
                  <c:v>97.965999999999994</c:v>
                </c:pt>
                <c:pt idx="115">
                  <c:v>97.564999999999998</c:v>
                </c:pt>
                <c:pt idx="116">
                  <c:v>97.314999999999998</c:v>
                </c:pt>
                <c:pt idx="117">
                  <c:v>97.236000000000004</c:v>
                </c:pt>
                <c:pt idx="118">
                  <c:v>97.457999999999998</c:v>
                </c:pt>
                <c:pt idx="119">
                  <c:v>97.236999999999995</c:v>
                </c:pt>
                <c:pt idx="120">
                  <c:v>96.954999999999998</c:v>
                </c:pt>
                <c:pt idx="121">
                  <c:v>97.47</c:v>
                </c:pt>
                <c:pt idx="122">
                  <c:v>97.867000000000004</c:v>
                </c:pt>
                <c:pt idx="123">
                  <c:v>98.128</c:v>
                </c:pt>
                <c:pt idx="124">
                  <c:v>98.085999999999999</c:v>
                </c:pt>
                <c:pt idx="125">
                  <c:v>99.197000000000003</c:v>
                </c:pt>
                <c:pt idx="126">
                  <c:v>100.553</c:v>
                </c:pt>
                <c:pt idx="127">
                  <c:v>100.97799999999999</c:v>
                </c:pt>
                <c:pt idx="128">
                  <c:v>101.556</c:v>
                </c:pt>
                <c:pt idx="129">
                  <c:v>101.121</c:v>
                </c:pt>
                <c:pt idx="130">
                  <c:v>101.19</c:v>
                </c:pt>
                <c:pt idx="131">
                  <c:v>101.477</c:v>
                </c:pt>
                <c:pt idx="132">
                  <c:v>100.113</c:v>
                </c:pt>
                <c:pt idx="133">
                  <c:v>100.36799999999999</c:v>
                </c:pt>
                <c:pt idx="134">
                  <c:v>101.121</c:v>
                </c:pt>
                <c:pt idx="135">
                  <c:v>100.877</c:v>
                </c:pt>
                <c:pt idx="136">
                  <c:v>101.471</c:v>
                </c:pt>
                <c:pt idx="137">
                  <c:v>103.333</c:v>
                </c:pt>
                <c:pt idx="138">
                  <c:v>103.776</c:v>
                </c:pt>
                <c:pt idx="139">
                  <c:v>104.36499999999999</c:v>
                </c:pt>
                <c:pt idx="140">
                  <c:v>104.223</c:v>
                </c:pt>
                <c:pt idx="141">
                  <c:v>103.586</c:v>
                </c:pt>
                <c:pt idx="142">
                  <c:v>103.654</c:v>
                </c:pt>
                <c:pt idx="143">
                  <c:v>103.547</c:v>
                </c:pt>
                <c:pt idx="144">
                  <c:v>103.242</c:v>
                </c:pt>
                <c:pt idx="145">
                  <c:v>103.616</c:v>
                </c:pt>
                <c:pt idx="146">
                  <c:v>104.084</c:v>
                </c:pt>
                <c:pt idx="147">
                  <c:v>103.83799999999999</c:v>
                </c:pt>
                <c:pt idx="148">
                  <c:v>104.25</c:v>
                </c:pt>
                <c:pt idx="149">
                  <c:v>105.495</c:v>
                </c:pt>
                <c:pt idx="150">
                  <c:v>106.03</c:v>
                </c:pt>
                <c:pt idx="151">
                  <c:v>106.369</c:v>
                </c:pt>
                <c:pt idx="152">
                  <c:v>106.15600000000001</c:v>
                </c:pt>
                <c:pt idx="153">
                  <c:v>105.482</c:v>
                </c:pt>
                <c:pt idx="154">
                  <c:v>105.30500000000001</c:v>
                </c:pt>
                <c:pt idx="155">
                  <c:v>105.61199999999999</c:v>
                </c:pt>
                <c:pt idx="156">
                  <c:v>104.735</c:v>
                </c:pt>
                <c:pt idx="157">
                  <c:v>105.59699999999999</c:v>
                </c:pt>
                <c:pt idx="158">
                  <c:v>105.01300000000001</c:v>
                </c:pt>
                <c:pt idx="159">
                  <c:v>104.95</c:v>
                </c:pt>
                <c:pt idx="160">
                  <c:v>105.02</c:v>
                </c:pt>
                <c:pt idx="161">
                  <c:v>105.65900000000001</c:v>
                </c:pt>
                <c:pt idx="162">
                  <c:v>106.782</c:v>
                </c:pt>
                <c:pt idx="163">
                  <c:v>107.283</c:v>
                </c:pt>
                <c:pt idx="164">
                  <c:v>106.789</c:v>
                </c:pt>
                <c:pt idx="165">
                  <c:v>106.06699999999999</c:v>
                </c:pt>
                <c:pt idx="166">
                  <c:v>105.66800000000001</c:v>
                </c:pt>
                <c:pt idx="167">
                  <c:v>105.703</c:v>
                </c:pt>
                <c:pt idx="168">
                  <c:v>105.997</c:v>
                </c:pt>
                <c:pt idx="169">
                  <c:v>106.072</c:v>
                </c:pt>
                <c:pt idx="170">
                  <c:v>106.66</c:v>
                </c:pt>
                <c:pt idx="171">
                  <c:v>105.65900000000001</c:v>
                </c:pt>
                <c:pt idx="172">
                  <c:v>105.754</c:v>
                </c:pt>
                <c:pt idx="173">
                  <c:v>106.77200000000001</c:v>
                </c:pt>
                <c:pt idx="174">
                  <c:v>107.191</c:v>
                </c:pt>
                <c:pt idx="175">
                  <c:v>107.459</c:v>
                </c:pt>
                <c:pt idx="176">
                  <c:v>107.352</c:v>
                </c:pt>
                <c:pt idx="177">
                  <c:v>105.929</c:v>
                </c:pt>
                <c:pt idx="178">
                  <c:v>105.486</c:v>
                </c:pt>
                <c:pt idx="179">
                  <c:v>105.435</c:v>
                </c:pt>
                <c:pt idx="180">
                  <c:v>105.46</c:v>
                </c:pt>
                <c:pt idx="181">
                  <c:v>105.31399999999999</c:v>
                </c:pt>
                <c:pt idx="182">
                  <c:v>105.10899999999999</c:v>
                </c:pt>
                <c:pt idx="183">
                  <c:v>104.964</c:v>
                </c:pt>
                <c:pt idx="184">
                  <c:v>104.965</c:v>
                </c:pt>
                <c:pt idx="185">
                  <c:v>104.96</c:v>
                </c:pt>
                <c:pt idx="186">
                  <c:v>105.175</c:v>
                </c:pt>
                <c:pt idx="187">
                  <c:v>104.45099999999999</c:v>
                </c:pt>
                <c:pt idx="188">
                  <c:v>103.88800000000001</c:v>
                </c:pt>
                <c:pt idx="189">
                  <c:v>102.697</c:v>
                </c:pt>
                <c:pt idx="190">
                  <c:v>102.047</c:v>
                </c:pt>
                <c:pt idx="191">
                  <c:v>101.827</c:v>
                </c:pt>
                <c:pt idx="192">
                  <c:v>101.95099999999999</c:v>
                </c:pt>
                <c:pt idx="193">
                  <c:v>101.54300000000001</c:v>
                </c:pt>
                <c:pt idx="194">
                  <c:v>101.535</c:v>
                </c:pt>
                <c:pt idx="195">
                  <c:v>102.048</c:v>
                </c:pt>
                <c:pt idx="196">
                  <c:v>101.69199999999999</c:v>
                </c:pt>
                <c:pt idx="197">
                  <c:v>102.65900000000001</c:v>
                </c:pt>
                <c:pt idx="198">
                  <c:v>102.381</c:v>
                </c:pt>
                <c:pt idx="199">
                  <c:v>102.17</c:v>
                </c:pt>
                <c:pt idx="200">
                  <c:v>101.937</c:v>
                </c:pt>
                <c:pt idx="201">
                  <c:v>100.97499999999999</c:v>
                </c:pt>
                <c:pt idx="202">
                  <c:v>101.407</c:v>
                </c:pt>
                <c:pt idx="203">
                  <c:v>101.401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9154128"/>
        <c:axId val="259154520"/>
      </c:lineChart>
      <c:dateAx>
        <c:axId val="2591541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259154520"/>
        <c:crosses val="autoZero"/>
        <c:auto val="1"/>
        <c:lblOffset val="100"/>
        <c:baseTimeUnit val="months"/>
        <c:majorUnit val="1"/>
        <c:majorTimeUnit val="years"/>
      </c:dateAx>
      <c:valAx>
        <c:axId val="259154520"/>
        <c:scaling>
          <c:orientation val="minMax"/>
          <c:min val="4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259154128"/>
        <c:crosses val="autoZero"/>
        <c:crossBetween val="between"/>
      </c:valAx>
      <c:spPr>
        <a:noFill/>
        <a:ln>
          <a:solidFill>
            <a:sysClr val="window" lastClr="FFFFFF">
              <a:lumMod val="50000"/>
            </a:sys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0.00833</cdr:x>
      <cdr:y>0.01471</cdr:y>
    </cdr:from>
    <cdr:to>
      <cdr:x>0.14167</cdr:x>
      <cdr:y>0.10647</cdr:y>
    </cdr:to>
    <cdr:pic>
      <cdr:nvPicPr>
        <cdr:cNvPr id="2" name="Picture 1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6200" y="76200"/>
          <a:ext cx="1219260" cy="475464"/>
        </a:xfrm>
        <a:prstGeom xmlns:a="http://schemas.openxmlformats.org/drawingml/2006/main" prst="rect">
          <a:avLst/>
        </a:prstGeom>
      </cdr:spPr>
    </cdr:pic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0.00833</cdr:x>
      <cdr:y>0.01471</cdr:y>
    </cdr:from>
    <cdr:to>
      <cdr:x>0.14167</cdr:x>
      <cdr:y>0.10647</cdr:y>
    </cdr:to>
    <cdr:pic>
      <cdr:nvPicPr>
        <cdr:cNvPr id="2" name="Picture 1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6200" y="76200"/>
          <a:ext cx="1219260" cy="475464"/>
        </a:xfrm>
        <a:prstGeom xmlns:a="http://schemas.openxmlformats.org/drawingml/2006/main" prst="rect">
          <a:avLst/>
        </a:prstGeom>
      </cdr:spPr>
    </cdr:pic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0.00833</cdr:x>
      <cdr:y>0.01471</cdr:y>
    </cdr:from>
    <cdr:to>
      <cdr:x>0.14167</cdr:x>
      <cdr:y>0.10647</cdr:y>
    </cdr:to>
    <cdr:pic>
      <cdr:nvPicPr>
        <cdr:cNvPr id="2" name="Picture 1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6200" y="76200"/>
          <a:ext cx="1219260" cy="47546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0.06667</cdr:x>
      <cdr:y>0.67647</cdr:y>
    </cdr:from>
    <cdr:to>
      <cdr:x>0.95833</cdr:x>
      <cdr:y>0.67647</cdr:y>
    </cdr:to>
    <cdr:cxnSp macro="">
      <cdr:nvCxnSpPr>
        <cdr:cNvPr id="4" name="Straight Connector 3"/>
        <cdr:cNvCxnSpPr/>
      </cdr:nvCxnSpPr>
      <cdr:spPr>
        <a:xfrm xmlns:a="http://schemas.openxmlformats.org/drawingml/2006/main">
          <a:off x="609600" y="3505200"/>
          <a:ext cx="8153400" cy="0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0.00833</cdr:x>
      <cdr:y>0.01471</cdr:y>
    </cdr:from>
    <cdr:to>
      <cdr:x>0.14167</cdr:x>
      <cdr:y>0.10647</cdr:y>
    </cdr:to>
    <cdr:pic>
      <cdr:nvPicPr>
        <cdr:cNvPr id="4" name="Picture 3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6200" y="76200"/>
          <a:ext cx="1219260" cy="475464"/>
        </a:xfrm>
        <a:prstGeom xmlns:a="http://schemas.openxmlformats.org/drawingml/2006/main" prst="rect">
          <a:avLst/>
        </a:prstGeom>
      </cdr:spPr>
    </cdr:pic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0.00833</cdr:x>
      <cdr:y>0.01473</cdr:y>
    </cdr:from>
    <cdr:to>
      <cdr:x>0.14167</cdr:x>
      <cdr:y>0.10665</cdr:y>
    </cdr:to>
    <cdr:pic>
      <cdr:nvPicPr>
        <cdr:cNvPr id="4" name="Picture 3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6200" y="76200"/>
          <a:ext cx="1219260" cy="475464"/>
        </a:xfrm>
        <a:prstGeom xmlns:a="http://schemas.openxmlformats.org/drawingml/2006/main" prst="rect">
          <a:avLst/>
        </a:prstGeom>
      </cdr:spPr>
    </cdr:pic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0.00833</cdr:x>
      <cdr:y>0.01471</cdr:y>
    </cdr:from>
    <cdr:to>
      <cdr:x>0.14167</cdr:x>
      <cdr:y>0.10647</cdr:y>
    </cdr:to>
    <cdr:pic>
      <cdr:nvPicPr>
        <cdr:cNvPr id="5" name="Picture 4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6200" y="76199"/>
          <a:ext cx="1219260" cy="475464"/>
        </a:xfrm>
        <a:prstGeom xmlns:a="http://schemas.openxmlformats.org/drawingml/2006/main" prst="rect">
          <a:avLst/>
        </a:prstGeom>
      </cdr:spPr>
    </cdr:pic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0.00833</cdr:x>
      <cdr:y>0.01471</cdr:y>
    </cdr:from>
    <cdr:to>
      <cdr:x>0.14167</cdr:x>
      <cdr:y>0.10647</cdr:y>
    </cdr:to>
    <cdr:pic>
      <cdr:nvPicPr>
        <cdr:cNvPr id="3" name="Picture 2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6200" y="76200"/>
          <a:ext cx="1219260" cy="475464"/>
        </a:xfrm>
        <a:prstGeom xmlns:a="http://schemas.openxmlformats.org/drawingml/2006/main" prst="rect">
          <a:avLst/>
        </a:prstGeom>
      </cdr:spPr>
    </cdr:pic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0.00833</cdr:x>
      <cdr:y>0.01471</cdr:y>
    </cdr:from>
    <cdr:to>
      <cdr:x>0.14167</cdr:x>
      <cdr:y>0.10647</cdr:y>
    </cdr:to>
    <cdr:pic>
      <cdr:nvPicPr>
        <cdr:cNvPr id="3" name="Picture 2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6200" y="76200"/>
          <a:ext cx="1219260" cy="475464"/>
        </a:xfrm>
        <a:prstGeom xmlns:a="http://schemas.openxmlformats.org/drawingml/2006/main" prst="rect">
          <a:avLst/>
        </a:prstGeom>
      </cdr:spPr>
    </cdr:pic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0.00833</cdr:x>
      <cdr:y>0.01471</cdr:y>
    </cdr:from>
    <cdr:to>
      <cdr:x>0.14167</cdr:x>
      <cdr:y>0.10647</cdr:y>
    </cdr:to>
    <cdr:pic>
      <cdr:nvPicPr>
        <cdr:cNvPr id="4" name="Picture 3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6200" y="76200"/>
          <a:ext cx="1219260" cy="475464"/>
        </a:xfrm>
        <a:prstGeom xmlns:a="http://schemas.openxmlformats.org/drawingml/2006/main" prst="rect">
          <a:avLst/>
        </a:prstGeom>
      </cdr:spPr>
    </cdr:pic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0.65</cdr:x>
      <cdr:y>0.16176</cdr:y>
    </cdr:from>
    <cdr:to>
      <cdr:x>0.94315</cdr:x>
      <cdr:y>0.23215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943600" y="838200"/>
          <a:ext cx="2680563" cy="3647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 anchorCtr="0"/>
        <a:lstStyle xmlns:a="http://schemas.openxmlformats.org/drawingml/2006/main"/>
        <a:p xmlns:a="http://schemas.openxmlformats.org/drawingml/2006/main">
          <a:r>
            <a:rPr lang="en-US" sz="2400" b="1" dirty="0">
              <a:solidFill>
                <a:srgbClr val="7030A0"/>
              </a:solidFill>
            </a:rPr>
            <a:t>Construction</a:t>
          </a:r>
        </a:p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0.09167</cdr:x>
      <cdr:y>0.30882</cdr:y>
    </cdr:from>
    <cdr:to>
      <cdr:x>0.40597</cdr:x>
      <cdr:y>0.3792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838200" y="1600200"/>
          <a:ext cx="2873960" cy="3646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b="1" dirty="0">
              <a:solidFill>
                <a:schemeClr val="accent6">
                  <a:lumMod val="75000"/>
                </a:schemeClr>
              </a:solidFill>
            </a:rPr>
            <a:t>Entertainment</a:t>
          </a:r>
        </a:p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0.75</cdr:x>
      <cdr:y>0.30882</cdr:y>
    </cdr:from>
    <cdr:to>
      <cdr:x>0.99205</cdr:x>
      <cdr:y>0.3792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6858000" y="1600200"/>
          <a:ext cx="2213305" cy="3646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800" b="1" dirty="0">
              <a:solidFill>
                <a:srgbClr val="00B050"/>
              </a:solidFill>
            </a:rPr>
            <a:t>Total</a:t>
          </a:r>
        </a:p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0.65</cdr:x>
      <cdr:y>0.44118</cdr:y>
    </cdr:from>
    <cdr:to>
      <cdr:x>0.78397</cdr:x>
      <cdr:y>0.51156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5943600" y="2286000"/>
          <a:ext cx="1225022" cy="3646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800" b="1" dirty="0">
              <a:solidFill>
                <a:srgbClr val="00B0F0"/>
              </a:solidFill>
            </a:rPr>
            <a:t>Retail</a:t>
          </a:r>
        </a:p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0.00833</cdr:x>
      <cdr:y>0.01471</cdr:y>
    </cdr:from>
    <cdr:to>
      <cdr:x>0.14167</cdr:x>
      <cdr:y>0.10647</cdr:y>
    </cdr:to>
    <cdr:pic>
      <cdr:nvPicPr>
        <cdr:cNvPr id="6" name="Picture 5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6200" y="76200"/>
          <a:ext cx="1219260" cy="475464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0.00833</cdr:x>
      <cdr:y>0.01471</cdr:y>
    </cdr:from>
    <cdr:to>
      <cdr:x>0.14167</cdr:x>
      <cdr:y>0.10647</cdr:y>
    </cdr:to>
    <cdr:pic>
      <cdr:nvPicPr>
        <cdr:cNvPr id="5" name="Picture 4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6200" y="76200"/>
          <a:ext cx="1219260" cy="475464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0.00833</cdr:x>
      <cdr:y>0.01471</cdr:y>
    </cdr:from>
    <cdr:to>
      <cdr:x>0.14167</cdr:x>
      <cdr:y>0.10647</cdr:y>
    </cdr:to>
    <cdr:pic>
      <cdr:nvPicPr>
        <cdr:cNvPr id="4" name="Picture 3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6200" y="76200"/>
          <a:ext cx="1219260" cy="475464"/>
        </a:xfrm>
        <a:prstGeom xmlns:a="http://schemas.openxmlformats.org/drawingml/2006/main" prst="rect">
          <a:avLst/>
        </a:prstGeom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0.00833</cdr:x>
      <cdr:y>0.01471</cdr:y>
    </cdr:from>
    <cdr:to>
      <cdr:x>0.14167</cdr:x>
      <cdr:y>0.10647</cdr:y>
    </cdr:to>
    <cdr:pic>
      <cdr:nvPicPr>
        <cdr:cNvPr id="3" name="Picture 2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6200" y="76200"/>
          <a:ext cx="1219260" cy="475464"/>
        </a:xfrm>
        <a:prstGeom xmlns:a="http://schemas.openxmlformats.org/drawingml/2006/main" prst="rect">
          <a:avLst/>
        </a:prstGeom>
      </cdr:spPr>
    </cdr:pic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0.00833</cdr:x>
      <cdr:y>0.01471</cdr:y>
    </cdr:from>
    <cdr:to>
      <cdr:x>0.14167</cdr:x>
      <cdr:y>0.10647</cdr:y>
    </cdr:to>
    <cdr:pic>
      <cdr:nvPicPr>
        <cdr:cNvPr id="3" name="Picture 2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6200" y="76200"/>
          <a:ext cx="1219260" cy="475464"/>
        </a:xfrm>
        <a:prstGeom xmlns:a="http://schemas.openxmlformats.org/drawingml/2006/main" prst="rect">
          <a:avLst/>
        </a:prstGeom>
      </cdr:spPr>
    </cdr:pic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0.00833</cdr:x>
      <cdr:y>0.01471</cdr:y>
    </cdr:from>
    <cdr:to>
      <cdr:x>0.14167</cdr:x>
      <cdr:y>0.10647</cdr:y>
    </cdr:to>
    <cdr:pic>
      <cdr:nvPicPr>
        <cdr:cNvPr id="2" name="Picture 1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6200" y="76200"/>
          <a:ext cx="1219260" cy="47546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0.68333</cdr:x>
      <cdr:y>0.62973</cdr:y>
    </cdr:from>
    <cdr:to>
      <cdr:x>0.90833</cdr:x>
      <cdr:y>0.70101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6248400" y="3263005"/>
          <a:ext cx="205740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b="1" dirty="0" smtClean="0">
              <a:solidFill>
                <a:schemeClr val="accent4"/>
              </a:solidFill>
              <a:latin typeface="Cambria" panose="02040503050406030204" pitchFamily="18" charset="0"/>
            </a:rPr>
            <a:t>Unincorporated</a:t>
          </a:r>
          <a:endParaRPr lang="en-US" b="1" dirty="0">
            <a:solidFill>
              <a:schemeClr val="accent4"/>
            </a:solidFill>
            <a:latin typeface="Cambria" panose="02040503050406030204" pitchFamily="18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0.00833</cdr:x>
      <cdr:y>0.01471</cdr:y>
    </cdr:from>
    <cdr:to>
      <cdr:x>0.14167</cdr:x>
      <cdr:y>0.10647</cdr:y>
    </cdr:to>
    <cdr:pic>
      <cdr:nvPicPr>
        <cdr:cNvPr id="2" name="Picture 1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6200" y="76200"/>
          <a:ext cx="1219260" cy="475464"/>
        </a:xfrm>
        <a:prstGeom xmlns:a="http://schemas.openxmlformats.org/drawingml/2006/main" prst="rect">
          <a:avLst/>
        </a:prstGeom>
      </cdr:spPr>
    </cdr:pic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0.00833</cdr:x>
      <cdr:y>0.01471</cdr:y>
    </cdr:from>
    <cdr:to>
      <cdr:x>0.14167</cdr:x>
      <cdr:y>0.10647</cdr:y>
    </cdr:to>
    <cdr:pic>
      <cdr:nvPicPr>
        <cdr:cNvPr id="3" name="Picture 2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6200" y="76200"/>
          <a:ext cx="1219260" cy="475464"/>
        </a:xfrm>
        <a:prstGeom xmlns:a="http://schemas.openxmlformats.org/drawingml/2006/main" prst="rect">
          <a:avLst/>
        </a:prstGeom>
      </cdr:spPr>
    </cdr:pic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0.00833</cdr:x>
      <cdr:y>0.01471</cdr:y>
    </cdr:from>
    <cdr:to>
      <cdr:x>0.14167</cdr:x>
      <cdr:y>0.10647</cdr:y>
    </cdr:to>
    <cdr:pic>
      <cdr:nvPicPr>
        <cdr:cNvPr id="2" name="Picture 1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6200" y="76200"/>
          <a:ext cx="1219260" cy="475464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A120E37-A58F-4FA0-88E7-7CC82551C236}" type="datetimeFigureOut">
              <a:rPr lang="en-US" smtClean="0"/>
              <a:t>6/18/2018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569D4FF-28A6-430E-A4DD-CA0FAC72F1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126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9D4FF-28A6-430E-A4DD-CA0FAC72F133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42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9D4FF-28A6-430E-A4DD-CA0FAC72F13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7717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9D4FF-28A6-430E-A4DD-CA0FAC72F13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0389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9D4FF-28A6-430E-A4DD-CA0FAC72F13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9167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9D4FF-28A6-430E-A4DD-CA0FAC72F13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8365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9D4FF-28A6-430E-A4DD-CA0FAC72F13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346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9D4FF-28A6-430E-A4DD-CA0FAC72F13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0111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9D4FF-28A6-430E-A4DD-CA0FAC72F13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304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9D4FF-28A6-430E-A4DD-CA0FAC72F13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3171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9D4FF-28A6-430E-A4DD-CA0FAC72F13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7860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9D4FF-28A6-430E-A4DD-CA0FAC72F13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245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9D4FF-28A6-430E-A4DD-CA0FAC72F13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2355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9D4FF-28A6-430E-A4DD-CA0FAC72F13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2391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9D4FF-28A6-430E-A4DD-CA0FAC72F13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230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9D4FF-28A6-430E-A4DD-CA0FAC72F133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4176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9D4FF-28A6-430E-A4DD-CA0FAC72F133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3797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9D4FF-28A6-430E-A4DD-CA0FAC72F133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4374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9D4FF-28A6-430E-A4DD-CA0FAC72F133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7520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9D4FF-28A6-430E-A4DD-CA0FAC72F133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2647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9D4FF-28A6-430E-A4DD-CA0FAC72F133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4596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9D4FF-28A6-430E-A4DD-CA0FAC72F133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856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9D4FF-28A6-430E-A4DD-CA0FAC72F13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342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9D4FF-28A6-430E-A4DD-CA0FAC72F13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191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9D4FF-28A6-430E-A4DD-CA0FAC72F13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395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9D4FF-28A6-430E-A4DD-CA0FAC72F13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32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9D4FF-28A6-430E-A4DD-CA0FAC72F13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874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9D4FF-28A6-430E-A4DD-CA0FAC72F13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5695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9D4FF-28A6-430E-A4DD-CA0FAC72F13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01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B8DD5-B935-464C-BBDA-AAAF1D92D76C}" type="datetimeFigureOut">
              <a:rPr lang="en-US" smtClean="0"/>
              <a:t>6/18/2018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BD0D-098B-482B-9D98-A9234AA526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071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B8DD5-B935-464C-BBDA-AAAF1D92D76C}" type="datetimeFigureOut">
              <a:rPr lang="en-US" smtClean="0"/>
              <a:t>6/18/2018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BD0D-098B-482B-9D98-A9234AA526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04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B8DD5-B935-464C-BBDA-AAAF1D92D76C}" type="datetimeFigureOut">
              <a:rPr lang="en-US" smtClean="0"/>
              <a:t>6/18/2018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BD0D-098B-482B-9D98-A9234AA526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302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B8DD5-B935-464C-BBDA-AAAF1D92D76C}" type="datetimeFigureOut">
              <a:rPr lang="en-US" smtClean="0"/>
              <a:t>6/18/2018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BD0D-098B-482B-9D98-A9234AA526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725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B8DD5-B935-464C-BBDA-AAAF1D92D76C}" type="datetimeFigureOut">
              <a:rPr lang="en-US" smtClean="0"/>
              <a:t>6/18/2018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BD0D-098B-482B-9D98-A9234AA526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994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B8DD5-B935-464C-BBDA-AAAF1D92D76C}" type="datetimeFigureOut">
              <a:rPr lang="en-US" smtClean="0"/>
              <a:t>6/18/2018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BD0D-098B-482B-9D98-A9234AA526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360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B8DD5-B935-464C-BBDA-AAAF1D92D76C}" type="datetimeFigureOut">
              <a:rPr lang="en-US" smtClean="0"/>
              <a:t>6/18/2018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BD0D-098B-482B-9D98-A9234AA526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748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B8DD5-B935-464C-BBDA-AAAF1D92D76C}" type="datetimeFigureOut">
              <a:rPr lang="en-US" smtClean="0"/>
              <a:t>6/18/2018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BD0D-098B-482B-9D98-A9234AA526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523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B8DD5-B935-464C-BBDA-AAAF1D92D76C}" type="datetimeFigureOut">
              <a:rPr lang="en-US" smtClean="0"/>
              <a:t>6/18/2018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BD0D-098B-482B-9D98-A9234AA526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73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B8DD5-B935-464C-BBDA-AAAF1D92D76C}" type="datetimeFigureOut">
              <a:rPr lang="en-US" smtClean="0"/>
              <a:t>6/18/2018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BD0D-098B-482B-9D98-A9234AA526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160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B8DD5-B935-464C-BBDA-AAAF1D92D76C}" type="datetimeFigureOut">
              <a:rPr lang="en-US" smtClean="0"/>
              <a:t>6/18/2018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BD0D-098B-482B-9D98-A9234AA526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477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B8DD5-B935-464C-BBDA-AAAF1D92D76C}" type="datetimeFigureOut">
              <a:rPr lang="en-US" smtClean="0"/>
              <a:t>6/18/2018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9BD0D-098B-482B-9D98-A9234AA526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417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ngcounty.gov/independent/forecasting.aspx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48" y="1391815"/>
            <a:ext cx="9144000" cy="78483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800" spc="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  <a:endParaRPr lang="en-US" sz="800" spc="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800" spc="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  <a:endParaRPr lang="en-US" sz="800" spc="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endParaRPr lang="en-US" sz="800" spc="200" dirty="0" smtClean="0">
              <a:solidFill>
                <a:prstClr val="white">
                  <a:lumMod val="50000"/>
                </a:prstClr>
              </a:solidFill>
            </a:endParaRPr>
          </a:p>
          <a:p>
            <a:endParaRPr lang="en-US" sz="800" spc="200" dirty="0">
              <a:solidFill>
                <a:prstClr val="white">
                  <a:lumMod val="50000"/>
                </a:prstClr>
              </a:solidFill>
            </a:endParaRPr>
          </a:p>
          <a:p>
            <a:endParaRPr lang="en-US" sz="800" spc="200" dirty="0">
              <a:solidFill>
                <a:prstClr val="white"/>
              </a:solidFill>
            </a:endParaRPr>
          </a:p>
          <a:p>
            <a:endParaRPr lang="en-US" sz="800" spc="200" dirty="0">
              <a:solidFill>
                <a:prstClr val="white"/>
              </a:solidFill>
            </a:endParaRPr>
          </a:p>
          <a:p>
            <a:endParaRPr lang="en-US" sz="800" spc="200" dirty="0">
              <a:solidFill>
                <a:prstClr val="white"/>
              </a:solidFill>
            </a:endParaRPr>
          </a:p>
          <a:p>
            <a:endParaRPr lang="en-US" sz="800" spc="200" dirty="0">
              <a:solidFill>
                <a:prstClr val="white"/>
              </a:solidFill>
            </a:endParaRPr>
          </a:p>
          <a:p>
            <a:endParaRPr lang="en-US" sz="800" spc="200" dirty="0">
              <a:solidFill>
                <a:prstClr val="white"/>
              </a:solidFill>
            </a:endParaRPr>
          </a:p>
          <a:p>
            <a:endParaRPr lang="en-US" sz="800" spc="200" dirty="0">
              <a:solidFill>
                <a:prstClr val="white"/>
              </a:solidFill>
            </a:endParaRPr>
          </a:p>
          <a:p>
            <a:endParaRPr lang="en-US" sz="800" spc="200" dirty="0">
              <a:solidFill>
                <a:prstClr val="white"/>
              </a:solidFill>
            </a:endParaRPr>
          </a:p>
          <a:p>
            <a:endParaRPr lang="en-US" sz="800" spc="200" dirty="0">
              <a:solidFill>
                <a:prstClr val="white"/>
              </a:solidFill>
            </a:endParaRPr>
          </a:p>
          <a:p>
            <a:endParaRPr lang="en-US" sz="800" spc="200" dirty="0">
              <a:solidFill>
                <a:prstClr val="white"/>
              </a:solidFill>
            </a:endParaRPr>
          </a:p>
          <a:p>
            <a:endParaRPr lang="en-US" sz="800" spc="200" dirty="0">
              <a:solidFill>
                <a:prstClr val="white"/>
              </a:solidFill>
            </a:endParaRPr>
          </a:p>
          <a:p>
            <a:endParaRPr lang="en-US" sz="800" spc="200" dirty="0" smtClean="0">
              <a:solidFill>
                <a:prstClr val="white"/>
              </a:solidFill>
            </a:endParaRPr>
          </a:p>
          <a:p>
            <a:endParaRPr lang="en-US" sz="800" dirty="0" smtClean="0">
              <a:solidFill>
                <a:prstClr val="white"/>
              </a:solidFill>
            </a:endParaRPr>
          </a:p>
          <a:p>
            <a:endParaRPr lang="en-US" sz="800" dirty="0" smtClean="0">
              <a:solidFill>
                <a:prstClr val="white"/>
              </a:solidFill>
            </a:endParaRPr>
          </a:p>
          <a:p>
            <a:endParaRPr lang="en-US" sz="800" dirty="0" smtClean="0">
              <a:solidFill>
                <a:prstClr val="white"/>
              </a:solidFill>
            </a:endParaRPr>
          </a:p>
          <a:p>
            <a:endParaRPr lang="en-US" sz="800" dirty="0">
              <a:solidFill>
                <a:prstClr val="white"/>
              </a:solidFill>
            </a:endParaRPr>
          </a:p>
          <a:p>
            <a:endParaRPr lang="en-US" sz="800" dirty="0">
              <a:solidFill>
                <a:prstClr val="white"/>
              </a:solidFill>
            </a:endParaRPr>
          </a:p>
          <a:p>
            <a:endParaRPr lang="en-US" sz="800" dirty="0">
              <a:solidFill>
                <a:prstClr val="white"/>
              </a:solidFill>
            </a:endParaRPr>
          </a:p>
          <a:p>
            <a:endParaRPr lang="en-US" sz="800" dirty="0">
              <a:solidFill>
                <a:prstClr val="white"/>
              </a:solidFill>
            </a:endParaRPr>
          </a:p>
          <a:p>
            <a:endParaRPr lang="en-US" sz="800" dirty="0">
              <a:solidFill>
                <a:prstClr val="white"/>
              </a:solidFill>
            </a:endParaRPr>
          </a:p>
          <a:p>
            <a:endParaRPr lang="en-US" sz="800" dirty="0">
              <a:solidFill>
                <a:prstClr val="white"/>
              </a:solidFill>
            </a:endParaRPr>
          </a:p>
          <a:p>
            <a:endParaRPr lang="en-US" sz="800" dirty="0">
              <a:solidFill>
                <a:prstClr val="white"/>
              </a:solidFill>
            </a:endParaRPr>
          </a:p>
          <a:p>
            <a:endParaRPr lang="en-US" sz="800" dirty="0">
              <a:solidFill>
                <a:prstClr val="white"/>
              </a:solidFill>
            </a:endParaRPr>
          </a:p>
          <a:p>
            <a:endParaRPr lang="en-US" sz="800" dirty="0">
              <a:solidFill>
                <a:prstClr val="white"/>
              </a:solidFill>
            </a:endParaRPr>
          </a:p>
          <a:p>
            <a:endParaRPr lang="en-US" sz="800" dirty="0">
              <a:solidFill>
                <a:prstClr val="white"/>
              </a:solidFill>
            </a:endParaRPr>
          </a:p>
          <a:p>
            <a:endParaRPr lang="en-US" sz="800" dirty="0">
              <a:solidFill>
                <a:prstClr val="white"/>
              </a:solidFill>
            </a:endParaRPr>
          </a:p>
          <a:p>
            <a:endParaRPr lang="en-US" sz="800" dirty="0">
              <a:solidFill>
                <a:prstClr val="white"/>
              </a:solidFill>
            </a:endParaRPr>
          </a:p>
          <a:p>
            <a:endParaRPr lang="en-US" sz="800" dirty="0">
              <a:solidFill>
                <a:prstClr val="white"/>
              </a:solidFill>
            </a:endParaRPr>
          </a:p>
          <a:p>
            <a:endParaRPr lang="en-US" sz="800" dirty="0">
              <a:solidFill>
                <a:prstClr val="white"/>
              </a:solidFill>
            </a:endParaRPr>
          </a:p>
          <a:p>
            <a:endParaRPr lang="en-US" sz="800" dirty="0">
              <a:solidFill>
                <a:prstClr val="white"/>
              </a:solidFill>
            </a:endParaRPr>
          </a:p>
          <a:p>
            <a:endParaRPr lang="en-US" sz="800" dirty="0">
              <a:solidFill>
                <a:prstClr val="white"/>
              </a:solidFill>
            </a:endParaRPr>
          </a:p>
          <a:p>
            <a:endParaRPr lang="en-US" sz="800" dirty="0">
              <a:solidFill>
                <a:prstClr val="white"/>
              </a:solidFill>
            </a:endParaRPr>
          </a:p>
          <a:p>
            <a:endParaRPr lang="en-US" sz="800" dirty="0">
              <a:solidFill>
                <a:prstClr val="white"/>
              </a:solidFill>
            </a:endParaRPr>
          </a:p>
          <a:p>
            <a:endParaRPr lang="en-US" sz="800" dirty="0">
              <a:solidFill>
                <a:prstClr val="white"/>
              </a:solidFill>
            </a:endParaRPr>
          </a:p>
          <a:p>
            <a:endParaRPr lang="en-US" sz="800" dirty="0">
              <a:solidFill>
                <a:prstClr val="white"/>
              </a:solidFill>
            </a:endParaRPr>
          </a:p>
          <a:p>
            <a:endParaRPr lang="en-US" sz="800" dirty="0">
              <a:solidFill>
                <a:prstClr val="white"/>
              </a:solidFill>
            </a:endParaRPr>
          </a:p>
          <a:p>
            <a:endParaRPr lang="en-US" sz="800" dirty="0">
              <a:solidFill>
                <a:prstClr val="white"/>
              </a:solidFill>
            </a:endParaRPr>
          </a:p>
          <a:p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8" name="AutoShape 8" descr="Image result for 0 and 1"/>
          <p:cNvSpPr>
            <a:spLocks noChangeAspect="1" noChangeArrowheads="1"/>
          </p:cNvSpPr>
          <p:nvPr/>
        </p:nvSpPr>
        <p:spPr bwMode="auto">
          <a:xfrm>
            <a:off x="-9530" y="0"/>
            <a:ext cx="9139675" cy="1381134"/>
          </a:xfrm>
          <a:prstGeom prst="rect">
            <a:avLst/>
          </a:prstGeom>
          <a:solidFill>
            <a:schemeClr val="accent1"/>
          </a:solidFill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314323" y="1885060"/>
            <a:ext cx="8455025" cy="1752600"/>
          </a:xfrm>
          <a:solidFill>
            <a:schemeClr val="bg1">
              <a:lumMod val="65000"/>
            </a:schemeClr>
          </a:solidFill>
          <a:ln w="12700">
            <a:solidFill>
              <a:srgbClr val="FFC000"/>
            </a:solidFill>
          </a:ln>
        </p:spPr>
        <p:txBody>
          <a:bodyPr>
            <a:noAutofit/>
          </a:bodyPr>
          <a:lstStyle/>
          <a:p>
            <a:r>
              <a:rPr lang="en-US" sz="1600" b="1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2018 King County Economic and Revenue Forecast</a:t>
            </a:r>
            <a:r>
              <a:rPr lang="en-US" sz="1600" b="1" dirty="0"/>
              <a:t/>
            </a:r>
            <a:br>
              <a:rPr lang="en-US" sz="1600" b="1" dirty="0"/>
            </a:br>
            <a:r>
              <a:rPr lang="en-US" sz="1600" b="1" dirty="0"/>
              <a:t>Presentation to </a:t>
            </a:r>
            <a:r>
              <a:rPr lang="en-US" sz="1600" b="1" dirty="0" smtClean="0"/>
              <a:t>the Puget Sound Finance Officer’s Association</a:t>
            </a:r>
            <a:r>
              <a:rPr lang="en-US" sz="1600" b="1" dirty="0"/>
              <a:t/>
            </a:r>
            <a:br>
              <a:rPr lang="en-US" sz="1600" b="1" dirty="0"/>
            </a:br>
            <a:r>
              <a:rPr lang="en-US" sz="1600" b="1" dirty="0" smtClean="0"/>
              <a:t/>
            </a:r>
            <a:br>
              <a:rPr lang="en-US" sz="1600" b="1" dirty="0" smtClean="0"/>
            </a:br>
            <a:endParaRPr lang="en-US" sz="24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0" y="4419600"/>
            <a:ext cx="9144000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0" y="1371600"/>
            <a:ext cx="0" cy="304800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9144000" y="1371600"/>
            <a:ext cx="0" cy="3048001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917648" y="3256660"/>
            <a:ext cx="5651676" cy="646331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prstClr val="black"/>
                </a:solidFill>
              </a:rPr>
              <a:t>Dave Reich</a:t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dirty="0" smtClean="0">
                <a:solidFill>
                  <a:prstClr val="black"/>
                </a:solidFill>
              </a:rPr>
              <a:t>Office of Economic and Financial Analysis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6723" y="3256660"/>
            <a:ext cx="2054225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Presented on:</a:t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dirty="0" smtClean="0">
                <a:solidFill>
                  <a:prstClr val="black"/>
                </a:solidFill>
              </a:rPr>
              <a:t>June 13</a:t>
            </a:r>
            <a:r>
              <a:rPr lang="en-US" baseline="30000" dirty="0" smtClean="0">
                <a:solidFill>
                  <a:prstClr val="black"/>
                </a:solidFill>
              </a:rPr>
              <a:t>th</a:t>
            </a:r>
            <a:r>
              <a:rPr lang="en-US" dirty="0" smtClean="0">
                <a:solidFill>
                  <a:prstClr val="black"/>
                </a:solidFill>
              </a:rPr>
              <a:t>, 2018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0" y="1371600"/>
            <a:ext cx="9144000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-2983" y="4591056"/>
            <a:ext cx="9162662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926" y="5860167"/>
            <a:ext cx="9137074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" y="4598295"/>
            <a:ext cx="1522334" cy="1261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58" y="4593723"/>
            <a:ext cx="1540131" cy="1261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689" y="4600604"/>
            <a:ext cx="1511303" cy="12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992" y="4600604"/>
            <a:ext cx="1528971" cy="12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963" y="4598295"/>
            <a:ext cx="1504879" cy="12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842" y="4591056"/>
            <a:ext cx="1511303" cy="12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3" name="Straight Connector 22"/>
          <p:cNvCxnSpPr/>
          <p:nvPr/>
        </p:nvCxnSpPr>
        <p:spPr>
          <a:xfrm>
            <a:off x="-13855" y="4591056"/>
            <a:ext cx="9144000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0" y="4598295"/>
            <a:ext cx="0" cy="1261872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9144000" y="4591034"/>
            <a:ext cx="0" cy="1269133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52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C000"/>
                </a:solidFill>
                <a:latin typeface="Cambria" panose="02040503050406030204" pitchFamily="18" charset="0"/>
              </a:rPr>
              <a:t>Population Growth Ebbs and Flows with the Labor Market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1688221"/>
              </p:ext>
            </p:extLst>
          </p:nvPr>
        </p:nvGraphicFramePr>
        <p:xfrm>
          <a:off x="0" y="1676400"/>
          <a:ext cx="91440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715000" y="5257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Employment</a:t>
            </a:r>
            <a:endParaRPr lang="en-US" b="1" dirty="0">
              <a:solidFill>
                <a:schemeClr val="accent2"/>
              </a:solidFill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2819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  <a:latin typeface="Cambria" panose="02040503050406030204" pitchFamily="18" charset="0"/>
              </a:rPr>
              <a:t>Net Migration</a:t>
            </a:r>
            <a:endParaRPr lang="en-US" b="1" dirty="0">
              <a:solidFill>
                <a:schemeClr val="accent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30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C000"/>
                </a:solidFill>
                <a:latin typeface="Cambria" panose="02040503050406030204" pitchFamily="18" charset="0"/>
              </a:rPr>
              <a:t>Local job growth for seventh straight year with more likely to come!</a:t>
            </a:r>
            <a:endParaRPr lang="en-US" sz="4000" b="1" dirty="0">
              <a:solidFill>
                <a:srgbClr val="FFC000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221140"/>
              </p:ext>
            </p:extLst>
          </p:nvPr>
        </p:nvGraphicFramePr>
        <p:xfrm>
          <a:off x="0" y="1676400"/>
          <a:ext cx="91440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0820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08029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800" spc="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  <a:endParaRPr lang="en-US" sz="800" spc="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800" spc="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  <a:endParaRPr lang="en-US" sz="800" spc="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  <a:endParaRPr lang="en-US" sz="800" spc="200" dirty="0">
              <a:solidFill>
                <a:schemeClr val="bg1"/>
              </a:solidFill>
            </a:endParaRPr>
          </a:p>
          <a:p>
            <a:endParaRPr lang="en-US" sz="800" spc="200" dirty="0">
              <a:solidFill>
                <a:schemeClr val="bg1"/>
              </a:solidFill>
            </a:endParaRPr>
          </a:p>
          <a:p>
            <a:endParaRPr lang="en-US" sz="800" spc="200" dirty="0">
              <a:solidFill>
                <a:schemeClr val="bg1"/>
              </a:solidFill>
            </a:endParaRPr>
          </a:p>
          <a:p>
            <a:endParaRPr lang="en-US" sz="800" spc="200" dirty="0">
              <a:solidFill>
                <a:schemeClr val="bg1"/>
              </a:solidFill>
            </a:endParaRPr>
          </a:p>
          <a:p>
            <a:endParaRPr lang="en-US" sz="800" spc="200" dirty="0" smtClean="0">
              <a:solidFill>
                <a:schemeClr val="bg1"/>
              </a:solidFill>
            </a:endParaRP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7" name="AutoShape 6" descr="Image result for 0 and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AutoShape 8" descr="Image result for 0 and 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TextBox 9"/>
          <p:cNvSpPr txBox="1">
            <a:spLocks/>
          </p:cNvSpPr>
          <p:nvPr/>
        </p:nvSpPr>
        <p:spPr>
          <a:xfrm>
            <a:off x="155575" y="664707"/>
            <a:ext cx="8759952" cy="6001643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marL="457200" lvl="0"/>
            <a:r>
              <a:rPr lang="en-US" sz="2400" b="1" dirty="0" smtClean="0">
                <a:solidFill>
                  <a:prstClr val="black"/>
                </a:solidFill>
              </a:rPr>
              <a:t>Microsoft</a:t>
            </a:r>
            <a:endParaRPr lang="en-US" sz="2400" b="1" dirty="0">
              <a:solidFill>
                <a:prstClr val="black"/>
              </a:solidFill>
            </a:endParaRPr>
          </a:p>
          <a:p>
            <a:pPr marL="114300" lvl="0"/>
            <a:r>
              <a:rPr lang="en-US" dirty="0">
                <a:solidFill>
                  <a:prstClr val="black"/>
                </a:solidFill>
              </a:rPr>
              <a:t>	</a:t>
            </a:r>
            <a:r>
              <a:rPr lang="en-US" dirty="0" smtClean="0">
                <a:solidFill>
                  <a:prstClr val="black"/>
                </a:solidFill>
              </a:rPr>
              <a:t>-About 48K employees in the “Puget Sound” area and that has been growing 4%-	5% per year</a:t>
            </a:r>
          </a:p>
          <a:p>
            <a:pPr marL="114300" lvl="0"/>
            <a:r>
              <a:rPr lang="en-US" dirty="0">
                <a:solidFill>
                  <a:prstClr val="black"/>
                </a:solidFill>
              </a:rPr>
              <a:t>	</a:t>
            </a:r>
            <a:r>
              <a:rPr lang="en-US" dirty="0" smtClean="0">
                <a:solidFill>
                  <a:prstClr val="black"/>
                </a:solidFill>
              </a:rPr>
              <a:t>-Planning for growth with campus re-development (space for +8K) timed to light 	rail extension</a:t>
            </a:r>
          </a:p>
          <a:p>
            <a:pPr marL="457200" lvl="0"/>
            <a:r>
              <a:rPr lang="en-US" sz="2400" b="1" dirty="0" smtClean="0">
                <a:solidFill>
                  <a:prstClr val="black"/>
                </a:solidFill>
              </a:rPr>
              <a:t>Amazon</a:t>
            </a:r>
          </a:p>
          <a:p>
            <a:pPr marL="114300" lvl="0"/>
            <a:r>
              <a:rPr lang="en-US" dirty="0">
                <a:solidFill>
                  <a:prstClr val="black"/>
                </a:solidFill>
              </a:rPr>
              <a:t>	</a:t>
            </a:r>
            <a:r>
              <a:rPr lang="en-US" dirty="0" smtClean="0">
                <a:solidFill>
                  <a:prstClr val="black"/>
                </a:solidFill>
              </a:rPr>
              <a:t>-About 40K employees in Seattle up from 24K in WA in 2015</a:t>
            </a:r>
          </a:p>
          <a:p>
            <a:pPr marL="114300" lvl="0"/>
            <a:r>
              <a:rPr lang="en-US" dirty="0">
                <a:solidFill>
                  <a:prstClr val="black"/>
                </a:solidFill>
              </a:rPr>
              <a:t>	</a:t>
            </a:r>
            <a:r>
              <a:rPr lang="en-US" dirty="0" smtClean="0">
                <a:solidFill>
                  <a:prstClr val="black"/>
                </a:solidFill>
              </a:rPr>
              <a:t>-Growth seems to be slowing and HQ2 complicates the picture</a:t>
            </a:r>
          </a:p>
          <a:p>
            <a:pPr marL="114300" lvl="0"/>
            <a:r>
              <a:rPr lang="en-US" dirty="0">
                <a:solidFill>
                  <a:prstClr val="black"/>
                </a:solidFill>
              </a:rPr>
              <a:t>	</a:t>
            </a:r>
            <a:r>
              <a:rPr lang="en-US" dirty="0" smtClean="0">
                <a:solidFill>
                  <a:prstClr val="black"/>
                </a:solidFill>
              </a:rPr>
              <a:t>-But likely has a ways to go locally</a:t>
            </a:r>
            <a:endParaRPr lang="en-US" dirty="0">
              <a:solidFill>
                <a:prstClr val="black"/>
              </a:solidFill>
            </a:endParaRPr>
          </a:p>
          <a:p>
            <a:pPr marL="457200" lvl="0"/>
            <a:r>
              <a:rPr lang="en-US" sz="2400" b="1" dirty="0" smtClean="0">
                <a:solidFill>
                  <a:prstClr val="black"/>
                </a:solidFill>
              </a:rPr>
              <a:t>Boeing</a:t>
            </a:r>
            <a:endParaRPr lang="en-US" sz="2400" b="1" dirty="0">
              <a:solidFill>
                <a:prstClr val="black"/>
              </a:solidFill>
            </a:endParaRPr>
          </a:p>
          <a:p>
            <a:pPr marL="114300" lvl="0"/>
            <a:r>
              <a:rPr lang="en-US" dirty="0">
                <a:solidFill>
                  <a:prstClr val="black"/>
                </a:solidFill>
              </a:rPr>
              <a:t>	</a:t>
            </a:r>
            <a:r>
              <a:rPr lang="en-US" dirty="0" smtClean="0">
                <a:solidFill>
                  <a:prstClr val="black"/>
                </a:solidFill>
              </a:rPr>
              <a:t>-In 1968, Boeing employed 100K in the Puget Sound Region on total employment 	level of 650,000 (HistoryLink.org)</a:t>
            </a:r>
          </a:p>
          <a:p>
            <a:pPr marL="114300" lvl="0"/>
            <a:r>
              <a:rPr lang="en-US" dirty="0" smtClean="0">
                <a:solidFill>
                  <a:prstClr val="black"/>
                </a:solidFill>
              </a:rPr>
              <a:t>	-Currently about 66K in WA</a:t>
            </a:r>
          </a:p>
          <a:p>
            <a:pPr marL="114300" lvl="0"/>
            <a:r>
              <a:rPr lang="en-US" dirty="0">
                <a:solidFill>
                  <a:prstClr val="black"/>
                </a:solidFill>
              </a:rPr>
              <a:t>	</a:t>
            </a:r>
            <a:r>
              <a:rPr lang="en-US" dirty="0" smtClean="0">
                <a:solidFill>
                  <a:prstClr val="black"/>
                </a:solidFill>
              </a:rPr>
              <a:t>-Backlog of 5,800 planes (4,600 Renton built 737s)</a:t>
            </a:r>
          </a:p>
          <a:p>
            <a:pPr marL="114300" lvl="0"/>
            <a:r>
              <a:rPr lang="en-US" dirty="0">
                <a:solidFill>
                  <a:prstClr val="black"/>
                </a:solidFill>
              </a:rPr>
              <a:t>	</a:t>
            </a:r>
            <a:r>
              <a:rPr lang="en-US" dirty="0" smtClean="0">
                <a:solidFill>
                  <a:prstClr val="black"/>
                </a:solidFill>
              </a:rPr>
              <a:t>-Folks working on keeping the next-gen plane (“797”?) in the region</a:t>
            </a:r>
            <a:endParaRPr lang="en-US" dirty="0">
              <a:solidFill>
                <a:prstClr val="black"/>
              </a:solidFill>
            </a:endParaRPr>
          </a:p>
          <a:p>
            <a:pPr marL="457200" lvl="0"/>
            <a:r>
              <a:rPr lang="en-US" sz="2400" b="1" smtClean="0">
                <a:solidFill>
                  <a:prstClr val="black"/>
                </a:solidFill>
              </a:rPr>
              <a:t>Other</a:t>
            </a:r>
            <a:endParaRPr lang="en-US" sz="2400" b="1" dirty="0">
              <a:solidFill>
                <a:prstClr val="black"/>
              </a:solidFill>
            </a:endParaRPr>
          </a:p>
          <a:p>
            <a:pPr marL="114300" lvl="0"/>
            <a:r>
              <a:rPr lang="en-US" dirty="0">
                <a:solidFill>
                  <a:prstClr val="black"/>
                </a:solidFill>
              </a:rPr>
              <a:t>	</a:t>
            </a:r>
            <a:r>
              <a:rPr lang="en-US" dirty="0" smtClean="0">
                <a:solidFill>
                  <a:prstClr val="black"/>
                </a:solidFill>
              </a:rPr>
              <a:t>-Many other smaller firms doing well (e.g. Tableau, Zillow)</a:t>
            </a:r>
          </a:p>
          <a:p>
            <a:pPr marL="114300" lvl="0"/>
            <a:r>
              <a:rPr lang="en-US" dirty="0" smtClean="0">
                <a:solidFill>
                  <a:prstClr val="black"/>
                </a:solidFill>
              </a:rPr>
              <a:t>	-Construction employment growth to build the new offices and housing</a:t>
            </a:r>
          </a:p>
          <a:p>
            <a:pPr marL="114300" lvl="0"/>
            <a:r>
              <a:rPr lang="en-US" dirty="0">
                <a:solidFill>
                  <a:prstClr val="black"/>
                </a:solidFill>
              </a:rPr>
              <a:t>	</a:t>
            </a:r>
            <a:r>
              <a:rPr lang="en-US" dirty="0" smtClean="0">
                <a:solidFill>
                  <a:prstClr val="black"/>
                </a:solidFill>
              </a:rPr>
              <a:t>-Professional services growth</a:t>
            </a:r>
            <a:r>
              <a:rPr lang="en-US" dirty="0">
                <a:solidFill>
                  <a:prstClr val="black"/>
                </a:solidFill>
              </a:rPr>
              <a:t>	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7975" y="433874"/>
            <a:ext cx="7663007" cy="461665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smtClean="0">
                <a:solidFill>
                  <a:prstClr val="black"/>
                </a:solidFill>
              </a:rPr>
              <a:t>King County’s large employers continue to lead the way</a:t>
            </a:r>
            <a:endParaRPr lang="en-US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91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C000"/>
                </a:solidFill>
                <a:latin typeface="Cambria" panose="02040503050406030204" pitchFamily="18" charset="0"/>
              </a:rPr>
              <a:t>Information employment overtook manufacturing in 2017</a:t>
            </a:r>
            <a:endParaRPr lang="en-US" sz="4000" b="1" dirty="0">
              <a:solidFill>
                <a:srgbClr val="FFC000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4017404"/>
              </p:ext>
            </p:extLst>
          </p:nvPr>
        </p:nvGraphicFramePr>
        <p:xfrm>
          <a:off x="0" y="1676400"/>
          <a:ext cx="91440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019800" y="3168134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Manufacturing</a:t>
            </a:r>
            <a:endParaRPr lang="en-US" b="1" dirty="0">
              <a:solidFill>
                <a:schemeClr val="accent2"/>
              </a:solidFill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2200" y="4724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  <a:latin typeface="Cambria" panose="02040503050406030204" pitchFamily="18" charset="0"/>
              </a:rPr>
              <a:t>Information</a:t>
            </a:r>
            <a:endParaRPr lang="en-US" b="1" dirty="0">
              <a:solidFill>
                <a:schemeClr val="accent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06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1426563"/>
              </p:ext>
            </p:extLst>
          </p:nvPr>
        </p:nvGraphicFramePr>
        <p:xfrm>
          <a:off x="0" y="1676400"/>
          <a:ext cx="91440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C000"/>
                </a:solidFill>
                <a:latin typeface="Cambria" panose="02040503050406030204" pitchFamily="18" charset="0"/>
              </a:rPr>
              <a:t>Home prices continue to rise in part due to few homes on the market</a:t>
            </a:r>
          </a:p>
        </p:txBody>
      </p:sp>
    </p:spTree>
    <p:extLst>
      <p:ext uri="{BB962C8B-B14F-4D97-AF65-F5344CB8AC3E}">
        <p14:creationId xmlns:p14="http://schemas.microsoft.com/office/powerpoint/2010/main" val="369614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5180053"/>
              </p:ext>
            </p:extLst>
          </p:nvPr>
        </p:nvGraphicFramePr>
        <p:xfrm>
          <a:off x="0" y="1676400"/>
          <a:ext cx="91440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C000"/>
                </a:solidFill>
                <a:latin typeface="Cambria" panose="02040503050406030204" pitchFamily="18" charset="0"/>
              </a:rPr>
              <a:t>Rents have also been increasing rapidly</a:t>
            </a:r>
            <a:endParaRPr lang="en-US" sz="4000" b="1" dirty="0">
              <a:solidFill>
                <a:srgbClr val="FFC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57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3395032"/>
              </p:ext>
            </p:extLst>
          </p:nvPr>
        </p:nvGraphicFramePr>
        <p:xfrm>
          <a:off x="0" y="1676400"/>
          <a:ext cx="91440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C000"/>
                </a:solidFill>
                <a:latin typeface="Cambria" panose="02040503050406030204" pitchFamily="18" charset="0"/>
              </a:rPr>
              <a:t>Local inflation increasing in 2018</a:t>
            </a:r>
            <a:endParaRPr lang="en-US" sz="4000" b="1" dirty="0">
              <a:solidFill>
                <a:srgbClr val="FFC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09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</a:pPr>
            <a:r>
              <a:rPr lang="en-US" sz="4000" b="1" dirty="0">
                <a:solidFill>
                  <a:srgbClr val="F5C040"/>
                </a:solidFill>
              </a:rPr>
              <a:t>Rapid employment/population growth brings benefits and costs…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6255477"/>
              </p:ext>
            </p:extLst>
          </p:nvPr>
        </p:nvGraphicFramePr>
        <p:xfrm>
          <a:off x="0" y="1676400"/>
          <a:ext cx="9144000" cy="5172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2704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C000"/>
                </a:solidFill>
                <a:latin typeface="Cambria" panose="02040503050406030204" pitchFamily="18" charset="0"/>
              </a:rPr>
              <a:t>…And some long-run challenges continue</a:t>
            </a:r>
            <a:endParaRPr lang="en-US" sz="4000" b="1" dirty="0">
              <a:solidFill>
                <a:srgbClr val="FFC000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2394291"/>
              </p:ext>
            </p:extLst>
          </p:nvPr>
        </p:nvGraphicFramePr>
        <p:xfrm>
          <a:off x="0" y="1676401"/>
          <a:ext cx="91440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7132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0815039"/>
              </p:ext>
            </p:extLst>
          </p:nvPr>
        </p:nvGraphicFramePr>
        <p:xfrm>
          <a:off x="0" y="1676400"/>
          <a:ext cx="91440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C000"/>
                </a:solidFill>
                <a:latin typeface="Cambria" panose="02040503050406030204" pitchFamily="18" charset="0"/>
              </a:rPr>
              <a:t>Local economic signals still solid</a:t>
            </a:r>
            <a:endParaRPr lang="en-US" sz="4000" b="1" dirty="0">
              <a:solidFill>
                <a:srgbClr val="FFC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94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08029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800" spc="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  <a:endParaRPr lang="en-US" sz="800" spc="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800" spc="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  <a:endParaRPr lang="en-US" sz="800" spc="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  <a:endParaRPr lang="en-US" sz="800" spc="200" dirty="0">
              <a:solidFill>
                <a:schemeClr val="bg1"/>
              </a:solidFill>
            </a:endParaRPr>
          </a:p>
          <a:p>
            <a:endParaRPr lang="en-US" sz="800" spc="200" dirty="0">
              <a:solidFill>
                <a:schemeClr val="bg1"/>
              </a:solidFill>
            </a:endParaRPr>
          </a:p>
          <a:p>
            <a:endParaRPr lang="en-US" sz="800" spc="200" dirty="0">
              <a:solidFill>
                <a:schemeClr val="bg1"/>
              </a:solidFill>
            </a:endParaRPr>
          </a:p>
          <a:p>
            <a:endParaRPr lang="en-US" sz="800" spc="200" dirty="0">
              <a:solidFill>
                <a:schemeClr val="bg1"/>
              </a:solidFill>
            </a:endParaRPr>
          </a:p>
          <a:p>
            <a:endParaRPr lang="en-US" sz="800" spc="200" dirty="0" smtClean="0">
              <a:solidFill>
                <a:schemeClr val="bg1"/>
              </a:solidFill>
            </a:endParaRP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7" name="AutoShape 6" descr="Image result for 0 and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AutoShape 8" descr="Image result for 0 and 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TextBox 9"/>
          <p:cNvSpPr txBox="1">
            <a:spLocks/>
          </p:cNvSpPr>
          <p:nvPr/>
        </p:nvSpPr>
        <p:spPr>
          <a:xfrm>
            <a:off x="155575" y="640391"/>
            <a:ext cx="8759952" cy="6186309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pPr marL="457200" lvl="0"/>
            <a:r>
              <a:rPr lang="en-US" sz="2400" b="1" dirty="0">
                <a:solidFill>
                  <a:prstClr val="black"/>
                </a:solidFill>
              </a:rPr>
              <a:t>2017 </a:t>
            </a:r>
            <a:r>
              <a:rPr lang="en-US" sz="2400" b="1" dirty="0" smtClean="0">
                <a:solidFill>
                  <a:prstClr val="black"/>
                </a:solidFill>
              </a:rPr>
              <a:t>continued </a:t>
            </a:r>
            <a:r>
              <a:rPr lang="en-US" sz="2400" b="1" dirty="0">
                <a:solidFill>
                  <a:prstClr val="black"/>
                </a:solidFill>
              </a:rPr>
              <a:t>many of the trends we’ve seen since the end of the recession</a:t>
            </a:r>
          </a:p>
          <a:p>
            <a:pPr marL="114300" lvl="0"/>
            <a:r>
              <a:rPr lang="en-US" dirty="0">
                <a:solidFill>
                  <a:prstClr val="black"/>
                </a:solidFill>
              </a:rPr>
              <a:t>	</a:t>
            </a:r>
            <a:r>
              <a:rPr lang="en-US" dirty="0" smtClean="0">
                <a:solidFill>
                  <a:prstClr val="black"/>
                </a:solidFill>
              </a:rPr>
              <a:t>Lots of worry </a:t>
            </a:r>
            <a:r>
              <a:rPr lang="en-US" dirty="0">
                <a:solidFill>
                  <a:prstClr val="black"/>
                </a:solidFill>
              </a:rPr>
              <a:t>about “episodic volatility” due to </a:t>
            </a:r>
            <a:r>
              <a:rPr lang="en-US" dirty="0" smtClean="0">
                <a:solidFill>
                  <a:prstClr val="black"/>
                </a:solidFill>
              </a:rPr>
              <a:t>the new administration</a:t>
            </a:r>
            <a:endParaRPr lang="en-US" dirty="0">
              <a:solidFill>
                <a:prstClr val="black"/>
              </a:solidFill>
            </a:endParaRPr>
          </a:p>
          <a:p>
            <a:pPr marL="114300" lvl="0"/>
            <a:r>
              <a:rPr lang="en-US" dirty="0">
                <a:solidFill>
                  <a:prstClr val="black"/>
                </a:solidFill>
              </a:rPr>
              <a:t>	But overall economic conditions </a:t>
            </a:r>
            <a:r>
              <a:rPr lang="en-US" dirty="0" smtClean="0">
                <a:solidFill>
                  <a:prstClr val="black"/>
                </a:solidFill>
              </a:rPr>
              <a:t>were pretty good</a:t>
            </a:r>
            <a:endParaRPr lang="en-US" dirty="0">
              <a:solidFill>
                <a:prstClr val="black"/>
              </a:solidFill>
            </a:endParaRPr>
          </a:p>
          <a:p>
            <a:pPr marL="114300" lvl="0"/>
            <a:r>
              <a:rPr lang="en-US" dirty="0">
                <a:solidFill>
                  <a:prstClr val="black"/>
                </a:solidFill>
              </a:rPr>
              <a:t>	</a:t>
            </a:r>
            <a:r>
              <a:rPr lang="en-US" dirty="0" smtClean="0">
                <a:solidFill>
                  <a:prstClr val="black"/>
                </a:solidFill>
              </a:rPr>
              <a:t>2017 growth finished at 2.3% (We’ve averaged about 2.2% this expansion)</a:t>
            </a:r>
            <a:endParaRPr lang="en-US" dirty="0">
              <a:solidFill>
                <a:prstClr val="black"/>
              </a:solidFill>
            </a:endParaRPr>
          </a:p>
          <a:p>
            <a:pPr marL="114300" lvl="0"/>
            <a:r>
              <a:rPr lang="en-US" dirty="0">
                <a:solidFill>
                  <a:prstClr val="black"/>
                </a:solidFill>
              </a:rPr>
              <a:t>	Job adds around 170K/month</a:t>
            </a:r>
          </a:p>
          <a:p>
            <a:pPr marL="114300" lvl="0"/>
            <a:r>
              <a:rPr lang="en-US" dirty="0">
                <a:solidFill>
                  <a:prstClr val="black"/>
                </a:solidFill>
              </a:rPr>
              <a:t>	Unemployment at </a:t>
            </a:r>
            <a:r>
              <a:rPr lang="en-US" dirty="0" smtClean="0">
                <a:solidFill>
                  <a:prstClr val="black"/>
                </a:solidFill>
              </a:rPr>
              <a:t>4.1% </a:t>
            </a:r>
            <a:r>
              <a:rPr lang="en-US" dirty="0">
                <a:solidFill>
                  <a:prstClr val="black"/>
                </a:solidFill>
              </a:rPr>
              <a:t>in December</a:t>
            </a:r>
          </a:p>
          <a:p>
            <a:pPr marL="114300" lvl="0"/>
            <a:r>
              <a:rPr lang="en-US" dirty="0">
                <a:solidFill>
                  <a:prstClr val="black"/>
                </a:solidFill>
              </a:rPr>
              <a:t>	Fed </a:t>
            </a:r>
            <a:r>
              <a:rPr lang="en-US" dirty="0" smtClean="0">
                <a:solidFill>
                  <a:prstClr val="black"/>
                </a:solidFill>
              </a:rPr>
              <a:t>raised </a:t>
            </a:r>
            <a:r>
              <a:rPr lang="en-US" dirty="0">
                <a:solidFill>
                  <a:prstClr val="black"/>
                </a:solidFill>
              </a:rPr>
              <a:t>FF rate target three times in 2017</a:t>
            </a:r>
          </a:p>
          <a:p>
            <a:pPr marL="114300" lvl="0"/>
            <a:endParaRPr lang="en-US" dirty="0">
              <a:solidFill>
                <a:prstClr val="black"/>
              </a:solidFill>
            </a:endParaRPr>
          </a:p>
          <a:p>
            <a:pPr marL="457200" lvl="0"/>
            <a:r>
              <a:rPr lang="en-US" sz="2400" b="1" dirty="0">
                <a:solidFill>
                  <a:prstClr val="black"/>
                </a:solidFill>
              </a:rPr>
              <a:t>2018 looks faster, lower and higher</a:t>
            </a:r>
          </a:p>
          <a:p>
            <a:pPr marL="114300" lvl="0"/>
            <a:r>
              <a:rPr lang="en-US" dirty="0">
                <a:solidFill>
                  <a:prstClr val="black"/>
                </a:solidFill>
              </a:rPr>
              <a:t>	Growth looks to pick up a little on fiscal stimulus and momentum (2.5% - 2.8%)</a:t>
            </a:r>
          </a:p>
          <a:p>
            <a:pPr marL="114300" lvl="0"/>
            <a:r>
              <a:rPr lang="en-US" dirty="0">
                <a:solidFill>
                  <a:prstClr val="black"/>
                </a:solidFill>
              </a:rPr>
              <a:t>	</a:t>
            </a:r>
            <a:r>
              <a:rPr lang="en-US" dirty="0" smtClean="0">
                <a:solidFill>
                  <a:prstClr val="black"/>
                </a:solidFill>
              </a:rPr>
              <a:t>Achieved the </a:t>
            </a:r>
            <a:r>
              <a:rPr lang="en-US" dirty="0">
                <a:solidFill>
                  <a:prstClr val="black"/>
                </a:solidFill>
              </a:rPr>
              <a:t>second longest expansion on record </a:t>
            </a:r>
            <a:r>
              <a:rPr lang="en-US" dirty="0" smtClean="0">
                <a:solidFill>
                  <a:prstClr val="black"/>
                </a:solidFill>
              </a:rPr>
              <a:t>(after </a:t>
            </a:r>
            <a:r>
              <a:rPr lang="en-US" dirty="0">
                <a:solidFill>
                  <a:prstClr val="black"/>
                </a:solidFill>
              </a:rPr>
              <a:t>April, 2018)</a:t>
            </a:r>
          </a:p>
          <a:p>
            <a:pPr marL="114300" lvl="0"/>
            <a:r>
              <a:rPr lang="en-US" dirty="0">
                <a:solidFill>
                  <a:prstClr val="black"/>
                </a:solidFill>
              </a:rPr>
              <a:t>	Unemployment may fall to lowest level since the 1960s (&lt;3.8%)</a:t>
            </a:r>
          </a:p>
          <a:p>
            <a:pPr marL="114300" lvl="0"/>
            <a:r>
              <a:rPr lang="en-US" dirty="0">
                <a:solidFill>
                  <a:prstClr val="black"/>
                </a:solidFill>
              </a:rPr>
              <a:t>	Inflation likely to pick up a little	</a:t>
            </a:r>
          </a:p>
          <a:p>
            <a:pPr marL="114300" lvl="0"/>
            <a:r>
              <a:rPr lang="en-US" dirty="0">
                <a:solidFill>
                  <a:prstClr val="black"/>
                </a:solidFill>
              </a:rPr>
              <a:t>	</a:t>
            </a:r>
          </a:p>
          <a:p>
            <a:pPr marL="457200" lvl="0"/>
            <a:r>
              <a:rPr lang="en-US" sz="2400" b="1" dirty="0" smtClean="0">
                <a:solidFill>
                  <a:prstClr val="black"/>
                </a:solidFill>
              </a:rPr>
              <a:t>2019 and 2020 also currently look to continue growth</a:t>
            </a:r>
          </a:p>
          <a:p>
            <a:pPr marL="457200"/>
            <a:endParaRPr lang="en-US" b="1" dirty="0" smtClean="0">
              <a:solidFill>
                <a:prstClr val="black"/>
              </a:solidFill>
            </a:endParaRPr>
          </a:p>
          <a:p>
            <a:pPr marL="457200"/>
            <a:r>
              <a:rPr lang="en-US" sz="2400" b="1" dirty="0" smtClean="0">
                <a:solidFill>
                  <a:prstClr val="black"/>
                </a:solidFill>
              </a:rPr>
              <a:t>Biggest </a:t>
            </a:r>
            <a:r>
              <a:rPr lang="en-US" sz="2400" b="1" dirty="0">
                <a:solidFill>
                  <a:prstClr val="black"/>
                </a:solidFill>
              </a:rPr>
              <a:t>risk/uncertainty;  federal </a:t>
            </a:r>
            <a:r>
              <a:rPr lang="en-US" sz="2400" b="1" dirty="0" smtClean="0">
                <a:solidFill>
                  <a:prstClr val="black"/>
                </a:solidFill>
              </a:rPr>
              <a:t>government, background</a:t>
            </a:r>
            <a:endParaRPr lang="en-US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307975" y="433874"/>
            <a:ext cx="7663007" cy="461665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Overview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4136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2357485"/>
              </p:ext>
            </p:extLst>
          </p:nvPr>
        </p:nvGraphicFramePr>
        <p:xfrm>
          <a:off x="0" y="1676400"/>
          <a:ext cx="91440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-31897"/>
            <a:ext cx="9144000" cy="16764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C000"/>
                </a:solidFill>
                <a:latin typeface="Cambria" panose="02040503050406030204" pitchFamily="18" charset="0"/>
              </a:rPr>
              <a:t>The KC forecast for 2018-2019 calls for growth but at a reduced pace</a:t>
            </a:r>
            <a:endParaRPr lang="en-US" sz="4000" b="1" dirty="0">
              <a:solidFill>
                <a:srgbClr val="FFC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94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C000"/>
                </a:solidFill>
                <a:latin typeface="Cambria" panose="02040503050406030204" pitchFamily="18" charset="0"/>
              </a:rPr>
              <a:t>March 2018 Revenue Forecasts</a:t>
            </a:r>
            <a:endParaRPr lang="en-US" sz="4000" b="1" dirty="0">
              <a:solidFill>
                <a:srgbClr val="FFC0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1816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1200" b="1" dirty="0" smtClean="0">
              <a:latin typeface="Cambria" panose="020405030504060302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latin typeface="Cambria" panose="02040503050406030204" pitchFamily="18" charset="0"/>
              </a:rPr>
              <a:t>	</a:t>
            </a:r>
            <a:r>
              <a:rPr lang="en-US" sz="2800" b="1" dirty="0" smtClean="0">
                <a:latin typeface="Cambria" panose="02040503050406030204" pitchFamily="18" charset="0"/>
              </a:rPr>
              <a:t>Assumptions:</a:t>
            </a:r>
            <a:endParaRPr lang="en-US" sz="2800" b="1" dirty="0">
              <a:latin typeface="Cambria" panose="02040503050406030204" pitchFamily="18" charset="0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en-US" sz="2200" dirty="0" smtClean="0">
                <a:latin typeface="Cambria" panose="02040503050406030204" pitchFamily="18" charset="0"/>
              </a:rPr>
              <a:t>	(1) 65</a:t>
            </a:r>
            <a:r>
              <a:rPr lang="en-US" sz="2200" dirty="0">
                <a:latin typeface="Cambria" panose="02040503050406030204" pitchFamily="18" charset="0"/>
              </a:rPr>
              <a:t>% Confidence Level – 65% chance revenues will come in </a:t>
            </a:r>
            <a:r>
              <a:rPr lang="en-US" sz="2200" dirty="0" smtClean="0">
                <a:latin typeface="Cambria" panose="02040503050406030204" pitchFamily="18" charset="0"/>
              </a:rPr>
              <a:t>	higher </a:t>
            </a:r>
            <a:r>
              <a:rPr lang="en-US" sz="2200" dirty="0">
                <a:latin typeface="Cambria" panose="02040503050406030204" pitchFamily="18" charset="0"/>
              </a:rPr>
              <a:t>than forecasted (lower for inflation/price forecasts</a:t>
            </a:r>
            <a:r>
              <a:rPr lang="en-US" sz="2200" dirty="0" smtClean="0">
                <a:latin typeface="Cambria" panose="02040503050406030204" pitchFamily="18" charset="0"/>
              </a:rPr>
              <a:t>)</a:t>
            </a:r>
            <a:endParaRPr lang="en-US" sz="2200" dirty="0">
              <a:latin typeface="Cambria" panose="02040503050406030204" pitchFamily="18" charset="0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en-US" sz="2200" dirty="0" smtClean="0">
                <a:latin typeface="Cambria" panose="02040503050406030204" pitchFamily="18" charset="0"/>
              </a:rPr>
              <a:t>	(2) All </a:t>
            </a:r>
            <a:r>
              <a:rPr lang="en-US" sz="2200" dirty="0">
                <a:latin typeface="Cambria" panose="02040503050406030204" pitchFamily="18" charset="0"/>
              </a:rPr>
              <a:t>potential annexation areas are assumed to occur on </a:t>
            </a:r>
            <a:r>
              <a:rPr lang="en-US" sz="2200" dirty="0" smtClean="0">
                <a:latin typeface="Cambria" panose="02040503050406030204" pitchFamily="18" charset="0"/>
              </a:rPr>
              <a:t>	schedule:</a:t>
            </a:r>
            <a:endParaRPr lang="en-US" sz="2200" dirty="0">
              <a:latin typeface="Cambria" panose="02040503050406030204" pitchFamily="18" charset="0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en-US" sz="2200" dirty="0" smtClean="0">
                <a:latin typeface="Cambria" panose="02040503050406030204" pitchFamily="18" charset="0"/>
              </a:rPr>
              <a:t>	-North </a:t>
            </a:r>
            <a:r>
              <a:rPr lang="en-US" sz="2200" dirty="0">
                <a:latin typeface="Cambria" panose="02040503050406030204" pitchFamily="18" charset="0"/>
              </a:rPr>
              <a:t>Highline (Area Q/Sliver)	</a:t>
            </a:r>
            <a:r>
              <a:rPr lang="en-US" sz="2200" dirty="0" smtClean="0">
                <a:latin typeface="Cambria" panose="02040503050406030204" pitchFamily="18" charset="0"/>
              </a:rPr>
              <a:t>(01-01-21)</a:t>
            </a:r>
            <a:r>
              <a:rPr lang="en-US" sz="2200" dirty="0">
                <a:latin typeface="Cambria" panose="02040503050406030204" pitchFamily="18" charset="0"/>
              </a:rPr>
              <a:t>	</a:t>
            </a:r>
            <a:endParaRPr lang="en-US" sz="2200" dirty="0" smtClean="0">
              <a:latin typeface="Cambria" panose="020405030504060302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>
                <a:latin typeface="Cambria" panose="02040503050406030204" pitchFamily="18" charset="0"/>
              </a:rPr>
              <a:t>	</a:t>
            </a:r>
            <a:r>
              <a:rPr lang="en-US" sz="2200" dirty="0" smtClean="0">
                <a:latin typeface="Cambria" panose="02040503050406030204" pitchFamily="18" charset="0"/>
              </a:rPr>
              <a:t>-North </a:t>
            </a:r>
            <a:r>
              <a:rPr lang="en-US" sz="2200" dirty="0">
                <a:latin typeface="Cambria" panose="02040503050406030204" pitchFamily="18" charset="0"/>
              </a:rPr>
              <a:t>Highline (Remainder)	</a:t>
            </a:r>
            <a:r>
              <a:rPr lang="en-US" sz="2200" dirty="0" smtClean="0">
                <a:latin typeface="Cambria" panose="02040503050406030204" pitchFamily="18" charset="0"/>
              </a:rPr>
              <a:t>	(01-01-21)</a:t>
            </a:r>
            <a:r>
              <a:rPr lang="en-US" sz="2200" dirty="0">
                <a:latin typeface="Cambria" panose="02040503050406030204" pitchFamily="18" charset="0"/>
              </a:rPr>
              <a:t/>
            </a:r>
            <a:br>
              <a:rPr lang="en-US" sz="2200" dirty="0">
                <a:latin typeface="Cambria" panose="02040503050406030204" pitchFamily="18" charset="0"/>
              </a:rPr>
            </a:br>
            <a:r>
              <a:rPr lang="en-US" sz="2200" dirty="0" smtClean="0">
                <a:latin typeface="Cambria" panose="02040503050406030204" pitchFamily="18" charset="0"/>
              </a:rPr>
              <a:t>	-West </a:t>
            </a:r>
            <a:r>
              <a:rPr lang="en-US" sz="2200" dirty="0">
                <a:latin typeface="Cambria" panose="02040503050406030204" pitchFamily="18" charset="0"/>
              </a:rPr>
              <a:t>Hill				</a:t>
            </a:r>
            <a:r>
              <a:rPr lang="en-US" sz="2200" dirty="0" smtClean="0">
                <a:latin typeface="Cambria" panose="02040503050406030204" pitchFamily="18" charset="0"/>
              </a:rPr>
              <a:t>(01-01-23)</a:t>
            </a:r>
            <a:endParaRPr lang="en-US" sz="2200" dirty="0">
              <a:latin typeface="Cambria" panose="020405030504060302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>
                <a:latin typeface="Cambria" panose="02040503050406030204" pitchFamily="18" charset="0"/>
              </a:rPr>
              <a:t>	-East </a:t>
            </a:r>
            <a:r>
              <a:rPr lang="en-US" sz="2200" dirty="0">
                <a:latin typeface="Cambria" panose="02040503050406030204" pitchFamily="18" charset="0"/>
              </a:rPr>
              <a:t>Federal Way			</a:t>
            </a:r>
            <a:r>
              <a:rPr lang="en-US" sz="2200" dirty="0" smtClean="0">
                <a:latin typeface="Cambria" panose="02040503050406030204" pitchFamily="18" charset="0"/>
              </a:rPr>
              <a:t>(01-01-23)</a:t>
            </a:r>
            <a:endParaRPr lang="en-US" sz="2200" dirty="0">
              <a:latin typeface="Cambria" panose="020405030504060302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14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C000"/>
                </a:solidFill>
                <a:latin typeface="Cambria" panose="02040503050406030204" pitchFamily="18" charset="0"/>
              </a:rPr>
              <a:t>Countywide </a:t>
            </a:r>
            <a:r>
              <a:rPr lang="en-US" sz="4000" b="1" dirty="0">
                <a:solidFill>
                  <a:srgbClr val="FFC000"/>
                </a:solidFill>
                <a:latin typeface="Cambria" panose="02040503050406030204" pitchFamily="18" charset="0"/>
              </a:rPr>
              <a:t>Assessed Value Forecast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1816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1200" b="1" dirty="0" smtClean="0">
              <a:latin typeface="Cambria" panose="020405030504060302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latin typeface="Cambria" panose="02040503050406030204" pitchFamily="18" charset="0"/>
              </a:rPr>
              <a:t>	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558678"/>
              </p:ext>
            </p:extLst>
          </p:nvPr>
        </p:nvGraphicFramePr>
        <p:xfrm>
          <a:off x="-1" y="1676400"/>
          <a:ext cx="9144002" cy="5181595"/>
        </p:xfrm>
        <a:graphic>
          <a:graphicData uri="http://schemas.openxmlformats.org/drawingml/2006/table">
            <a:tbl>
              <a:tblPr/>
              <a:tblGrid>
                <a:gridCol w="924851"/>
                <a:gridCol w="2492392"/>
                <a:gridCol w="1295836"/>
                <a:gridCol w="2131860"/>
                <a:gridCol w="2299063"/>
              </a:tblGrid>
              <a:tr h="10294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Tax Year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Value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Annual Growth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% Change from August 2017 Forecast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 Change from August 2017 Forecast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31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2016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$426,335,605,836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9.85%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0.00%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$0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31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$471,456,288,020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10.58%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0.00%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$0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03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$534,662,434,753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13.41%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1.69%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$8,881,372,269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03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2019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$591,603,078,768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10.65%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3.76%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$21,411,511,055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31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$630,466,319,605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6.57%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5.63%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$33,595,330,188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31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$668,542,389,690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6.04%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7.55%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$46,931,540,710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31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$701,673,551,589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4.96%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7.71%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$50,217,269,551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31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$733,057,889,944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4.47%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7.19%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$49,159,044,958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31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2024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$763,330,209,206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4.13%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6.80%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$48,621,711,617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31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2025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$800,531,956,089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4.87%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7.06%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$52,780,434,057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31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2026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$833,069,570,576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4.06%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6.62%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$51,750,451,584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31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2027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$865,814,013,340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3.93%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094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C000"/>
                </a:solidFill>
                <a:latin typeface="Cambria" panose="02040503050406030204" pitchFamily="18" charset="0"/>
              </a:rPr>
              <a:t>New Construction Forecast</a:t>
            </a:r>
            <a:endParaRPr lang="en-US" sz="4000" b="1" dirty="0">
              <a:solidFill>
                <a:srgbClr val="FFC000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0" y="1676400"/>
          <a:ext cx="91440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4329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FFC000"/>
                </a:solidFill>
                <a:latin typeface="Cambria" panose="02040503050406030204" pitchFamily="18" charset="0"/>
              </a:rPr>
              <a:t>KC taxable sales continue to grow but at a</a:t>
            </a:r>
            <a:br>
              <a:rPr lang="en-US" sz="4000" b="1" dirty="0" smtClean="0">
                <a:solidFill>
                  <a:srgbClr val="FFC000"/>
                </a:solidFill>
                <a:latin typeface="Cambria" panose="02040503050406030204" pitchFamily="18" charset="0"/>
              </a:rPr>
            </a:br>
            <a:r>
              <a:rPr lang="en-US" sz="4000" b="1" dirty="0" smtClean="0">
                <a:solidFill>
                  <a:srgbClr val="FFC000"/>
                </a:solidFill>
                <a:latin typeface="Cambria" panose="02040503050406030204" pitchFamily="18" charset="0"/>
              </a:rPr>
              <a:t> slower pace</a:t>
            </a:r>
            <a:endParaRPr lang="en-US" sz="4000" b="1" dirty="0">
              <a:solidFill>
                <a:srgbClr val="FFC000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461528"/>
              </p:ext>
            </p:extLst>
          </p:nvPr>
        </p:nvGraphicFramePr>
        <p:xfrm>
          <a:off x="0" y="1676400"/>
          <a:ext cx="91440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0290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C000"/>
                </a:solidFill>
                <a:latin typeface="Cambria" panose="02040503050406030204" pitchFamily="18" charset="0"/>
              </a:rPr>
              <a:t>Taxable </a:t>
            </a:r>
            <a:r>
              <a:rPr lang="en-US" sz="4000" b="1" dirty="0">
                <a:solidFill>
                  <a:srgbClr val="FFC000"/>
                </a:solidFill>
                <a:latin typeface="Cambria" panose="02040503050406030204" pitchFamily="18" charset="0"/>
              </a:rPr>
              <a:t>sales </a:t>
            </a:r>
            <a:r>
              <a:rPr lang="en-US" sz="4000" b="1" dirty="0" smtClean="0">
                <a:solidFill>
                  <a:srgbClr val="FFC000"/>
                </a:solidFill>
                <a:latin typeface="Cambria" panose="02040503050406030204" pitchFamily="18" charset="0"/>
              </a:rPr>
              <a:t>growth was variable around </a:t>
            </a:r>
            <a:r>
              <a:rPr lang="en-US" sz="4000" b="1" dirty="0">
                <a:solidFill>
                  <a:srgbClr val="FFC000"/>
                </a:solidFill>
                <a:latin typeface="Cambria" panose="02040503050406030204" pitchFamily="18" charset="0"/>
              </a:rPr>
              <a:t>the County in </a:t>
            </a:r>
            <a:r>
              <a:rPr lang="en-US" sz="4000" b="1" dirty="0" smtClean="0">
                <a:solidFill>
                  <a:srgbClr val="FFC000"/>
                </a:solidFill>
                <a:latin typeface="Cambria" panose="02040503050406030204" pitchFamily="18" charset="0"/>
              </a:rPr>
              <a:t>2017</a:t>
            </a:r>
            <a:endParaRPr lang="en-US" sz="4000" b="1" dirty="0">
              <a:solidFill>
                <a:srgbClr val="FFC000"/>
              </a:solidFill>
              <a:latin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6401"/>
            <a:ext cx="5234226" cy="5181600"/>
          </a:xfrm>
          <a:prstGeom prst="rect">
            <a:avLst/>
          </a:prstGeom>
        </p:spPr>
      </p:pic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5234226" y="1676400"/>
            <a:ext cx="3909774" cy="51816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1200" b="1" dirty="0" smtClean="0">
              <a:latin typeface="Cambria" panose="020405030504060302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>
                <a:latin typeface="Cambria" panose="02040503050406030204" pitchFamily="18" charset="0"/>
              </a:rPr>
              <a:t>2017 Taxable Sales from select KC cities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b="1" dirty="0">
              <a:latin typeface="Cambria" panose="020405030504060302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600" b="1" dirty="0" smtClean="0">
                <a:latin typeface="Cambria" panose="02040503050406030204" pitchFamily="18" charset="0"/>
              </a:rPr>
              <a:t>Strong growth in the north and east</a:t>
            </a:r>
          </a:p>
          <a:p>
            <a:pPr>
              <a:spcBef>
                <a:spcPts val="0"/>
              </a:spcBef>
            </a:pPr>
            <a:endParaRPr lang="en-US" sz="1600" b="1" dirty="0" smtClean="0">
              <a:latin typeface="Cambria" panose="020405030504060302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600" b="1" dirty="0" smtClean="0">
                <a:latin typeface="Cambria" panose="02040503050406030204" pitchFamily="18" charset="0"/>
              </a:rPr>
              <a:t>South growing slowly (or contracting!)</a:t>
            </a:r>
          </a:p>
          <a:p>
            <a:pPr>
              <a:spcBef>
                <a:spcPts val="0"/>
              </a:spcBef>
            </a:pPr>
            <a:endParaRPr lang="en-US" sz="1600" b="1" dirty="0">
              <a:latin typeface="Cambria" panose="020405030504060302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36513" y="6422772"/>
            <a:ext cx="3505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 WA DOR Taxable Retail Sales DB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3049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C000"/>
                </a:solidFill>
                <a:latin typeface="Cambria" panose="02040503050406030204" pitchFamily="18" charset="0"/>
              </a:rPr>
              <a:t>King County Taxable Sales</a:t>
            </a:r>
            <a:endParaRPr lang="en-US" sz="4000" b="1" dirty="0">
              <a:solidFill>
                <a:srgbClr val="FFC0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1816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1200" b="1" dirty="0" smtClean="0">
              <a:latin typeface="Cambria" panose="020405030504060302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latin typeface="Cambria" panose="02040503050406030204" pitchFamily="18" charset="0"/>
              </a:rPr>
              <a:t>	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720032"/>
              </p:ext>
            </p:extLst>
          </p:nvPr>
        </p:nvGraphicFramePr>
        <p:xfrm>
          <a:off x="-1" y="1676400"/>
          <a:ext cx="9144002" cy="5181595"/>
        </p:xfrm>
        <a:graphic>
          <a:graphicData uri="http://schemas.openxmlformats.org/drawingml/2006/table">
            <a:tbl>
              <a:tblPr/>
              <a:tblGrid>
                <a:gridCol w="924851"/>
                <a:gridCol w="2492392"/>
                <a:gridCol w="1295836"/>
                <a:gridCol w="2131860"/>
                <a:gridCol w="2299063"/>
              </a:tblGrid>
              <a:tr h="10294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Tax Year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Value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Annual Growth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% Change from August 2017 Forecast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 Change from August 2017 Forecast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31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2016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$62,234,630,017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8.02%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0.00%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$0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03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$65,600,000,000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5.41%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0.75%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$489,558,637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03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$68,990,339,837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5.17%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0.30%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$207,543,597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31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2019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$70,842,548,772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2.68%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-1.43%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($1,024,287,850)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31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$72,372,608,770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2.16%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-2.63%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($1,952,225,610)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31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$75,298,097,229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4.04%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-2.37%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($1,827,809,667)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31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$77,955,869,070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3.53%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-2.91%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($2,339,481,456)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31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$80,775,050,007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3.62%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-3.06%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($2,550,722,282)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31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2024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$84,004,746,741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4.00%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-2.66%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($2,295,570,295)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31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2025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$87,315,525,607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3.94%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-2.09%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($1,864,236,489)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31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2026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$90,036,836,125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3.12%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-2.20%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($2,022,349,651)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31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2027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$92,975,133,720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3.26%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032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C000"/>
                </a:solidFill>
                <a:latin typeface="Cambria" panose="02040503050406030204" pitchFamily="18" charset="0"/>
              </a:rPr>
              <a:t>King County Local and Optional Sales Tax Forecast</a:t>
            </a:r>
            <a:endParaRPr lang="en-US" sz="4000" b="1" dirty="0">
              <a:solidFill>
                <a:srgbClr val="FFC0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1816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1200" b="1" smtClean="0">
              <a:latin typeface="Cambria" panose="020405030504060302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smtClean="0">
                <a:latin typeface="Cambria" panose="02040503050406030204" pitchFamily="18" charset="0"/>
              </a:rPr>
              <a:t>	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304944"/>
              </p:ext>
            </p:extLst>
          </p:nvPr>
        </p:nvGraphicFramePr>
        <p:xfrm>
          <a:off x="-1" y="1676400"/>
          <a:ext cx="9144002" cy="5181595"/>
        </p:xfrm>
        <a:graphic>
          <a:graphicData uri="http://schemas.openxmlformats.org/drawingml/2006/table">
            <a:tbl>
              <a:tblPr/>
              <a:tblGrid>
                <a:gridCol w="924851"/>
                <a:gridCol w="2492392"/>
                <a:gridCol w="1295836"/>
                <a:gridCol w="2131860"/>
                <a:gridCol w="2299063"/>
              </a:tblGrid>
              <a:tr h="10294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Tax Year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Value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Annual Growth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% Change from August 2017 Forecast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 Change from August 2017 Forecast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31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2016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$112,704,886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7.63%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0.00%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$0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03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$118,595,005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5.23%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1.88%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$2,192,919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03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$126,383,728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6.57%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0.70%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$880,625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31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2019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$130,857,235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3.54%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-1.15%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($1,520,749)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31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$134,242,332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2.59%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0.15%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$207,142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31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$136,874,748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1.96%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0.89%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$1,210,660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31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$141,936,488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3.70%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0.35%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$491,301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31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$143,823,778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1.33%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-2.09%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($3,069,978)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31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2024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$149,572,979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4.00%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-1.68%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($2,558,765)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31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2025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$155,446,549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3.93%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-1.12%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($1,758,367)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31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2026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$160,207,961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3.06%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-1.23%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($1,987,234)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31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2027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$165,436,250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3.26%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effectLst/>
                          <a:latin typeface="Arial Rounded MT Bold" panose="020F07040305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235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  <a:latin typeface="Cambria" panose="02040503050406030204" pitchFamily="18" charset="0"/>
              </a:rPr>
              <a:t>King County </a:t>
            </a:r>
            <a:br>
              <a:rPr lang="en-US" sz="3600" b="1" dirty="0" smtClean="0">
                <a:solidFill>
                  <a:srgbClr val="FFC000"/>
                </a:solidFill>
                <a:latin typeface="Cambria" panose="02040503050406030204" pitchFamily="18" charset="0"/>
              </a:rPr>
            </a:br>
            <a:r>
              <a:rPr lang="en-US" sz="3600" b="1" dirty="0" smtClean="0">
                <a:solidFill>
                  <a:srgbClr val="FFC000"/>
                </a:solidFill>
                <a:latin typeface="Cambria" panose="02040503050406030204" pitchFamily="18" charset="0"/>
              </a:rPr>
              <a:t>Office of Economic and Financial Analysis</a:t>
            </a:r>
            <a:br>
              <a:rPr lang="en-US" sz="3600" b="1" dirty="0" smtClean="0">
                <a:solidFill>
                  <a:srgbClr val="FFC000"/>
                </a:solidFill>
                <a:latin typeface="Cambria" panose="02040503050406030204" pitchFamily="18" charset="0"/>
              </a:rPr>
            </a:br>
            <a:r>
              <a:rPr lang="en-US" sz="4000" b="1" dirty="0">
                <a:solidFill>
                  <a:srgbClr val="FFC000"/>
                </a:solidFill>
                <a:latin typeface="Cambria" panose="02040503050406030204" pitchFamily="18" charset="0"/>
              </a:rPr>
              <a:t/>
            </a:r>
            <a:br>
              <a:rPr lang="en-US" sz="4000" b="1" dirty="0">
                <a:solidFill>
                  <a:srgbClr val="FFC000"/>
                </a:solidFill>
                <a:latin typeface="Cambria" panose="02040503050406030204" pitchFamily="18" charset="0"/>
              </a:rPr>
            </a:br>
            <a:r>
              <a:rPr lang="en-US" sz="2400" b="1" dirty="0" smtClean="0">
                <a:solidFill>
                  <a:srgbClr val="FFC000"/>
                </a:solidFill>
                <a:latin typeface="Cambria" panose="02040503050406030204" pitchFamily="18" charset="0"/>
                <a:hlinkClick r:id="rId3"/>
              </a:rPr>
              <a:t>http://www.kingcounty.gov/independent/forecasting.aspx</a:t>
            </a:r>
            <a:endParaRPr lang="en-US" sz="2400" b="1" dirty="0">
              <a:solidFill>
                <a:srgbClr val="FFC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33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C000"/>
                </a:solidFill>
                <a:latin typeface="Cambria" panose="02040503050406030204" pitchFamily="18" charset="0"/>
              </a:rPr>
              <a:t>World economic growth forecast still strong in 2018</a:t>
            </a:r>
            <a:endParaRPr lang="en-US" sz="4000" b="1" dirty="0">
              <a:solidFill>
                <a:srgbClr val="FFC000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2992281"/>
              </p:ext>
            </p:extLst>
          </p:nvPr>
        </p:nvGraphicFramePr>
        <p:xfrm>
          <a:off x="0" y="1676400"/>
          <a:ext cx="91440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047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8946423"/>
              </p:ext>
            </p:extLst>
          </p:nvPr>
        </p:nvGraphicFramePr>
        <p:xfrm>
          <a:off x="0" y="1676400"/>
          <a:ext cx="91440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C000"/>
                </a:solidFill>
                <a:latin typeface="Cambria" panose="02040503050406030204" pitchFamily="18" charset="0"/>
              </a:rPr>
              <a:t>The U.S. economy has created nearly </a:t>
            </a:r>
            <a:br>
              <a:rPr lang="en-US" sz="4000" b="1" dirty="0" smtClean="0">
                <a:solidFill>
                  <a:srgbClr val="FFC000"/>
                </a:solidFill>
                <a:latin typeface="Cambria" panose="02040503050406030204" pitchFamily="18" charset="0"/>
              </a:rPr>
            </a:br>
            <a:r>
              <a:rPr lang="en-US" sz="4000" b="1" dirty="0" smtClean="0">
                <a:solidFill>
                  <a:srgbClr val="FFC000"/>
                </a:solidFill>
                <a:latin typeface="Cambria" panose="02040503050406030204" pitchFamily="18" charset="0"/>
              </a:rPr>
              <a:t>19 million jobs since the recession…</a:t>
            </a:r>
            <a:endParaRPr lang="en-US" sz="4000" b="1" dirty="0">
              <a:solidFill>
                <a:srgbClr val="FFC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80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C000"/>
                </a:solidFill>
                <a:latin typeface="Cambria" panose="02040503050406030204" pitchFamily="18" charset="0"/>
              </a:rPr>
              <a:t>…And unemployment is reaching levels not seen for years </a:t>
            </a:r>
            <a:endParaRPr lang="en-US" sz="4000" b="1" dirty="0">
              <a:solidFill>
                <a:srgbClr val="FFC000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2815861"/>
              </p:ext>
            </p:extLst>
          </p:nvPr>
        </p:nvGraphicFramePr>
        <p:xfrm>
          <a:off x="0" y="1676400"/>
          <a:ext cx="91440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781800" y="31242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</a:rPr>
              <a:t>U-6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600" y="41910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/>
                </a:solidFill>
              </a:rPr>
              <a:t>U-3</a:t>
            </a:r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1600" y="5446931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KC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190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08029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800" spc="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  <a:endParaRPr lang="en-US" sz="800" spc="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800" spc="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  <a:endParaRPr lang="en-US" sz="800" spc="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  <a:endParaRPr lang="en-US" sz="800" spc="200" dirty="0">
              <a:solidFill>
                <a:schemeClr val="bg1"/>
              </a:solidFill>
            </a:endParaRPr>
          </a:p>
          <a:p>
            <a:endParaRPr lang="en-US" sz="800" spc="200" dirty="0">
              <a:solidFill>
                <a:schemeClr val="bg1"/>
              </a:solidFill>
            </a:endParaRPr>
          </a:p>
          <a:p>
            <a:endParaRPr lang="en-US" sz="800" spc="200" dirty="0">
              <a:solidFill>
                <a:schemeClr val="bg1"/>
              </a:solidFill>
            </a:endParaRPr>
          </a:p>
          <a:p>
            <a:endParaRPr lang="en-US" sz="800" spc="200" dirty="0">
              <a:solidFill>
                <a:schemeClr val="bg1"/>
              </a:solidFill>
            </a:endParaRPr>
          </a:p>
          <a:p>
            <a:endParaRPr lang="en-US" sz="800" spc="200" dirty="0" smtClean="0">
              <a:solidFill>
                <a:schemeClr val="bg1"/>
              </a:solidFill>
            </a:endParaRP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7" name="AutoShape 6" descr="Image result for 0 and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AutoShape 8" descr="Image result for 0 and 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TextBox 9"/>
          <p:cNvSpPr txBox="1">
            <a:spLocks/>
          </p:cNvSpPr>
          <p:nvPr/>
        </p:nvSpPr>
        <p:spPr>
          <a:xfrm>
            <a:off x="155575" y="664707"/>
            <a:ext cx="8759952" cy="5816977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pPr marL="457200" lvl="0"/>
            <a:r>
              <a:rPr lang="en-US" sz="2400" b="1" dirty="0" smtClean="0">
                <a:solidFill>
                  <a:prstClr val="black"/>
                </a:solidFill>
              </a:rPr>
              <a:t>2017 Tax </a:t>
            </a:r>
            <a:r>
              <a:rPr lang="en-US" sz="2400" b="1" dirty="0">
                <a:solidFill>
                  <a:prstClr val="black"/>
                </a:solidFill>
              </a:rPr>
              <a:t>Changes</a:t>
            </a:r>
          </a:p>
          <a:p>
            <a:pPr marL="114300" lvl="0"/>
            <a:r>
              <a:rPr lang="en-US" dirty="0">
                <a:solidFill>
                  <a:prstClr val="black"/>
                </a:solidFill>
              </a:rPr>
              <a:t>	</a:t>
            </a:r>
            <a:r>
              <a:rPr lang="en-US" u="sng" dirty="0" smtClean="0">
                <a:solidFill>
                  <a:prstClr val="black"/>
                </a:solidFill>
              </a:rPr>
              <a:t>Corporate</a:t>
            </a:r>
          </a:p>
          <a:p>
            <a:pPr marL="114300" lvl="0"/>
            <a:r>
              <a:rPr lang="en-US" dirty="0">
                <a:solidFill>
                  <a:prstClr val="black"/>
                </a:solidFill>
              </a:rPr>
              <a:t>	</a:t>
            </a:r>
            <a:r>
              <a:rPr lang="en-US" dirty="0" smtClean="0">
                <a:solidFill>
                  <a:prstClr val="black"/>
                </a:solidFill>
              </a:rPr>
              <a:t>-Corporate changes included lowering the </a:t>
            </a:r>
            <a:r>
              <a:rPr lang="en-US" dirty="0">
                <a:solidFill>
                  <a:prstClr val="black"/>
                </a:solidFill>
              </a:rPr>
              <a:t>statutory rate, allowed for temporary </a:t>
            </a:r>
            <a:r>
              <a:rPr lang="en-US" dirty="0" smtClean="0">
                <a:solidFill>
                  <a:prstClr val="black"/>
                </a:solidFill>
              </a:rPr>
              <a:t>	full expensing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dirty="0" smtClean="0">
                <a:solidFill>
                  <a:prstClr val="black"/>
                </a:solidFill>
              </a:rPr>
              <a:t>caps </a:t>
            </a:r>
            <a:r>
              <a:rPr lang="en-US" dirty="0">
                <a:solidFill>
                  <a:prstClr val="black"/>
                </a:solidFill>
              </a:rPr>
              <a:t>the interest </a:t>
            </a:r>
            <a:r>
              <a:rPr lang="en-US" dirty="0" smtClean="0">
                <a:solidFill>
                  <a:prstClr val="black"/>
                </a:solidFill>
              </a:rPr>
              <a:t>deduction, lower one-time repatriation tax</a:t>
            </a:r>
            <a:endParaRPr lang="en-US" dirty="0">
              <a:solidFill>
                <a:prstClr val="black"/>
              </a:solidFill>
            </a:endParaRPr>
          </a:p>
          <a:p>
            <a:pPr marL="114300" lvl="0"/>
            <a:r>
              <a:rPr lang="en-US" dirty="0">
                <a:solidFill>
                  <a:prstClr val="black"/>
                </a:solidFill>
              </a:rPr>
              <a:t>	</a:t>
            </a:r>
            <a:r>
              <a:rPr lang="en-US" dirty="0" smtClean="0">
                <a:solidFill>
                  <a:prstClr val="black"/>
                </a:solidFill>
              </a:rPr>
              <a:t>-Likely </a:t>
            </a:r>
            <a:r>
              <a:rPr lang="en-US" dirty="0">
                <a:solidFill>
                  <a:prstClr val="black"/>
                </a:solidFill>
              </a:rPr>
              <a:t>to impact </a:t>
            </a:r>
            <a:r>
              <a:rPr lang="en-US" dirty="0" smtClean="0">
                <a:solidFill>
                  <a:prstClr val="black"/>
                </a:solidFill>
              </a:rPr>
              <a:t>investment and therefore growth</a:t>
            </a:r>
            <a:endParaRPr lang="en-US" dirty="0">
              <a:solidFill>
                <a:prstClr val="black"/>
              </a:solidFill>
            </a:endParaRPr>
          </a:p>
          <a:p>
            <a:pPr marL="114300" lvl="0"/>
            <a:r>
              <a:rPr lang="en-US" dirty="0">
                <a:solidFill>
                  <a:prstClr val="black"/>
                </a:solidFill>
              </a:rPr>
              <a:t>	</a:t>
            </a:r>
            <a:r>
              <a:rPr lang="en-US" u="sng" dirty="0" smtClean="0">
                <a:solidFill>
                  <a:prstClr val="black"/>
                </a:solidFill>
              </a:rPr>
              <a:t>Personal</a:t>
            </a:r>
          </a:p>
          <a:p>
            <a:pPr marL="114300" lvl="0"/>
            <a:r>
              <a:rPr lang="en-US" dirty="0">
                <a:solidFill>
                  <a:prstClr val="black"/>
                </a:solidFill>
              </a:rPr>
              <a:t>	</a:t>
            </a:r>
            <a:r>
              <a:rPr lang="en-US" dirty="0" smtClean="0">
                <a:solidFill>
                  <a:prstClr val="black"/>
                </a:solidFill>
              </a:rPr>
              <a:t>-7 </a:t>
            </a:r>
            <a:r>
              <a:rPr lang="en-US" dirty="0">
                <a:solidFill>
                  <a:prstClr val="black"/>
                </a:solidFill>
              </a:rPr>
              <a:t>brackets remain but lower rates and higher </a:t>
            </a:r>
            <a:r>
              <a:rPr lang="en-US" dirty="0" smtClean="0">
                <a:solidFill>
                  <a:prstClr val="black"/>
                </a:solidFill>
              </a:rPr>
              <a:t>thresholds, standard deduction 	raised, personal exemption removed</a:t>
            </a:r>
            <a:endParaRPr lang="en-US" dirty="0">
              <a:solidFill>
                <a:prstClr val="black"/>
              </a:solidFill>
            </a:endParaRPr>
          </a:p>
          <a:p>
            <a:pPr marL="114300" lvl="0"/>
            <a:r>
              <a:rPr lang="en-US" dirty="0">
                <a:solidFill>
                  <a:prstClr val="black"/>
                </a:solidFill>
              </a:rPr>
              <a:t>	</a:t>
            </a:r>
            <a:r>
              <a:rPr lang="en-US" dirty="0" smtClean="0">
                <a:solidFill>
                  <a:prstClr val="black"/>
                </a:solidFill>
              </a:rPr>
              <a:t>-Overall</a:t>
            </a:r>
            <a:r>
              <a:rPr lang="en-US" dirty="0">
                <a:solidFill>
                  <a:prstClr val="black"/>
                </a:solidFill>
              </a:rPr>
              <a:t>, likely to be variable </a:t>
            </a:r>
            <a:r>
              <a:rPr lang="en-US" dirty="0" smtClean="0">
                <a:solidFill>
                  <a:prstClr val="black"/>
                </a:solidFill>
              </a:rPr>
              <a:t>impacts plus </a:t>
            </a:r>
            <a:r>
              <a:rPr lang="en-US" dirty="0">
                <a:solidFill>
                  <a:prstClr val="black"/>
                </a:solidFill>
              </a:rPr>
              <a:t>temporary nature mean taxes could rise </a:t>
            </a:r>
            <a:r>
              <a:rPr lang="en-US" dirty="0" smtClean="0">
                <a:solidFill>
                  <a:prstClr val="black"/>
                </a:solidFill>
              </a:rPr>
              <a:t>	in </a:t>
            </a:r>
            <a:r>
              <a:rPr lang="en-US" dirty="0">
                <a:solidFill>
                  <a:prstClr val="black"/>
                </a:solidFill>
              </a:rPr>
              <a:t>the long run</a:t>
            </a:r>
          </a:p>
          <a:p>
            <a:pPr marL="457200" lvl="0"/>
            <a:endParaRPr lang="en-US" sz="2400" b="1" dirty="0" smtClean="0">
              <a:solidFill>
                <a:prstClr val="black"/>
              </a:solidFill>
            </a:endParaRPr>
          </a:p>
          <a:p>
            <a:pPr marL="457200" lvl="0"/>
            <a:r>
              <a:rPr lang="en-US" sz="2400" b="1" dirty="0" smtClean="0">
                <a:solidFill>
                  <a:prstClr val="black"/>
                </a:solidFill>
              </a:rPr>
              <a:t>2018 Trade &amp; Tariffs</a:t>
            </a:r>
            <a:endParaRPr lang="en-US" sz="2400" b="1" dirty="0">
              <a:solidFill>
                <a:prstClr val="black"/>
              </a:solidFill>
            </a:endParaRPr>
          </a:p>
          <a:p>
            <a:pPr marL="114300" lvl="0"/>
            <a:r>
              <a:rPr lang="en-US" sz="2400" dirty="0">
                <a:solidFill>
                  <a:prstClr val="black"/>
                </a:solidFill>
              </a:rPr>
              <a:t>	</a:t>
            </a:r>
            <a:r>
              <a:rPr lang="en-US" sz="2400" dirty="0" smtClean="0">
                <a:solidFill>
                  <a:prstClr val="black"/>
                </a:solidFill>
              </a:rPr>
              <a:t>-</a:t>
            </a:r>
            <a:r>
              <a:rPr lang="en-US" dirty="0" smtClean="0">
                <a:solidFill>
                  <a:prstClr val="black"/>
                </a:solidFill>
              </a:rPr>
              <a:t>Currently in play (aluminum/steel) and China</a:t>
            </a:r>
          </a:p>
          <a:p>
            <a:pPr marL="114300" lvl="0"/>
            <a:r>
              <a:rPr lang="en-US" dirty="0">
                <a:solidFill>
                  <a:prstClr val="black"/>
                </a:solidFill>
              </a:rPr>
              <a:t>	</a:t>
            </a:r>
            <a:r>
              <a:rPr lang="en-US" dirty="0" smtClean="0">
                <a:solidFill>
                  <a:prstClr val="black"/>
                </a:solidFill>
              </a:rPr>
              <a:t>-Likely more to come</a:t>
            </a:r>
            <a:endParaRPr lang="en-US" dirty="0">
              <a:solidFill>
                <a:prstClr val="black"/>
              </a:solidFill>
            </a:endParaRPr>
          </a:p>
          <a:p>
            <a:pPr marL="457200" lvl="0"/>
            <a:r>
              <a:rPr lang="en-US" sz="2400" b="1" dirty="0" smtClean="0">
                <a:solidFill>
                  <a:prstClr val="black"/>
                </a:solidFill>
              </a:rPr>
              <a:t>Other</a:t>
            </a:r>
            <a:endParaRPr lang="en-US" sz="2400" b="1" dirty="0">
              <a:solidFill>
                <a:prstClr val="black"/>
              </a:solidFill>
            </a:endParaRPr>
          </a:p>
          <a:p>
            <a:pPr marL="114300" lvl="0"/>
            <a:r>
              <a:rPr lang="en-US" dirty="0">
                <a:solidFill>
                  <a:prstClr val="black"/>
                </a:solidFill>
              </a:rPr>
              <a:t>	ACA mandate </a:t>
            </a:r>
            <a:r>
              <a:rPr lang="en-US" dirty="0" smtClean="0">
                <a:solidFill>
                  <a:prstClr val="black"/>
                </a:solidFill>
              </a:rPr>
              <a:t>repeal</a:t>
            </a:r>
          </a:p>
          <a:p>
            <a:pPr marL="114300" lvl="0"/>
            <a:r>
              <a:rPr lang="en-US" dirty="0">
                <a:solidFill>
                  <a:prstClr val="black"/>
                </a:solidFill>
              </a:rPr>
              <a:t>	</a:t>
            </a:r>
            <a:r>
              <a:rPr lang="en-US" dirty="0" smtClean="0">
                <a:solidFill>
                  <a:prstClr val="black"/>
                </a:solidFill>
              </a:rPr>
              <a:t>Infrastructure investment/deregulation</a:t>
            </a:r>
            <a:r>
              <a:rPr lang="en-US" dirty="0">
                <a:solidFill>
                  <a:prstClr val="black"/>
                </a:solidFill>
              </a:rPr>
              <a:t>	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07975" y="433874"/>
            <a:ext cx="7663007" cy="461665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smtClean="0">
                <a:solidFill>
                  <a:prstClr val="black"/>
                </a:solidFill>
              </a:rPr>
              <a:t>Feds continue to play major role in economic outlook</a:t>
            </a:r>
            <a:endParaRPr lang="en-US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1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C000"/>
                </a:solidFill>
                <a:latin typeface="Cambria" panose="02040503050406030204" pitchFamily="18" charset="0"/>
              </a:rPr>
              <a:t>The U.S. growth forecast is for faster growth in 2018</a:t>
            </a:r>
            <a:endParaRPr lang="en-US" sz="4000" b="1" dirty="0">
              <a:solidFill>
                <a:srgbClr val="FFC000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998251"/>
              </p:ext>
            </p:extLst>
          </p:nvPr>
        </p:nvGraphicFramePr>
        <p:xfrm>
          <a:off x="0" y="1676400"/>
          <a:ext cx="91440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1887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C000"/>
                </a:solidFill>
                <a:latin typeface="Cambria" panose="02040503050406030204" pitchFamily="18" charset="0"/>
              </a:rPr>
              <a:t>2017 was another year of growth for King </a:t>
            </a:r>
            <a:r>
              <a:rPr lang="en-US" sz="4000" b="1" dirty="0">
                <a:solidFill>
                  <a:srgbClr val="FFC000"/>
                </a:solidFill>
                <a:latin typeface="Cambria" panose="02040503050406030204" pitchFamily="18" charset="0"/>
              </a:rPr>
              <a:t>County’s </a:t>
            </a:r>
            <a:r>
              <a:rPr lang="en-US" sz="4000" b="1" dirty="0" smtClean="0">
                <a:solidFill>
                  <a:srgbClr val="FFC000"/>
                </a:solidFill>
                <a:latin typeface="Cambria" panose="02040503050406030204" pitchFamily="18" charset="0"/>
              </a:rPr>
              <a:t>economy</a:t>
            </a:r>
            <a:endParaRPr lang="en-US" sz="4000" b="1" dirty="0">
              <a:solidFill>
                <a:srgbClr val="FFC000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0307296"/>
              </p:ext>
            </p:extLst>
          </p:nvPr>
        </p:nvGraphicFramePr>
        <p:xfrm>
          <a:off x="0" y="1676400"/>
          <a:ext cx="91440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7902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C000"/>
                </a:solidFill>
                <a:latin typeface="Cambria" panose="02040503050406030204" pitchFamily="18" charset="0"/>
              </a:rPr>
              <a:t>The Seattle Area Population has Grown Substantially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1418528"/>
              </p:ext>
            </p:extLst>
          </p:nvPr>
        </p:nvGraphicFramePr>
        <p:xfrm>
          <a:off x="0" y="1676400"/>
          <a:ext cx="91440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486400" y="3934418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Incorporated</a:t>
            </a:r>
            <a:endParaRPr lang="en-US" b="1" dirty="0">
              <a:solidFill>
                <a:schemeClr val="accent2"/>
              </a:solidFill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2600" y="292788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  <a:latin typeface="Cambria" panose="02040503050406030204" pitchFamily="18" charset="0"/>
              </a:rPr>
              <a:t>Tri-county</a:t>
            </a:r>
            <a:endParaRPr lang="en-US" b="1" dirty="0">
              <a:solidFill>
                <a:schemeClr val="accent1"/>
              </a:solidFill>
              <a:latin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15100" y="5437052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  <a:latin typeface="Cambria" panose="02040503050406030204" pitchFamily="18" charset="0"/>
              </a:rPr>
              <a:t>Seattle</a:t>
            </a:r>
            <a:endParaRPr lang="en-US" b="1" dirty="0">
              <a:solidFill>
                <a:srgbClr val="00B05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02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C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9392</TotalTime>
  <Words>1242</Words>
  <Application>Microsoft Office PowerPoint</Application>
  <PresentationFormat>On-screen Show (4:3)</PresentationFormat>
  <Paragraphs>701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Arial Rounded MT Bold</vt:lpstr>
      <vt:lpstr>Calibri</vt:lpstr>
      <vt:lpstr>Cambria</vt:lpstr>
      <vt:lpstr>Verdana</vt:lpstr>
      <vt:lpstr>Office Theme</vt:lpstr>
      <vt:lpstr>. 2018 King County Economic and Revenue Forecast Presentation to the Puget Sound Finance Officer’s Association  </vt:lpstr>
      <vt:lpstr>PowerPoint Presentation</vt:lpstr>
      <vt:lpstr>World economic growth forecast still strong in 2018</vt:lpstr>
      <vt:lpstr>The U.S. economy has created nearly  19 million jobs since the recession…</vt:lpstr>
      <vt:lpstr>…And unemployment is reaching levels not seen for years </vt:lpstr>
      <vt:lpstr>PowerPoint Presentation</vt:lpstr>
      <vt:lpstr>The U.S. growth forecast is for faster growth in 2018</vt:lpstr>
      <vt:lpstr>2017 was another year of growth for King County’s economy</vt:lpstr>
      <vt:lpstr>The Seattle Area Population has Grown Substantially</vt:lpstr>
      <vt:lpstr>Population Growth Ebbs and Flows with the Labor Market</vt:lpstr>
      <vt:lpstr>Local job growth for seventh straight year with more likely to come!</vt:lpstr>
      <vt:lpstr>PowerPoint Presentation</vt:lpstr>
      <vt:lpstr>Information employment overtook manufacturing in 2017</vt:lpstr>
      <vt:lpstr>Home prices continue to rise in part due to few homes on the market</vt:lpstr>
      <vt:lpstr>Rents have also been increasing rapidly</vt:lpstr>
      <vt:lpstr>Local inflation increasing in 2018</vt:lpstr>
      <vt:lpstr>Rapid employment/population growth brings benefits and costs…</vt:lpstr>
      <vt:lpstr>…And some long-run challenges continue</vt:lpstr>
      <vt:lpstr>Local economic signals still solid</vt:lpstr>
      <vt:lpstr>The KC forecast for 2018-2019 calls for growth but at a reduced pace</vt:lpstr>
      <vt:lpstr>March 2018 Revenue Forecasts</vt:lpstr>
      <vt:lpstr>Countywide Assessed Value Forecast</vt:lpstr>
      <vt:lpstr>New Construction Forecast</vt:lpstr>
      <vt:lpstr>KC taxable sales continue to grow but at a  slower pace</vt:lpstr>
      <vt:lpstr>Taxable sales growth was variable around the County in 2017</vt:lpstr>
      <vt:lpstr>King County Taxable Sales</vt:lpstr>
      <vt:lpstr>King County Local and Optional Sales Tax Forecast</vt:lpstr>
      <vt:lpstr>King County  Office of Economic and Financial Analysis  http://www.kingcounty.gov/independent/forecasting.aspx</vt:lpstr>
    </vt:vector>
  </TitlesOfParts>
  <Company>King County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Cacallori, Anthony</dc:creator>
  <cp:lastModifiedBy>Gabrielle Nicas</cp:lastModifiedBy>
  <cp:revision>524</cp:revision>
  <cp:lastPrinted>2018-06-12T17:14:58Z</cp:lastPrinted>
  <dcterms:created xsi:type="dcterms:W3CDTF">2016-08-09T19:55:40Z</dcterms:created>
  <dcterms:modified xsi:type="dcterms:W3CDTF">2018-06-18T14:48:14Z</dcterms:modified>
</cp:coreProperties>
</file>