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6" r:id="rId5"/>
  </p:sldMasterIdLst>
  <p:notesMasterIdLst>
    <p:notesMasterId r:id="rId28"/>
  </p:notesMasterIdLst>
  <p:handoutMasterIdLst>
    <p:handoutMasterId r:id="rId29"/>
  </p:handoutMasterIdLst>
  <p:sldIdLst>
    <p:sldId id="323" r:id="rId6"/>
    <p:sldId id="346" r:id="rId7"/>
    <p:sldId id="351" r:id="rId8"/>
    <p:sldId id="342" r:id="rId9"/>
    <p:sldId id="325" r:id="rId10"/>
    <p:sldId id="343" r:id="rId11"/>
    <p:sldId id="335" r:id="rId12"/>
    <p:sldId id="329" r:id="rId13"/>
    <p:sldId id="336" r:id="rId14"/>
    <p:sldId id="330" r:id="rId15"/>
    <p:sldId id="331" r:id="rId16"/>
    <p:sldId id="332" r:id="rId17"/>
    <p:sldId id="337" r:id="rId18"/>
    <p:sldId id="333" r:id="rId19"/>
    <p:sldId id="338" r:id="rId20"/>
    <p:sldId id="339" r:id="rId21"/>
    <p:sldId id="340" r:id="rId22"/>
    <p:sldId id="341" r:id="rId23"/>
    <p:sldId id="348" r:id="rId24"/>
    <p:sldId id="350" r:id="rId25"/>
    <p:sldId id="349" r:id="rId26"/>
    <p:sldId id="347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nell, Jamie" initials="CJ" lastIdx="6" clrIdx="0">
    <p:extLst/>
  </p:cmAuthor>
  <p:cmAuthor id="2" name="Fitzpatrick-FLO, Kevin" initials="FK" lastIdx="7" clrIdx="1">
    <p:extLst/>
  </p:cmAuthor>
  <p:cmAuthor id="3" name="McVay-FLO, Laurie" initials="ML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07C"/>
    <a:srgbClr val="2A6EBB"/>
    <a:srgbClr val="004954"/>
    <a:srgbClr val="7F1399"/>
    <a:srgbClr val="EF8200"/>
    <a:srgbClr val="211D3E"/>
    <a:srgbClr val="002E5F"/>
    <a:srgbClr val="FF7900"/>
    <a:srgbClr val="803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29" autoAdjust="0"/>
  </p:normalViewPr>
  <p:slideViewPr>
    <p:cSldViewPr snapToGrid="0" snapToObjects="1"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2C30ED9-DAA0-8E41-9606-9374694B0451}" type="datetimeFigureOut">
              <a:rPr lang="en-US" smtClean="0"/>
              <a:t>6/13/2017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CF75DA-8498-6D48-9C11-ECBC597A3E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140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0E1BDD-88A6-E14E-9826-162556832CF0}" type="datetimeFigureOut">
              <a:rPr lang="en-US" smtClean="0"/>
              <a:t>6/13/2017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D0D4C4-2BAE-E441-99E2-5DC977FE51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34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0D4C4-2BAE-E441-99E2-5DC977FE51E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002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Standard Integration </a:t>
            </a:r>
            <a:r>
              <a:rPr lang="en-US" dirty="0"/>
              <a:t>- Web Service Integration with City’s SOR, </a:t>
            </a:r>
            <a:r>
              <a:rPr lang="en-US" b="1" dirty="0"/>
              <a:t>eGov SOR</a:t>
            </a:r>
            <a:r>
              <a:rPr lang="en-US" b="1" baseline="0" dirty="0"/>
              <a:t> </a:t>
            </a:r>
            <a:r>
              <a:rPr lang="en-US" dirty="0"/>
              <a:t>– Web Service Integration with new eGov-SOR,</a:t>
            </a:r>
            <a:r>
              <a:rPr lang="en-US" baseline="0" dirty="0"/>
              <a:t> </a:t>
            </a:r>
            <a:r>
              <a:rPr lang="en-US" b="1" baseline="0" dirty="0"/>
              <a:t>Standardized City Temple </a:t>
            </a:r>
            <a:r>
              <a:rPr lang="en-US" baseline="0" dirty="0"/>
              <a:t>– Standardized Deployment Licenses, Renewals, Taxes – no Web Services, </a:t>
            </a:r>
            <a:r>
              <a:rPr lang="en-US" b="1" baseline="0" dirty="0"/>
              <a:t>Administration/Outsourcing </a:t>
            </a:r>
            <a:r>
              <a:rPr lang="en-US" baseline="0" dirty="0"/>
              <a:t>– eGov Administers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0D4C4-2BAE-E441-99E2-5DC977FE51E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5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Standard Integration </a:t>
            </a:r>
            <a:r>
              <a:rPr lang="en-US" dirty="0"/>
              <a:t>- Web Service Integration with City’s SOR, </a:t>
            </a:r>
            <a:r>
              <a:rPr lang="en-US" b="1" dirty="0"/>
              <a:t>eGov SOR</a:t>
            </a:r>
            <a:r>
              <a:rPr lang="en-US" b="1" baseline="0" dirty="0"/>
              <a:t> </a:t>
            </a:r>
            <a:r>
              <a:rPr lang="en-US" dirty="0"/>
              <a:t>– Web Service Integration with new eGov-SOR,</a:t>
            </a:r>
            <a:r>
              <a:rPr lang="en-US" baseline="0" dirty="0"/>
              <a:t> </a:t>
            </a:r>
            <a:r>
              <a:rPr lang="en-US" b="1" baseline="0" dirty="0"/>
              <a:t>Standardized City Temple </a:t>
            </a:r>
            <a:r>
              <a:rPr lang="en-US" baseline="0" dirty="0"/>
              <a:t>– Standardized Deployment Licenses, Renewals, Taxes – no Web Services, </a:t>
            </a:r>
            <a:r>
              <a:rPr lang="en-US" b="1" baseline="0" dirty="0"/>
              <a:t>Administration/Outsourcing </a:t>
            </a:r>
            <a:r>
              <a:rPr lang="en-US" baseline="0" dirty="0"/>
              <a:t>– eGov Administers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0D4C4-2BAE-E441-99E2-5DC977FE51E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29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Onboarding Schedule/Fees</a:t>
            </a:r>
            <a:r>
              <a:rPr lang="en-US" b="1" baseline="0" dirty="0"/>
              <a:t> </a:t>
            </a:r>
            <a:r>
              <a:rPr lang="en-US" baseline="0" dirty="0"/>
              <a:t>is Option Dependent, </a:t>
            </a:r>
            <a:r>
              <a:rPr lang="en-US" b="1" baseline="0" dirty="0"/>
              <a:t>Agency Yearly Fees </a:t>
            </a:r>
            <a:r>
              <a:rPr lang="en-US" baseline="0" dirty="0"/>
              <a:t>- % of transactions </a:t>
            </a:r>
            <a:r>
              <a:rPr lang="en-US" baseline="0" dirty="0" err="1"/>
              <a:t>vrs</a:t>
            </a:r>
            <a:r>
              <a:rPr lang="en-US" baseline="0" dirty="0"/>
              <a:t>. all city Transactions, </a:t>
            </a:r>
            <a:r>
              <a:rPr lang="en-US" b="1" baseline="0" dirty="0"/>
              <a:t>Onboarding City Type </a:t>
            </a:r>
            <a:r>
              <a:rPr lang="en-US" baseline="0" dirty="0"/>
              <a:t>– Principal or Subscriber, </a:t>
            </a:r>
            <a:r>
              <a:rPr lang="en-US" b="1" baseline="0" dirty="0"/>
              <a:t>Executive Board Approval </a:t>
            </a:r>
            <a:r>
              <a:rPr lang="en-US" baseline="0" dirty="0"/>
              <a:t>- Supermajority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0D4C4-2BAE-E441-99E2-5DC977FE51E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34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0D4C4-2BAE-E441-99E2-5DC977FE51E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0D4C4-2BAE-E441-99E2-5DC977FE51E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03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Business User</a:t>
            </a:r>
            <a:r>
              <a:rPr lang="en-US" baseline="0" dirty="0"/>
              <a:t> – Portal – Standard Information shared across cities – City Specific Information – Licensing and Taxes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0D4C4-2BAE-E441-99E2-5DC977FE51E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12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0D4C4-2BAE-E441-99E2-5DC977FE51E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62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1. Shared</a:t>
            </a:r>
            <a:r>
              <a:rPr lang="en-US" b="1" baseline="0" dirty="0"/>
              <a:t> Standardized Information</a:t>
            </a:r>
            <a:r>
              <a:rPr lang="en-US" baseline="0" dirty="0"/>
              <a:t>,                          </a:t>
            </a:r>
            <a:r>
              <a:rPr lang="en-US" b="1" baseline="0" dirty="0"/>
              <a:t>2. City Specific Information – City Specific Licensing, Renewals and Taxing,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0D4C4-2BAE-E441-99E2-5DC977FE51E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51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Cost $4</a:t>
            </a:r>
            <a:r>
              <a:rPr lang="en-US" b="1" baseline="0" dirty="0"/>
              <a:t> per city,           ACH Charge $1,                 Credit Card 3%         Kubra/Chase Paymentech   2 days turn to City’s Bank  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0D4C4-2BAE-E441-99E2-5DC977FE51E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63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License</a:t>
            </a:r>
            <a:r>
              <a:rPr lang="en-US" b="1" baseline="0" dirty="0"/>
              <a:t> Availability – Dependent on the City – automatic or manual approval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0D4C4-2BAE-E441-99E2-5DC977FE51E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64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Specific Renewals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0D4C4-2BAE-E441-99E2-5DC977FE51E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5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4 Cities</a:t>
            </a:r>
            <a:r>
              <a:rPr lang="en-US" baseline="0" dirty="0"/>
              <a:t> – all taxes supported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0D4C4-2BAE-E441-99E2-5DC977FE51E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59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16000"/>
            <a:ext cx="9144000" cy="5842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31872" y="2984949"/>
            <a:ext cx="8229600" cy="1248850"/>
          </a:xfrm>
          <a:prstGeom prst="rect">
            <a:avLst/>
          </a:prstGeom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anchor="b" anchorCtr="0"/>
          <a:lstStyle>
            <a:lvl1pPr algn="l">
              <a:defRPr sz="3600" b="1" i="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"/>
              </a:defRPr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457198" y="4379951"/>
            <a:ext cx="8204274" cy="8122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FontTx/>
              <a:buNone/>
              <a:defRPr sz="2100" baseline="0">
                <a:solidFill>
                  <a:schemeClr val="bg1"/>
                </a:solidFill>
                <a:latin typeface="Colfax"/>
              </a:defRPr>
            </a:lvl1pPr>
          </a:lstStyle>
          <a:p>
            <a:pPr lvl="0"/>
            <a:r>
              <a:rPr lang="en-US" dirty="0"/>
              <a:t>City, Date</a:t>
            </a:r>
          </a:p>
        </p:txBody>
      </p:sp>
    </p:spTree>
    <p:extLst>
      <p:ext uri="{BB962C8B-B14F-4D97-AF65-F5344CB8AC3E}">
        <p14:creationId xmlns:p14="http://schemas.microsoft.com/office/powerpoint/2010/main" val="1598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457199" y="1597150"/>
            <a:ext cx="8238067" cy="4752849"/>
          </a:xfrm>
          <a:prstGeom prst="rect">
            <a:avLst/>
          </a:prstGeom>
        </p:spPr>
        <p:txBody>
          <a:bodyPr vert="horz" lIns="0" tIns="0" rIns="0" bIns="0"/>
          <a:lstStyle>
            <a:lvl3pPr marL="457200" indent="-137160">
              <a:spcBef>
                <a:spcPts val="0"/>
              </a:spcBef>
              <a:defRPr sz="2100" baseline="0">
                <a:latin typeface="Colfax"/>
              </a:defRPr>
            </a:lvl3pPr>
            <a:lvl4pPr marL="640080" indent="-137160">
              <a:spcBef>
                <a:spcPts val="0"/>
              </a:spcBef>
              <a:buSzPct val="79000"/>
              <a:buFont typeface="Wingdings" charset="2"/>
              <a:buChar char="§"/>
              <a:defRPr sz="2100" baseline="0">
                <a:latin typeface="Colfax"/>
              </a:defRPr>
            </a:lvl4pPr>
            <a:lvl5pPr marL="832104" indent="-192024">
              <a:spcBef>
                <a:spcPts val="0"/>
              </a:spcBef>
              <a:buFont typeface="Lucida Grande"/>
              <a:buChar char="-"/>
              <a:defRPr sz="2100" baseline="0">
                <a:latin typeface="Colfax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433732" y="6356350"/>
            <a:ext cx="1253067" cy="365125"/>
          </a:xfrm>
        </p:spPr>
        <p:txBody>
          <a:bodyPr/>
          <a:lstStyle/>
          <a:p>
            <a:fld id="{AAB5F1CF-8406-004D-8EBE-E40E5026E4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1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14984"/>
            <a:ext cx="9144000" cy="5843016"/>
          </a:xfrm>
          <a:prstGeom prst="rect">
            <a:avLst/>
          </a:prstGeom>
          <a:solidFill>
            <a:schemeClr val="accent3"/>
          </a:solidFill>
          <a:ln>
            <a:solidFill>
              <a:schemeClr val="bg1"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79779" y="1335853"/>
            <a:ext cx="8184444" cy="4675480"/>
          </a:xfrm>
          <a:prstGeom prst="rect">
            <a:avLst/>
          </a:prstGeom>
          <a:noFill/>
          <a:ln w="0">
            <a:solidFill>
              <a:schemeClr val="bg1">
                <a:alpha val="0"/>
              </a:schemeClr>
            </a:solidFill>
          </a:ln>
        </p:spPr>
        <p:txBody>
          <a:bodyPr lIns="0" tIns="0" rIns="0" bIns="0" anchor="ctr" anchorCtr="0"/>
          <a:lstStyle>
            <a:lvl1pPr>
              <a:defRPr sz="3600" b="1" i="0" cap="all">
                <a:solidFill>
                  <a:schemeClr val="bg1"/>
                </a:solidFill>
                <a:latin typeface="Colfax"/>
              </a:defRPr>
            </a:lvl1pPr>
          </a:lstStyle>
          <a:p>
            <a:r>
              <a:rPr lang="en-US" dirty="0"/>
              <a:t>Section Headline</a:t>
            </a:r>
          </a:p>
        </p:txBody>
      </p:sp>
    </p:spTree>
    <p:extLst>
      <p:ext uri="{BB962C8B-B14F-4D97-AF65-F5344CB8AC3E}">
        <p14:creationId xmlns:p14="http://schemas.microsoft.com/office/powerpoint/2010/main" val="2136056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14984"/>
            <a:ext cx="9144000" cy="5843016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79779" y="1335853"/>
            <a:ext cx="8184444" cy="4675480"/>
          </a:xfrm>
          <a:prstGeom prst="rect">
            <a:avLst/>
          </a:prstGeom>
          <a:noFill/>
          <a:ln w="0">
            <a:solidFill>
              <a:schemeClr val="bg1">
                <a:alpha val="0"/>
              </a:schemeClr>
            </a:solidFill>
          </a:ln>
        </p:spPr>
        <p:txBody>
          <a:bodyPr lIns="0" tIns="0" rIns="0" bIns="0" anchor="ctr" anchorCtr="0"/>
          <a:lstStyle>
            <a:lvl1pPr>
              <a:defRPr sz="3600" b="1" i="0" cap="all">
                <a:solidFill>
                  <a:schemeClr val="bg1"/>
                </a:solidFill>
                <a:latin typeface="Colfax"/>
              </a:defRPr>
            </a:lvl1pPr>
          </a:lstStyle>
          <a:p>
            <a:r>
              <a:rPr lang="en-US" dirty="0"/>
              <a:t>Section Headline</a:t>
            </a:r>
          </a:p>
        </p:txBody>
      </p:sp>
    </p:spTree>
    <p:extLst>
      <p:ext uri="{BB962C8B-B14F-4D97-AF65-F5344CB8AC3E}">
        <p14:creationId xmlns:p14="http://schemas.microsoft.com/office/powerpoint/2010/main" val="42662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14984"/>
            <a:ext cx="9144000" cy="5843016"/>
          </a:xfrm>
          <a:prstGeom prst="rect">
            <a:avLst/>
          </a:prstGeom>
          <a:solidFill>
            <a:srgbClr val="004954"/>
          </a:solidFill>
          <a:ln>
            <a:solidFill>
              <a:schemeClr val="bg1"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79779" y="1335853"/>
            <a:ext cx="8184444" cy="4675480"/>
          </a:xfrm>
          <a:prstGeom prst="rect">
            <a:avLst/>
          </a:prstGeom>
          <a:noFill/>
          <a:ln w="0">
            <a:solidFill>
              <a:schemeClr val="bg1">
                <a:alpha val="0"/>
              </a:schemeClr>
            </a:solidFill>
          </a:ln>
        </p:spPr>
        <p:txBody>
          <a:bodyPr lIns="0" tIns="0" rIns="0" bIns="0" anchor="ctr" anchorCtr="0"/>
          <a:lstStyle>
            <a:lvl1pPr>
              <a:defRPr sz="3600" b="1" i="0" cap="all">
                <a:solidFill>
                  <a:schemeClr val="bg1"/>
                </a:solidFill>
                <a:latin typeface="Colfax"/>
              </a:defRPr>
            </a:lvl1pPr>
          </a:lstStyle>
          <a:p>
            <a:r>
              <a:rPr lang="en-US" dirty="0"/>
              <a:t>Section Headline</a:t>
            </a:r>
          </a:p>
        </p:txBody>
      </p:sp>
    </p:spTree>
    <p:extLst>
      <p:ext uri="{BB962C8B-B14F-4D97-AF65-F5344CB8AC3E}">
        <p14:creationId xmlns:p14="http://schemas.microsoft.com/office/powerpoint/2010/main" val="92717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14984"/>
            <a:ext cx="9144000" cy="5843016"/>
          </a:xfrm>
          <a:prstGeom prst="rect">
            <a:avLst/>
          </a:prstGeom>
          <a:solidFill>
            <a:srgbClr val="002E5F"/>
          </a:solidFill>
          <a:ln>
            <a:solidFill>
              <a:schemeClr val="bg1"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79779" y="1335853"/>
            <a:ext cx="8184444" cy="4675480"/>
          </a:xfrm>
          <a:prstGeom prst="rect">
            <a:avLst/>
          </a:prstGeom>
          <a:noFill/>
          <a:ln w="0">
            <a:solidFill>
              <a:schemeClr val="bg1">
                <a:alpha val="0"/>
              </a:schemeClr>
            </a:solidFill>
          </a:ln>
        </p:spPr>
        <p:txBody>
          <a:bodyPr lIns="0" tIns="0" rIns="0" bIns="0" anchor="ctr" anchorCtr="0"/>
          <a:lstStyle>
            <a:lvl1pPr>
              <a:defRPr sz="3600" b="1" i="0" cap="all">
                <a:solidFill>
                  <a:schemeClr val="bg1"/>
                </a:solidFill>
                <a:latin typeface="Colfax"/>
              </a:defRPr>
            </a:lvl1pPr>
          </a:lstStyle>
          <a:p>
            <a:r>
              <a:rPr lang="en-US" dirty="0"/>
              <a:t>Section Headline</a:t>
            </a:r>
          </a:p>
        </p:txBody>
      </p:sp>
    </p:spTree>
    <p:extLst>
      <p:ext uri="{BB962C8B-B14F-4D97-AF65-F5344CB8AC3E}">
        <p14:creationId xmlns:p14="http://schemas.microsoft.com/office/powerpoint/2010/main" val="172496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14984"/>
            <a:ext cx="9144000" cy="5843016"/>
          </a:xfrm>
          <a:prstGeom prst="rect">
            <a:avLst/>
          </a:prstGeom>
          <a:solidFill>
            <a:srgbClr val="2A6EBB"/>
          </a:solidFill>
          <a:ln>
            <a:solidFill>
              <a:schemeClr val="bg1"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79779" y="1335853"/>
            <a:ext cx="8184444" cy="4675480"/>
          </a:xfrm>
          <a:prstGeom prst="rect">
            <a:avLst/>
          </a:prstGeom>
          <a:noFill/>
          <a:ln w="0">
            <a:solidFill>
              <a:schemeClr val="bg1">
                <a:alpha val="0"/>
              </a:schemeClr>
            </a:solidFill>
          </a:ln>
        </p:spPr>
        <p:txBody>
          <a:bodyPr lIns="0" tIns="0" rIns="0" bIns="0" anchor="ctr" anchorCtr="0"/>
          <a:lstStyle>
            <a:lvl1pPr>
              <a:defRPr sz="3600" b="1" i="0" cap="all">
                <a:solidFill>
                  <a:schemeClr val="bg1"/>
                </a:solidFill>
                <a:latin typeface="Colfax"/>
              </a:defRPr>
            </a:lvl1pPr>
          </a:lstStyle>
          <a:p>
            <a:r>
              <a:rPr lang="en-US" dirty="0"/>
              <a:t>Section Headline</a:t>
            </a:r>
          </a:p>
        </p:txBody>
      </p:sp>
    </p:spTree>
    <p:extLst>
      <p:ext uri="{BB962C8B-B14F-4D97-AF65-F5344CB8AC3E}">
        <p14:creationId xmlns:p14="http://schemas.microsoft.com/office/powerpoint/2010/main" val="38584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014984"/>
            <a:ext cx="9144000" cy="5843016"/>
          </a:xfrm>
          <a:prstGeom prst="rect">
            <a:avLst/>
          </a:prstGeom>
          <a:solidFill>
            <a:srgbClr val="211D3E"/>
          </a:solidFill>
          <a:ln>
            <a:solidFill>
              <a:schemeClr val="bg1"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79779" y="1335853"/>
            <a:ext cx="8184444" cy="4675480"/>
          </a:xfrm>
          <a:prstGeom prst="rect">
            <a:avLst/>
          </a:prstGeom>
          <a:noFill/>
          <a:ln w="0">
            <a:solidFill>
              <a:schemeClr val="bg1">
                <a:alpha val="0"/>
              </a:schemeClr>
            </a:solidFill>
          </a:ln>
        </p:spPr>
        <p:txBody>
          <a:bodyPr lIns="0" tIns="0" rIns="0" bIns="0" anchor="ctr" anchorCtr="0"/>
          <a:lstStyle>
            <a:lvl1pPr>
              <a:defRPr sz="3600" b="1" i="0" cap="all">
                <a:solidFill>
                  <a:schemeClr val="bg1"/>
                </a:solidFill>
                <a:latin typeface="Colfax"/>
              </a:defRPr>
            </a:lvl1pPr>
          </a:lstStyle>
          <a:p>
            <a:r>
              <a:rPr lang="en-US" dirty="0"/>
              <a:t>Section Headline</a:t>
            </a:r>
          </a:p>
        </p:txBody>
      </p:sp>
    </p:spTree>
    <p:extLst>
      <p:ext uri="{BB962C8B-B14F-4D97-AF65-F5344CB8AC3E}">
        <p14:creationId xmlns:p14="http://schemas.microsoft.com/office/powerpoint/2010/main" val="85470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4"/>
          </p:nvPr>
        </p:nvSpPr>
        <p:spPr>
          <a:xfrm>
            <a:off x="457199" y="1597150"/>
            <a:ext cx="8238067" cy="4752849"/>
          </a:xfrm>
          <a:prstGeom prst="rect">
            <a:avLst/>
          </a:prstGeom>
        </p:spPr>
        <p:txBody>
          <a:bodyPr vert="horz" lIns="0" tIns="0" rIns="0" bIns="0"/>
          <a:lstStyle>
            <a:lvl3pPr marL="457200" indent="-137160">
              <a:spcBef>
                <a:spcPts val="0"/>
              </a:spcBef>
              <a:defRPr sz="2100" baseline="0">
                <a:latin typeface="Colfax"/>
              </a:defRPr>
            </a:lvl3pPr>
            <a:lvl4pPr marL="640080" indent="-137160">
              <a:spcBef>
                <a:spcPts val="0"/>
              </a:spcBef>
              <a:buSzPct val="79000"/>
              <a:buFont typeface="Wingdings" charset="2"/>
              <a:buChar char="§"/>
              <a:defRPr sz="2100" baseline="0">
                <a:latin typeface="Colfax"/>
              </a:defRPr>
            </a:lvl4pPr>
            <a:lvl5pPr marL="832104" indent="-192024">
              <a:spcBef>
                <a:spcPts val="0"/>
              </a:spcBef>
              <a:buFont typeface="Lucida Grande"/>
              <a:buChar char="-"/>
              <a:defRPr sz="2100" baseline="0">
                <a:latin typeface="Colfax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433732" y="6356350"/>
            <a:ext cx="1253067" cy="365125"/>
          </a:xfrm>
        </p:spPr>
        <p:txBody>
          <a:bodyPr/>
          <a:lstStyle/>
          <a:p>
            <a:fld id="{AAB5F1CF-8406-004D-8EBE-E40E5026E4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5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>
          <a:xfrm>
            <a:off x="457200" y="1597150"/>
            <a:ext cx="3573462" cy="4752849"/>
          </a:xfrm>
          <a:prstGeom prst="rect">
            <a:avLst/>
          </a:prstGeom>
        </p:spPr>
        <p:txBody>
          <a:bodyPr vert="horz" lIns="0" tIns="0" rIns="0" bIns="0"/>
          <a:lstStyle>
            <a:lvl3pPr marL="457200" indent="-137160">
              <a:spcBef>
                <a:spcPts val="0"/>
              </a:spcBef>
              <a:defRPr sz="2100" baseline="0">
                <a:latin typeface="Colfax"/>
              </a:defRPr>
            </a:lvl3pPr>
            <a:lvl4pPr marL="640080" indent="-137160">
              <a:spcBef>
                <a:spcPts val="0"/>
              </a:spcBef>
              <a:buSzPct val="79000"/>
              <a:buFont typeface="Wingdings" charset="2"/>
              <a:buChar char="§"/>
              <a:defRPr sz="2100" baseline="0">
                <a:latin typeface="Colfax"/>
              </a:defRPr>
            </a:lvl4pPr>
            <a:lvl5pPr marL="832104" indent="-192024">
              <a:spcBef>
                <a:spcPts val="0"/>
              </a:spcBef>
              <a:buFont typeface="Lucida Grande"/>
              <a:buChar char="-"/>
              <a:defRPr sz="2100" baseline="0">
                <a:latin typeface="Colfax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433732" y="6356350"/>
            <a:ext cx="1253067" cy="365125"/>
          </a:xfrm>
        </p:spPr>
        <p:txBody>
          <a:bodyPr/>
          <a:lstStyle/>
          <a:p>
            <a:fld id="{AAB5F1CF-8406-004D-8EBE-E40E5026E4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87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407" y="22225"/>
            <a:ext cx="2310344" cy="999067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Header_20151110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5486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1" r:id="rId3"/>
    <p:sldLayoutId id="2147483661" r:id="rId4"/>
    <p:sldLayoutId id="2147483660" r:id="rId5"/>
    <p:sldLayoutId id="2147483672" r:id="rId6"/>
    <p:sldLayoutId id="2147483662" r:id="rId7"/>
    <p:sldLayoutId id="2147483673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1016000"/>
            <a:ext cx="9144000" cy="0"/>
          </a:xfrm>
          <a:prstGeom prst="line">
            <a:avLst/>
          </a:prstGeom>
          <a:ln w="6350">
            <a:solidFill>
              <a:srgbClr val="00000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33732" y="6356350"/>
            <a:ext cx="12530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 i="0">
                <a:solidFill>
                  <a:schemeClr val="tx1"/>
                </a:solidFill>
                <a:latin typeface="Colfax"/>
              </a:defRPr>
            </a:lvl1pPr>
          </a:lstStyle>
          <a:p>
            <a:fld id="{AAB5F1CF-8406-004D-8EBE-E40E5026E4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1407" y="22225"/>
            <a:ext cx="2310344" cy="99906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Header_20151110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0"/>
            <a:ext cx="5486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6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9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100" b="1" i="0" kern="1200" baseline="0">
          <a:solidFill>
            <a:schemeClr val="tx1"/>
          </a:solidFill>
          <a:latin typeface="Colfax"/>
          <a:ea typeface="+mn-ea"/>
          <a:cs typeface="+mn-cs"/>
        </a:defRPr>
      </a:lvl1pPr>
      <a:lvl2pPr marL="0" indent="0" algn="l" defTabSz="457200" rtl="0" eaLnBrk="1" latinLnBrk="0" hangingPunct="1">
        <a:spcBef>
          <a:spcPts val="0"/>
        </a:spcBef>
        <a:buFontTx/>
        <a:buNone/>
        <a:defRPr sz="2100" kern="1200" baseline="0">
          <a:solidFill>
            <a:schemeClr val="tx1"/>
          </a:solidFill>
          <a:latin typeface="Colfax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Kevin.Fitzpatrick-FLO@seattle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filelocal.org/wp-content/uploads/2017/05/FileLocal-Ops-Manual-May-2017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1872" y="2711302"/>
            <a:ext cx="8229600" cy="1522497"/>
          </a:xfrm>
        </p:spPr>
        <p:txBody>
          <a:bodyPr/>
          <a:lstStyle/>
          <a:p>
            <a:pPr algn="ctr"/>
            <a:r>
              <a:rPr lang="en-US" sz="6000" dirty="0"/>
              <a:t>FileLocal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Save Time, Increase Compliance!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2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F1CF-8406-004D-8EBE-E40E5026E4F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9" y="1099627"/>
            <a:ext cx="7740506" cy="525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peech Bubble: Rectangle with Corners Rounded 9"/>
          <p:cNvSpPr/>
          <p:nvPr/>
        </p:nvSpPr>
        <p:spPr>
          <a:xfrm>
            <a:off x="6210300" y="2658140"/>
            <a:ext cx="2677599" cy="808074"/>
          </a:xfrm>
          <a:prstGeom prst="wedgeRoundRectCallout">
            <a:avLst>
              <a:gd name="adj1" fmla="val -146975"/>
              <a:gd name="adj2" fmla="val 35599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City added here.</a:t>
            </a:r>
          </a:p>
          <a:p>
            <a:pPr algn="ctr"/>
            <a:r>
              <a:rPr lang="en-US" dirty="0"/>
              <a:t>Apply for all Cities at once! </a:t>
            </a:r>
          </a:p>
        </p:txBody>
      </p:sp>
    </p:spTree>
    <p:extLst>
      <p:ext uri="{BB962C8B-B14F-4D97-AF65-F5344CB8AC3E}">
        <p14:creationId xmlns:p14="http://schemas.microsoft.com/office/powerpoint/2010/main" val="3169910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F1CF-8406-004D-8EBE-E40E5026E4F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2" y="1088232"/>
            <a:ext cx="2639549" cy="32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52" y="1411929"/>
            <a:ext cx="7410450" cy="494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peech Bubble: Rectangle with Corners Rounded 9"/>
          <p:cNvSpPr/>
          <p:nvPr/>
        </p:nvSpPr>
        <p:spPr>
          <a:xfrm>
            <a:off x="6379535" y="1091923"/>
            <a:ext cx="2557913" cy="704980"/>
          </a:xfrm>
          <a:prstGeom prst="wedgeRoundRectCallout">
            <a:avLst>
              <a:gd name="adj1" fmla="val 5907"/>
              <a:gd name="adj2" fmla="val 297337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Allows other forms to be paid together.</a:t>
            </a:r>
          </a:p>
        </p:txBody>
      </p:sp>
    </p:spTree>
    <p:extLst>
      <p:ext uri="{BB962C8B-B14F-4D97-AF65-F5344CB8AC3E}">
        <p14:creationId xmlns:p14="http://schemas.microsoft.com/office/powerpoint/2010/main" val="2589353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F1CF-8406-004D-8EBE-E40E5026E4F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4"/>
          </p:nvPr>
        </p:nvSpPr>
        <p:spPr>
          <a:xfrm>
            <a:off x="468053" y="1597151"/>
            <a:ext cx="8238067" cy="475284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latin typeface="+mj-lt"/>
              </a:rPr>
              <a:t>General Business License Printing</a:t>
            </a:r>
          </a:p>
          <a:p>
            <a:pPr marL="0" indent="0">
              <a:buNone/>
            </a:pPr>
            <a:r>
              <a:rPr lang="en-US" sz="1600" dirty="0">
                <a:latin typeface="+mn-lt"/>
              </a:rPr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0" dirty="0">
                <a:latin typeface="+mn-lt"/>
              </a:rPr>
              <a:t>Once paid, the Business can print </a:t>
            </a: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>a copy of the Application.</a:t>
            </a:r>
          </a:p>
          <a:p>
            <a:pPr marL="342900" indent="-342900">
              <a:buFont typeface="+mj-lt"/>
              <a:buAutoNum type="arabicPeriod"/>
            </a:pPr>
            <a:endParaRPr lang="en-US" sz="1600" b="0" dirty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b="0" dirty="0">
                <a:latin typeface="+mn-lt"/>
              </a:rPr>
              <a:t>Once approved, by the City, </a:t>
            </a: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>the License can be printed. </a:t>
            </a: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>This is verified each time it </a:t>
            </a: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>is printed.</a:t>
            </a:r>
          </a:p>
          <a:p>
            <a:pPr marL="342900" lvl="1" indent="-342900"/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90" y="2342071"/>
            <a:ext cx="47910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2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F1CF-8406-004D-8EBE-E40E5026E4F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4"/>
          </p:nvPr>
        </p:nvSpPr>
        <p:spPr>
          <a:xfrm>
            <a:off x="468053" y="2141256"/>
            <a:ext cx="8238067" cy="2581884"/>
          </a:xfrm>
        </p:spPr>
        <p:txBody>
          <a:bodyPr/>
          <a:lstStyle/>
          <a:p>
            <a:pPr marL="320040" lvl="2" indent="0">
              <a:buNone/>
            </a:pPr>
            <a:r>
              <a:rPr lang="en-US" sz="2800" b="1" dirty="0"/>
              <a:t>3. Renewal General Business License</a:t>
            </a:r>
          </a:p>
          <a:p>
            <a:pPr marL="320040" lvl="2" indent="0">
              <a:buNone/>
            </a:pPr>
            <a:endParaRPr lang="en-US" sz="800" b="1" dirty="0"/>
          </a:p>
          <a:p>
            <a:pPr marL="1175004" lvl="4" indent="-342900">
              <a:buFont typeface="+mj-lt"/>
              <a:buAutoNum type="alphaLcParenR"/>
            </a:pPr>
            <a:r>
              <a:rPr lang="en-US" sz="2400" dirty="0">
                <a:latin typeface="+mn-lt"/>
              </a:rPr>
              <a:t>Fee-based questions</a:t>
            </a:r>
          </a:p>
          <a:p>
            <a:pPr marL="1175004" lvl="4" indent="-342900">
              <a:buFont typeface="+mj-lt"/>
              <a:buAutoNum type="alphaLcParenR"/>
            </a:pPr>
            <a:r>
              <a:rPr lang="en-US" sz="2400" dirty="0">
                <a:latin typeface="+mn-lt"/>
              </a:rPr>
              <a:t>Informational/compliance questions</a:t>
            </a:r>
          </a:p>
          <a:p>
            <a:pPr marL="57150" lvl="2" indent="-342900"/>
            <a:endParaRPr lang="en-US" sz="900" dirty="0"/>
          </a:p>
        </p:txBody>
      </p:sp>
      <p:sp>
        <p:nvSpPr>
          <p:cNvPr id="4" name="Rectangle 3"/>
          <p:cNvSpPr/>
          <p:nvPr/>
        </p:nvSpPr>
        <p:spPr>
          <a:xfrm>
            <a:off x="0" y="1112932"/>
            <a:ext cx="9143999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Basics of </a:t>
            </a:r>
            <a:r>
              <a:rPr lang="en-US" sz="4400" b="1" dirty="0" err="1">
                <a:solidFill>
                  <a:schemeClr val="bg1"/>
                </a:solidFill>
              </a:rPr>
              <a:t>FileLocal</a:t>
            </a:r>
            <a:r>
              <a:rPr lang="en-US" sz="4400" b="1" dirty="0">
                <a:solidFill>
                  <a:schemeClr val="bg1"/>
                </a:solidFill>
              </a:rPr>
              <a:t> for Business </a:t>
            </a:r>
          </a:p>
        </p:txBody>
      </p:sp>
    </p:spTree>
    <p:extLst>
      <p:ext uri="{BB962C8B-B14F-4D97-AF65-F5344CB8AC3E}">
        <p14:creationId xmlns:p14="http://schemas.microsoft.com/office/powerpoint/2010/main" val="44035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F1CF-8406-004D-8EBE-E40E5026E4F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4"/>
          </p:nvPr>
        </p:nvSpPr>
        <p:spPr>
          <a:xfrm>
            <a:off x="372359" y="1046653"/>
            <a:ext cx="8314440" cy="355057"/>
          </a:xfrm>
        </p:spPr>
        <p:txBody>
          <a:bodyPr/>
          <a:lstStyle/>
          <a:p>
            <a:pPr algn="ctr"/>
            <a:r>
              <a:rPr lang="en-US" sz="1800" dirty="0">
                <a:latin typeface="+mj-lt"/>
              </a:rPr>
              <a:t>General Business License Renewals</a:t>
            </a:r>
          </a:p>
          <a:p>
            <a:pPr algn="ctr"/>
            <a:r>
              <a:rPr lang="en-US" sz="1600" dirty="0"/>
              <a:t> </a:t>
            </a:r>
          </a:p>
          <a:p>
            <a:pPr marL="342900" lvl="1" indent="-342900" algn="ctr"/>
            <a:endParaRPr lang="en-US" sz="16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047" y="1401710"/>
            <a:ext cx="7210715" cy="514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289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F1CF-8406-004D-8EBE-E40E5026E4F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4"/>
          </p:nvPr>
        </p:nvSpPr>
        <p:spPr>
          <a:xfrm>
            <a:off x="468053" y="2080800"/>
            <a:ext cx="8238067" cy="3186446"/>
          </a:xfrm>
        </p:spPr>
        <p:txBody>
          <a:bodyPr/>
          <a:lstStyle/>
          <a:p>
            <a:pPr marL="400050" lvl="1" indent="0">
              <a:buNone/>
            </a:pPr>
            <a:r>
              <a:rPr lang="en-US" b="1" dirty="0"/>
              <a:t>4. Payment of Various Taxes </a:t>
            </a:r>
          </a:p>
          <a:p>
            <a:pPr marL="982980" lvl="3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/>
              <a:t>Admissions</a:t>
            </a:r>
          </a:p>
          <a:p>
            <a:pPr marL="982980" lvl="3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/>
              <a:t>Gambling</a:t>
            </a:r>
          </a:p>
          <a:p>
            <a:pPr marL="982980" lvl="3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/>
              <a:t>Occupational Utility</a:t>
            </a:r>
          </a:p>
          <a:p>
            <a:pPr marL="982980" lvl="3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/>
              <a:t>Parking</a:t>
            </a:r>
          </a:p>
          <a:p>
            <a:pPr marL="982980" lvl="3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/>
              <a:t>B&amp;O</a:t>
            </a:r>
          </a:p>
          <a:p>
            <a:pPr lvl="2" indent="0">
              <a:buNone/>
            </a:pPr>
            <a:r>
              <a:rPr lang="en-US" sz="1600" dirty="0"/>
              <a:t>			</a:t>
            </a:r>
          </a:p>
          <a:p>
            <a:pPr marL="342900" lvl="1" indent="-342900"/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1112932"/>
            <a:ext cx="9143999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Basics of </a:t>
            </a:r>
            <a:r>
              <a:rPr lang="en-US" sz="4400" b="1" dirty="0" err="1">
                <a:solidFill>
                  <a:schemeClr val="bg1"/>
                </a:solidFill>
              </a:rPr>
              <a:t>FileLocal</a:t>
            </a:r>
            <a:r>
              <a:rPr lang="en-US" sz="4400" b="1" dirty="0">
                <a:solidFill>
                  <a:schemeClr val="bg1"/>
                </a:solidFill>
              </a:rPr>
              <a:t> for Business </a:t>
            </a:r>
          </a:p>
        </p:txBody>
      </p:sp>
    </p:spTree>
    <p:extLst>
      <p:ext uri="{BB962C8B-B14F-4D97-AF65-F5344CB8AC3E}">
        <p14:creationId xmlns:p14="http://schemas.microsoft.com/office/powerpoint/2010/main" val="285693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F1CF-8406-004D-8EBE-E40E5026E4F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46184" y="998377"/>
            <a:ext cx="8546123" cy="572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94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F1CF-8406-004D-8EBE-E40E5026E4F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384302"/>
            <a:ext cx="48863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384302"/>
            <a:ext cx="4886325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98" y="3212242"/>
            <a:ext cx="7258050" cy="314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468053" y="2055511"/>
            <a:ext cx="8238067" cy="4294489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37160" algn="l" defTabSz="457200" rtl="0" eaLnBrk="1" latinLnBrk="0" hangingPunct="1">
              <a:spcBef>
                <a:spcPts val="0"/>
              </a:spcBef>
              <a:buFont typeface="Arial"/>
              <a:buChar char="•"/>
              <a:defRPr sz="2100" kern="1200" baseline="0">
                <a:solidFill>
                  <a:schemeClr val="tx1"/>
                </a:solidFill>
                <a:latin typeface="Colfax"/>
                <a:ea typeface="+mn-ea"/>
                <a:cs typeface="+mn-cs"/>
              </a:defRPr>
            </a:lvl3pPr>
            <a:lvl4pPr marL="640080" indent="-137160" algn="l" defTabSz="457200" rtl="0" eaLnBrk="1" latinLnBrk="0" hangingPunct="1">
              <a:spcBef>
                <a:spcPts val="0"/>
              </a:spcBef>
              <a:buSzPct val="79000"/>
              <a:buFont typeface="Wingdings" charset="2"/>
              <a:buChar char="§"/>
              <a:defRPr sz="2100" kern="1200" baseline="0">
                <a:solidFill>
                  <a:schemeClr val="tx1"/>
                </a:solidFill>
                <a:latin typeface="Colfax"/>
                <a:ea typeface="+mn-ea"/>
                <a:cs typeface="+mn-cs"/>
              </a:defRPr>
            </a:lvl4pPr>
            <a:lvl5pPr marL="832104" indent="-192024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100" kern="1200" baseline="0">
                <a:solidFill>
                  <a:schemeClr val="tx1"/>
                </a:solidFill>
                <a:latin typeface="Colfax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5.Batch Processing</a:t>
            </a:r>
          </a:p>
          <a:p>
            <a:pPr marL="800100" lvl="2" indent="-342900">
              <a:buFont typeface="+mj-lt"/>
              <a:buAutoNum type="alphaLcParenR"/>
            </a:pPr>
            <a:r>
              <a:rPr lang="en-US" sz="2400" dirty="0"/>
              <a:t>Nightly Batch Creation/Download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12932"/>
            <a:ext cx="9143999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Basics of </a:t>
            </a:r>
            <a:r>
              <a:rPr lang="en-US" sz="4400" b="1" dirty="0" err="1">
                <a:solidFill>
                  <a:schemeClr val="bg1"/>
                </a:solidFill>
              </a:rPr>
              <a:t>FileLocal</a:t>
            </a:r>
            <a:r>
              <a:rPr lang="en-US" sz="4400" b="1" dirty="0">
                <a:solidFill>
                  <a:schemeClr val="bg1"/>
                </a:solidFill>
              </a:rPr>
              <a:t> for Business </a:t>
            </a:r>
          </a:p>
        </p:txBody>
      </p:sp>
    </p:spTree>
    <p:extLst>
      <p:ext uri="{BB962C8B-B14F-4D97-AF65-F5344CB8AC3E}">
        <p14:creationId xmlns:p14="http://schemas.microsoft.com/office/powerpoint/2010/main" val="364833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F1CF-8406-004D-8EBE-E40E5026E4F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4"/>
          </p:nvPr>
        </p:nvSpPr>
        <p:spPr>
          <a:xfrm>
            <a:off x="1141111" y="2097076"/>
            <a:ext cx="7545688" cy="34399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+mj-lt"/>
              </a:rPr>
              <a:t>6. Research Past Filings</a:t>
            </a:r>
          </a:p>
          <a:p>
            <a:pPr marL="342900" lvl="1" indent="-342900"/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2569387"/>
            <a:ext cx="5627548" cy="409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112932"/>
            <a:ext cx="9143999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Basics of </a:t>
            </a:r>
            <a:r>
              <a:rPr lang="en-US" sz="4400" b="1" dirty="0" err="1">
                <a:solidFill>
                  <a:schemeClr val="bg1"/>
                </a:solidFill>
              </a:rPr>
              <a:t>FileLocal</a:t>
            </a:r>
            <a:r>
              <a:rPr lang="en-US" sz="4400" b="1" dirty="0">
                <a:solidFill>
                  <a:schemeClr val="bg1"/>
                </a:solidFill>
              </a:rPr>
              <a:t> for Business </a:t>
            </a:r>
          </a:p>
        </p:txBody>
      </p:sp>
    </p:spTree>
    <p:extLst>
      <p:ext uri="{BB962C8B-B14F-4D97-AF65-F5344CB8AC3E}">
        <p14:creationId xmlns:p14="http://schemas.microsoft.com/office/powerpoint/2010/main" val="3359085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F1CF-8406-004D-8EBE-E40E5026E4F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112932"/>
            <a:ext cx="9143999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400" b="1" dirty="0">
                <a:solidFill>
                  <a:schemeClr val="bg1"/>
                </a:solidFill>
              </a:rPr>
              <a:t>New City Implementation Options</a:t>
            </a:r>
          </a:p>
        </p:txBody>
      </p:sp>
      <p:sp>
        <p:nvSpPr>
          <p:cNvPr id="6" name="Content Placeholder 1"/>
          <p:cNvSpPr>
            <a:spLocks noGrp="1"/>
          </p:cNvSpPr>
          <p:nvPr/>
        </p:nvSpPr>
        <p:spPr>
          <a:xfrm>
            <a:off x="385763" y="2324099"/>
            <a:ext cx="8372475" cy="3729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 2" panose="05020102010507070707" pitchFamily="18" charset="2"/>
              <a:buChar char=""/>
              <a:defRPr sz="3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SzPct val="85000"/>
              <a:buFont typeface="Arial" panose="020B0604020202020204" pitchFamily="34" charset="0"/>
              <a:buChar char="►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anose="020F0502020204030204" pitchFamily="34" charset="0"/>
              <a:buChar char="●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SzPct val="85000"/>
              <a:buFont typeface="Wingdings 3" panose="05040102010807070707" pitchFamily="18" charset="2"/>
              <a:buChar char=""/>
              <a:defRPr sz="20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SzPct val="85000"/>
              <a:buFont typeface="Wingdings 2" panose="05020102010507070707" pitchFamily="18" charset="2"/>
              <a:buChar char="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Colfax"/>
              </a:rPr>
              <a:t>Option A – </a:t>
            </a:r>
            <a:r>
              <a:rPr lang="en-US" sz="2800" dirty="0">
                <a:solidFill>
                  <a:schemeClr val="tx1"/>
                </a:solidFill>
                <a:latin typeface="Colfax"/>
              </a:rPr>
              <a:t>Standard Integration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  <a:latin typeface="Colfax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Colfax"/>
              </a:rPr>
              <a:t>Option B – </a:t>
            </a:r>
            <a:r>
              <a:rPr lang="en-US" sz="2800" dirty="0">
                <a:solidFill>
                  <a:schemeClr val="tx1"/>
                </a:solidFill>
                <a:latin typeface="Colfax"/>
              </a:rPr>
              <a:t>eGov System Of Record Integration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  <a:latin typeface="Colfax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Colfax"/>
              </a:rPr>
              <a:t>Option C – </a:t>
            </a:r>
            <a:r>
              <a:rPr lang="en-US" sz="2800" dirty="0">
                <a:solidFill>
                  <a:schemeClr val="tx1"/>
                </a:solidFill>
                <a:latin typeface="Colfax"/>
              </a:rPr>
              <a:t>Standardized City Template 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>
              <a:solidFill>
                <a:schemeClr val="tx1"/>
              </a:solidFill>
              <a:latin typeface="Colfax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Colfax"/>
              </a:rPr>
              <a:t>Option D – </a:t>
            </a:r>
            <a:r>
              <a:rPr lang="en-US" sz="2800" dirty="0">
                <a:solidFill>
                  <a:schemeClr val="tx1"/>
                </a:solidFill>
                <a:latin typeface="Colfax"/>
              </a:rPr>
              <a:t>Administration/Outsourcing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  <a:latin typeface="Colfax"/>
            </a:endParaRPr>
          </a:p>
        </p:txBody>
      </p:sp>
    </p:spTree>
    <p:extLst>
      <p:ext uri="{BB962C8B-B14F-4D97-AF65-F5344CB8AC3E}">
        <p14:creationId xmlns:p14="http://schemas.microsoft.com/office/powerpoint/2010/main" val="39613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F1CF-8406-004D-8EBE-E40E5026E4F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endParaRPr lang="en-US" sz="3600" b="1" dirty="0">
              <a:latin typeface="Colfax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FileLocal Mission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What is the FileLocal Agency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How does the FileLocal Portal Work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FileLocal Basics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New City Onboarding Options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Key New City Onboarding Activities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/>
              <a:t>Contact Information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46404" lvl="4" indent="-457200">
              <a:buFont typeface="Arial" panose="020B0604020202020204" pitchFamily="34" charset="0"/>
              <a:buChar char="•"/>
            </a:pPr>
            <a:endParaRPr lang="en-US" sz="1700" dirty="0"/>
          </a:p>
          <a:p>
            <a:pPr lvl="0"/>
            <a:endParaRPr lang="en-US" sz="2800" dirty="0">
              <a:latin typeface="Colfax"/>
            </a:endParaRPr>
          </a:p>
          <a:p>
            <a:endParaRPr lang="en-US" sz="2800" dirty="0">
              <a:latin typeface="Colfax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2" y="1091263"/>
            <a:ext cx="9143999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400" dirty="0">
                <a:solidFill>
                  <a:schemeClr val="bg1"/>
                </a:solidFill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193197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F1CF-8406-004D-8EBE-E40E5026E4F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112932"/>
            <a:ext cx="9143999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400" b="1" dirty="0">
                <a:solidFill>
                  <a:schemeClr val="bg1"/>
                </a:solidFill>
              </a:rPr>
              <a:t>New City Implementation Options</a:t>
            </a:r>
          </a:p>
        </p:txBody>
      </p:sp>
      <p:sp>
        <p:nvSpPr>
          <p:cNvPr id="6" name="Content Placeholder 1"/>
          <p:cNvSpPr>
            <a:spLocks noGrp="1"/>
          </p:cNvSpPr>
          <p:nvPr/>
        </p:nvSpPr>
        <p:spPr>
          <a:xfrm>
            <a:off x="385763" y="1873819"/>
            <a:ext cx="8372475" cy="37290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 2" panose="05020102010507070707" pitchFamily="18" charset="2"/>
              <a:buChar char=""/>
              <a:defRPr sz="3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SzPct val="85000"/>
              <a:buFont typeface="Arial" panose="020B0604020202020204" pitchFamily="34" charset="0"/>
              <a:buChar char="►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anose="020F0502020204030204" pitchFamily="34" charset="0"/>
              <a:buChar char="●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SzPct val="85000"/>
              <a:buFont typeface="Wingdings 3" panose="05040102010807070707" pitchFamily="18" charset="2"/>
              <a:buChar char=""/>
              <a:defRPr sz="20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SzPct val="85000"/>
              <a:buFont typeface="Wingdings 2" panose="05020102010507070707" pitchFamily="18" charset="2"/>
              <a:buChar char="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</a:pPr>
            <a:r>
              <a:rPr lang="en-US" sz="2800" b="1" dirty="0">
                <a:solidFill>
                  <a:schemeClr val="tx1"/>
                </a:solidFill>
                <a:latin typeface="Colfax"/>
              </a:rPr>
              <a:t>Similarities for Option A – Option D</a:t>
            </a:r>
            <a:endParaRPr lang="en-US" sz="2400" b="1" dirty="0">
              <a:solidFill>
                <a:schemeClr val="tx1"/>
              </a:solidFill>
              <a:latin typeface="Colfax"/>
            </a:endParaRPr>
          </a:p>
          <a:p>
            <a:pPr marL="914400" lvl="1" indent="-514350">
              <a:buFont typeface="+mj-lt"/>
              <a:buAutoNum type="alphaLcParenR"/>
            </a:pPr>
            <a:r>
              <a:rPr lang="en-US" sz="2400" b="1" dirty="0">
                <a:solidFill>
                  <a:schemeClr val="tx1"/>
                </a:solidFill>
                <a:latin typeface="Colfax"/>
              </a:rPr>
              <a:t>General Business Licensing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b="1" dirty="0">
                <a:solidFill>
                  <a:schemeClr val="tx1"/>
                </a:solidFill>
                <a:latin typeface="Colfax"/>
              </a:rPr>
              <a:t>General Business Licensing Renewals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b="1" dirty="0">
                <a:solidFill>
                  <a:schemeClr val="tx1"/>
                </a:solidFill>
                <a:latin typeface="Colfax"/>
              </a:rPr>
              <a:t>Gross Receipts Tax Collection</a:t>
            </a:r>
          </a:p>
          <a:p>
            <a:pPr marL="1314450" lvl="2" indent="-514350">
              <a:buFont typeface="+mj-lt"/>
              <a:buAutoNum type="alphaLcParenR"/>
            </a:pPr>
            <a:r>
              <a:rPr lang="en-US" sz="2000" b="1" dirty="0">
                <a:solidFill>
                  <a:schemeClr val="tx1"/>
                </a:solidFill>
                <a:latin typeface="Colfax"/>
              </a:rPr>
              <a:t>B&amp;O, Parking, Utility, Gambling, Admissions, etc.</a:t>
            </a:r>
          </a:p>
          <a:p>
            <a:pPr marL="1314450" lvl="2" indent="-514350">
              <a:buFont typeface="+mj-lt"/>
              <a:buAutoNum type="alphaLcParenR"/>
            </a:pPr>
            <a:endParaRPr lang="en-US" sz="1200" b="1" dirty="0">
              <a:solidFill>
                <a:schemeClr val="tx1"/>
              </a:solidFill>
              <a:latin typeface="Colfax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b="1" dirty="0">
                <a:solidFill>
                  <a:schemeClr val="tx1"/>
                </a:solidFill>
                <a:latin typeface="Colfax"/>
              </a:rPr>
              <a:t>Differences for Option A – Option D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b="1" dirty="0">
                <a:solidFill>
                  <a:schemeClr val="tx1"/>
                </a:solidFill>
                <a:latin typeface="Colfax"/>
              </a:rPr>
              <a:t>Setup Flexibility – city specific tax and license questions, web service calls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b="1" dirty="0">
                <a:solidFill>
                  <a:schemeClr val="tx1"/>
                </a:solidFill>
                <a:latin typeface="Colfax"/>
              </a:rPr>
              <a:t>City Administration of Taxes</a:t>
            </a:r>
          </a:p>
          <a:p>
            <a:pPr marL="914400" lvl="1" indent="-514350">
              <a:buFont typeface="+mj-lt"/>
              <a:buAutoNum type="alphaLcParenR"/>
            </a:pPr>
            <a:endParaRPr lang="en-US" sz="1200" b="1" dirty="0">
              <a:solidFill>
                <a:schemeClr val="tx1"/>
              </a:solidFill>
              <a:latin typeface="Colfax"/>
            </a:endParaRPr>
          </a:p>
          <a:p>
            <a:pPr marL="1314450" lvl="2" indent="-514350"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  <a:latin typeface="Colfax"/>
            </a:endParaRPr>
          </a:p>
        </p:txBody>
      </p:sp>
    </p:spTree>
    <p:extLst>
      <p:ext uri="{BB962C8B-B14F-4D97-AF65-F5344CB8AC3E}">
        <p14:creationId xmlns:p14="http://schemas.microsoft.com/office/powerpoint/2010/main" val="1374886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F1CF-8406-004D-8EBE-E40E5026E4F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63463"/>
            <a:ext cx="9143999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400" b="1" dirty="0">
                <a:solidFill>
                  <a:schemeClr val="bg1"/>
                </a:solidFill>
              </a:rPr>
              <a:t>Key New City Onboarding Activities</a:t>
            </a:r>
          </a:p>
        </p:txBody>
      </p:sp>
      <p:sp>
        <p:nvSpPr>
          <p:cNvPr id="6" name="Content Placeholder 1"/>
          <p:cNvSpPr>
            <a:spLocks noGrp="1"/>
          </p:cNvSpPr>
          <p:nvPr/>
        </p:nvSpPr>
        <p:spPr>
          <a:xfrm>
            <a:off x="627587" y="2163654"/>
            <a:ext cx="8485675" cy="4002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 2" panose="05020102010507070707" pitchFamily="18" charset="2"/>
              <a:buChar char=""/>
              <a:defRPr sz="32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Tx/>
              <a:buSzPct val="85000"/>
              <a:buFont typeface="Arial" panose="020B0604020202020204" pitchFamily="34" charset="0"/>
              <a:buChar char="►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anose="020F0502020204030204" pitchFamily="34" charset="0"/>
              <a:buChar char="●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Tx/>
              <a:buSzPct val="85000"/>
              <a:buFont typeface="Wingdings 3" panose="05040102010807070707" pitchFamily="18" charset="2"/>
              <a:buChar char=""/>
              <a:defRPr sz="2000" kern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Tx/>
              <a:buSzPct val="85000"/>
              <a:buFont typeface="Wingdings 2" panose="05020102010507070707" pitchFamily="18" charset="2"/>
              <a:buChar char="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Colfax"/>
              </a:rPr>
              <a:t>Preadmission Meeting with the City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dirty="0">
                <a:solidFill>
                  <a:schemeClr val="tx1"/>
                </a:solidFill>
                <a:latin typeface="Colfax"/>
              </a:rPr>
              <a:t>Agency/System Overview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2000" dirty="0">
                <a:solidFill>
                  <a:schemeClr val="tx1"/>
                </a:solidFill>
                <a:latin typeface="Colfax"/>
              </a:rPr>
              <a:t>Implementation Options</a:t>
            </a:r>
          </a:p>
          <a:p>
            <a:pPr marL="457200" indent="-457200">
              <a:buFont typeface="+mj-lt"/>
              <a:buAutoNum type="arabicPeriod"/>
            </a:pPr>
            <a:endParaRPr lang="en-US" sz="800" b="1" dirty="0">
              <a:solidFill>
                <a:schemeClr val="tx1"/>
              </a:solidFill>
              <a:latin typeface="Colfax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Colfax"/>
              </a:rPr>
              <a:t>Onboarding Schedule/Fees</a:t>
            </a:r>
          </a:p>
          <a:p>
            <a:pPr marL="457200" indent="-457200">
              <a:buFont typeface="+mj-lt"/>
              <a:buAutoNum type="arabicPeriod"/>
            </a:pPr>
            <a:endParaRPr lang="en-US" sz="800" b="1" dirty="0">
              <a:solidFill>
                <a:schemeClr val="tx1"/>
              </a:solidFill>
              <a:latin typeface="Colfax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Colfax"/>
              </a:rPr>
              <a:t>Agency Yearly Fee Schedule</a:t>
            </a:r>
          </a:p>
          <a:p>
            <a:pPr marL="457200" indent="-457200">
              <a:buFont typeface="+mj-lt"/>
              <a:buAutoNum type="arabicPeriod"/>
            </a:pPr>
            <a:endParaRPr lang="en-US" sz="800" b="1" dirty="0">
              <a:solidFill>
                <a:schemeClr val="tx1"/>
              </a:solidFill>
              <a:latin typeface="Colfax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Colfax"/>
              </a:rPr>
              <a:t>Onboarding City Type</a:t>
            </a:r>
          </a:p>
          <a:p>
            <a:pPr marL="457200" indent="-457200">
              <a:buFont typeface="+mj-lt"/>
              <a:buAutoNum type="arabicPeriod"/>
            </a:pPr>
            <a:endParaRPr lang="en-US" sz="800" b="1" dirty="0">
              <a:solidFill>
                <a:schemeClr val="tx1"/>
              </a:solidFill>
              <a:latin typeface="Colfax"/>
            </a:endParaRPr>
          </a:p>
          <a:p>
            <a:pPr marL="400050">
              <a:buFont typeface="+mj-lt"/>
              <a:buAutoNum type="arabicPeriod"/>
            </a:pPr>
            <a:r>
              <a:rPr lang="en-US" sz="2400" b="1" dirty="0">
                <a:solidFill>
                  <a:schemeClr val="tx1"/>
                </a:solidFill>
                <a:latin typeface="Colfax"/>
              </a:rPr>
              <a:t> Executive Board Approval</a:t>
            </a:r>
          </a:p>
          <a:p>
            <a:pPr marL="1257300" lvl="2">
              <a:buFont typeface="+mj-lt"/>
              <a:buAutoNum type="arabicPeriod"/>
            </a:pPr>
            <a:endParaRPr lang="en-US" sz="1100" b="1" dirty="0">
              <a:solidFill>
                <a:schemeClr val="tx1"/>
              </a:solidFill>
              <a:latin typeface="Colfax"/>
            </a:endParaRPr>
          </a:p>
          <a:p>
            <a:pPr marL="800100" lvl="1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latin typeface="Colfax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latin typeface="Colfax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latin typeface="Colfax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  <a:latin typeface="Colfax"/>
            </a:endParaRP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7517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F1CF-8406-004D-8EBE-E40E5026E4F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4"/>
          </p:nvPr>
        </p:nvSpPr>
        <p:spPr>
          <a:xfrm>
            <a:off x="457199" y="1968138"/>
            <a:ext cx="8238067" cy="4752849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endParaRPr lang="en-US" sz="3600" b="1" dirty="0">
              <a:latin typeface="Colfax"/>
            </a:endParaRPr>
          </a:p>
          <a:p>
            <a:pPr marL="0" lvl="0" indent="0">
              <a:buNone/>
            </a:pPr>
            <a:endParaRPr lang="en-US" sz="1400" b="1" dirty="0">
              <a:latin typeface="Colfax"/>
            </a:endParaRPr>
          </a:p>
          <a:p>
            <a:pPr lvl="0"/>
            <a:endParaRPr lang="en-US" sz="2800" dirty="0">
              <a:latin typeface="Colfax"/>
            </a:endParaRPr>
          </a:p>
          <a:p>
            <a:endParaRPr lang="en-US" sz="2800" dirty="0">
              <a:latin typeface="Colfax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12932"/>
            <a:ext cx="9143999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400" dirty="0">
                <a:solidFill>
                  <a:schemeClr val="bg1"/>
                </a:solidFill>
              </a:rPr>
              <a:t>Contact Information 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199" y="1597150"/>
            <a:ext cx="8238067" cy="4752849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indent="-137160" algn="l" defTabSz="457200" rtl="0" eaLnBrk="1" latinLnBrk="0" hangingPunct="1">
              <a:spcBef>
                <a:spcPts val="0"/>
              </a:spcBef>
              <a:buFont typeface="Arial"/>
              <a:buChar char="•"/>
              <a:defRPr sz="2100" kern="1200" baseline="0">
                <a:solidFill>
                  <a:schemeClr val="tx1"/>
                </a:solidFill>
                <a:latin typeface="Colfax"/>
                <a:ea typeface="+mn-ea"/>
                <a:cs typeface="+mn-cs"/>
              </a:defRPr>
            </a:lvl3pPr>
            <a:lvl4pPr marL="640080" indent="-137160" algn="l" defTabSz="457200" rtl="0" eaLnBrk="1" latinLnBrk="0" hangingPunct="1">
              <a:spcBef>
                <a:spcPts val="0"/>
              </a:spcBef>
              <a:buSzPct val="79000"/>
              <a:buFont typeface="Wingdings" charset="2"/>
              <a:buChar char="§"/>
              <a:defRPr sz="2100" kern="1200" baseline="0">
                <a:solidFill>
                  <a:schemeClr val="tx1"/>
                </a:solidFill>
                <a:latin typeface="Colfax"/>
                <a:ea typeface="+mn-ea"/>
                <a:cs typeface="+mn-cs"/>
              </a:defRPr>
            </a:lvl4pPr>
            <a:lvl5pPr marL="832104" indent="-192024" algn="l" defTabSz="457200" rtl="0" eaLnBrk="1" latinLnBrk="0" hangingPunct="1">
              <a:spcBef>
                <a:spcPts val="0"/>
              </a:spcBef>
              <a:buFont typeface="Lucida Grande"/>
              <a:buChar char="-"/>
              <a:defRPr sz="2100" kern="1200" baseline="0">
                <a:solidFill>
                  <a:schemeClr val="tx1"/>
                </a:solidFill>
                <a:latin typeface="Colfax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endParaRPr lang="en-US" b="1" cap="small" dirty="0">
              <a:latin typeface="Colfax"/>
            </a:endParaRPr>
          </a:p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2800" b="1" cap="small" dirty="0">
                <a:latin typeface="Colfax"/>
              </a:rPr>
              <a:t>For more information</a:t>
            </a:r>
          </a:p>
          <a:p>
            <a:pPr marL="0" indent="0">
              <a:spcBef>
                <a:spcPts val="0"/>
              </a:spcBef>
              <a:buFont typeface="Arial"/>
              <a:buNone/>
            </a:pPr>
            <a:endParaRPr lang="en-US" dirty="0"/>
          </a:p>
          <a:p>
            <a:pPr marL="400050" lvl="1" indent="0">
              <a:spcBef>
                <a:spcPts val="0"/>
              </a:spcBef>
              <a:buFont typeface="Arial"/>
              <a:buNone/>
            </a:pPr>
            <a:r>
              <a:rPr lang="en-US" sz="2400" dirty="0"/>
              <a:t>Contact Kevin Fitzpatrick, FileLocal Program Manager</a:t>
            </a:r>
          </a:p>
          <a:p>
            <a:pPr marL="400050" lvl="1" indent="0">
              <a:spcBef>
                <a:spcPts val="0"/>
              </a:spcBef>
              <a:buFont typeface="Arial"/>
              <a:buNone/>
            </a:pPr>
            <a:r>
              <a:rPr lang="en-US" sz="2400" dirty="0">
                <a:hlinkClick r:id="rId3"/>
              </a:rPr>
              <a:t>Kevin.Fitzpatrick-FLO@seattle.gov</a:t>
            </a:r>
            <a:r>
              <a:rPr lang="en-US" sz="2400" dirty="0"/>
              <a:t> </a:t>
            </a:r>
          </a:p>
          <a:p>
            <a:pPr marL="400050" lvl="1" indent="0">
              <a:spcBef>
                <a:spcPts val="0"/>
              </a:spcBef>
              <a:buFont typeface="Arial"/>
              <a:buNone/>
            </a:pPr>
            <a:r>
              <a:rPr lang="en-US" sz="2400" dirty="0"/>
              <a:t>206-233-2513.</a:t>
            </a:r>
          </a:p>
          <a:p>
            <a:pPr marL="400050" lvl="1" indent="0">
              <a:spcBef>
                <a:spcPts val="0"/>
              </a:spcBef>
              <a:buFont typeface="Arial"/>
              <a:buNone/>
            </a:pPr>
            <a:endParaRPr lang="en-US" sz="2400" dirty="0"/>
          </a:p>
          <a:p>
            <a:pPr marL="857250" lvl="1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00050" lvl="1" indent="0">
              <a:spcBef>
                <a:spcPts val="0"/>
              </a:spcBef>
              <a:buFont typeface="Arial"/>
              <a:buNone/>
            </a:pPr>
            <a:r>
              <a:rPr lang="en-US" dirty="0">
                <a:hlinkClick r:id="rId4"/>
              </a:rPr>
              <a:t>Operations Policies and Procedures</a:t>
            </a:r>
            <a:endParaRPr lang="en-US" dirty="0"/>
          </a:p>
          <a:p>
            <a:pPr marL="457200" lvl="1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4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F1CF-8406-004D-8EBE-E40E5026E4F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4"/>
          </p:nvPr>
        </p:nvSpPr>
        <p:spPr>
          <a:xfrm>
            <a:off x="186612" y="2491273"/>
            <a:ext cx="8817429" cy="3858726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None/>
            </a:pPr>
            <a:endParaRPr lang="en-US" sz="4400" b="1" dirty="0">
              <a:latin typeface="Colfax"/>
            </a:endParaRP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US" sz="3600" b="1" dirty="0"/>
              <a:t>Streamline Business Licensing and Tax Processing for both Businesses and Cities</a:t>
            </a:r>
            <a:endParaRPr lang="en-US" dirty="0"/>
          </a:p>
          <a:p>
            <a:pPr marL="857250" lvl="1" indent="-457200" algn="ctr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857250" lvl="1" indent="-457200" algn="ctr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946404" lvl="4" indent="-457200" algn="ctr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0" algn="ctr"/>
            <a:endParaRPr lang="en-US" sz="3600" dirty="0">
              <a:latin typeface="Colfax"/>
            </a:endParaRPr>
          </a:p>
          <a:p>
            <a:pPr algn="ctr"/>
            <a:endParaRPr lang="en-US" sz="3600" dirty="0">
              <a:latin typeface="Colfax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2" y="1091263"/>
            <a:ext cx="9143999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400" dirty="0">
                <a:solidFill>
                  <a:schemeClr val="bg1"/>
                </a:solidFill>
              </a:rPr>
              <a:t>What is the FileLocal Mission</a:t>
            </a:r>
          </a:p>
        </p:txBody>
      </p:sp>
    </p:spTree>
    <p:extLst>
      <p:ext uri="{BB962C8B-B14F-4D97-AF65-F5344CB8AC3E}">
        <p14:creationId xmlns:p14="http://schemas.microsoft.com/office/powerpoint/2010/main" val="2681333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F1CF-8406-004D-8EBE-E40E5026E4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4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endParaRPr lang="en-US" sz="3600" b="1" dirty="0">
              <a:latin typeface="Colfax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Interlocal Agency created by four partner cities – </a:t>
            </a:r>
            <a:r>
              <a:rPr lang="en-US" sz="2800" dirty="0"/>
              <a:t>Bellevue, Everett, Seattle, and Tacoma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800" dirty="0"/>
          </a:p>
          <a:p>
            <a:r>
              <a:rPr lang="en-US" sz="2800" dirty="0"/>
              <a:t>  </a:t>
            </a:r>
            <a:r>
              <a:rPr lang="en-US" sz="2800" b="1" dirty="0"/>
              <a:t>Agency’s Role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New City Implementations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Partner City and Business Adoption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Vendor Management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Portfolio Management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400" dirty="0"/>
              <a:t>Problem Management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46404" lvl="4" indent="-457200">
              <a:buFont typeface="Arial" panose="020B0604020202020204" pitchFamily="34" charset="0"/>
              <a:buChar char="•"/>
            </a:pPr>
            <a:endParaRPr lang="en-US" sz="1700" dirty="0"/>
          </a:p>
          <a:p>
            <a:pPr lvl="0"/>
            <a:endParaRPr lang="en-US" sz="2800" dirty="0">
              <a:latin typeface="Colfax"/>
            </a:endParaRPr>
          </a:p>
          <a:p>
            <a:endParaRPr lang="en-US" sz="2800" dirty="0">
              <a:latin typeface="Colfax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32" y="1091263"/>
            <a:ext cx="9143999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400" dirty="0">
                <a:solidFill>
                  <a:schemeClr val="bg1"/>
                </a:solidFill>
              </a:rPr>
              <a:t>What is the </a:t>
            </a:r>
            <a:r>
              <a:rPr lang="en-US" altLang="en-US" sz="4400" dirty="0" err="1">
                <a:solidFill>
                  <a:schemeClr val="bg1"/>
                </a:solidFill>
              </a:rPr>
              <a:t>FileLocal</a:t>
            </a:r>
            <a:r>
              <a:rPr lang="en-US" altLang="en-US" sz="4400" dirty="0">
                <a:solidFill>
                  <a:schemeClr val="bg1"/>
                </a:solidFill>
              </a:rPr>
              <a:t> Agency</a:t>
            </a:r>
          </a:p>
        </p:txBody>
      </p:sp>
    </p:spTree>
    <p:extLst>
      <p:ext uri="{BB962C8B-B14F-4D97-AF65-F5344CB8AC3E}">
        <p14:creationId xmlns:p14="http://schemas.microsoft.com/office/powerpoint/2010/main" val="112035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F1CF-8406-004D-8EBE-E40E5026E4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4"/>
          </p:nvPr>
        </p:nvSpPr>
        <p:spPr>
          <a:xfrm>
            <a:off x="457199" y="1597150"/>
            <a:ext cx="8238067" cy="4752849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endParaRPr lang="en-US" sz="3600" b="1" dirty="0">
              <a:latin typeface="Colfax"/>
            </a:endParaRPr>
          </a:p>
          <a:p>
            <a:pPr marL="0" lvl="0" indent="0">
              <a:buNone/>
            </a:pPr>
            <a:endParaRPr lang="en-US" sz="1400" b="1" dirty="0">
              <a:latin typeface="Colfax"/>
            </a:endParaRPr>
          </a:p>
          <a:p>
            <a:pPr lvl="0"/>
            <a:endParaRPr lang="en-US" sz="2800" dirty="0">
              <a:latin typeface="Colfax"/>
            </a:endParaRPr>
          </a:p>
          <a:p>
            <a:endParaRPr lang="en-US" sz="2800" dirty="0">
              <a:latin typeface="Colfax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12932"/>
            <a:ext cx="9143999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400" dirty="0">
                <a:solidFill>
                  <a:schemeClr val="bg1"/>
                </a:solidFill>
              </a:rPr>
              <a:t>How does the Portal Work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307121"/>
            <a:ext cx="8126672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2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F1CF-8406-004D-8EBE-E40E5026E4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4"/>
          </p:nvPr>
        </p:nvSpPr>
        <p:spPr>
          <a:xfrm>
            <a:off x="457199" y="1968138"/>
            <a:ext cx="8238067" cy="4752849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endParaRPr lang="en-US" sz="3600" b="1" dirty="0">
              <a:latin typeface="Colfax"/>
            </a:endParaRPr>
          </a:p>
          <a:p>
            <a:pPr marL="0" lvl="0" indent="0">
              <a:buNone/>
            </a:pPr>
            <a:endParaRPr lang="en-US" sz="1400" b="1" dirty="0">
              <a:latin typeface="Colfax"/>
            </a:endParaRPr>
          </a:p>
          <a:p>
            <a:pPr lvl="0"/>
            <a:endParaRPr lang="en-US" sz="2800" dirty="0">
              <a:latin typeface="Colfax"/>
            </a:endParaRPr>
          </a:p>
          <a:p>
            <a:endParaRPr lang="en-US" sz="2800" dirty="0">
              <a:latin typeface="Colfax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12932"/>
            <a:ext cx="9143999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4400" dirty="0">
                <a:solidFill>
                  <a:schemeClr val="bg1"/>
                </a:solidFill>
              </a:rPr>
              <a:t>FileLocal Basics </a:t>
            </a:r>
          </a:p>
        </p:txBody>
      </p:sp>
      <p:sp>
        <p:nvSpPr>
          <p:cNvPr id="2" name="Rectangle 1"/>
          <p:cNvSpPr/>
          <p:nvPr/>
        </p:nvSpPr>
        <p:spPr>
          <a:xfrm>
            <a:off x="756137" y="2073273"/>
            <a:ext cx="732399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Account Setup</a:t>
            </a:r>
          </a:p>
          <a:p>
            <a:pPr marL="342900" indent="-342900">
              <a:buFont typeface="+mj-lt"/>
              <a:buAutoNum type="arabicPeriod"/>
            </a:pPr>
            <a:endParaRPr lang="en-US" sz="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General Business License</a:t>
            </a:r>
          </a:p>
          <a:p>
            <a:pPr marL="342900" indent="-342900">
              <a:buFont typeface="+mj-lt"/>
              <a:buAutoNum type="arabicPeriod"/>
            </a:pPr>
            <a:endParaRPr lang="en-US" sz="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Renewal of Business License</a:t>
            </a:r>
          </a:p>
          <a:p>
            <a:pPr marL="342900" indent="-342900">
              <a:buFont typeface="+mj-lt"/>
              <a:buAutoNum type="arabicPeriod"/>
            </a:pPr>
            <a:endParaRPr lang="en-US" sz="800" b="1" dirty="0"/>
          </a:p>
          <a:p>
            <a:pPr marL="342900" indent="-342900">
              <a:buFont typeface="+mj-lt"/>
              <a:buAutoNum type="arabicPeriod"/>
            </a:pPr>
            <a:r>
              <a:rPr lang="en-US" sz="2800" b="1" dirty="0"/>
              <a:t>Payment of Various Taxes – B&amp;O, Admissions, Gambling, Occupational Utility, Parking</a:t>
            </a:r>
          </a:p>
          <a:p>
            <a:pPr marL="342900" indent="-342900">
              <a:buFont typeface="+mj-lt"/>
              <a:buAutoNum type="arabicPeriod"/>
            </a:pPr>
            <a:endParaRPr lang="en-US" sz="800" b="1" dirty="0"/>
          </a:p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Nightly Batch Processing</a:t>
            </a:r>
          </a:p>
          <a:p>
            <a:pPr marL="342900" indent="-342900">
              <a:buFont typeface="+mj-lt"/>
              <a:buAutoNum type="arabicPeriod"/>
            </a:pPr>
            <a:endParaRPr lang="en-US" sz="800" b="1" dirty="0"/>
          </a:p>
          <a:p>
            <a:pPr marL="342900" indent="-342900">
              <a:buFont typeface="+mj-lt"/>
              <a:buAutoNum type="arabicPeriod"/>
            </a:pPr>
            <a:r>
              <a:rPr lang="en-US" sz="3200" b="1" dirty="0"/>
              <a:t>Researching Prior Filings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4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F1CF-8406-004D-8EBE-E40E5026E4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4"/>
          </p:nvPr>
        </p:nvSpPr>
        <p:spPr>
          <a:xfrm>
            <a:off x="468053" y="2146195"/>
            <a:ext cx="8238067" cy="4203805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r>
              <a:rPr lang="en-US" b="1" dirty="0"/>
              <a:t> Account Setup</a:t>
            </a:r>
          </a:p>
          <a:p>
            <a:pPr marL="982980" lvl="3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+mn-lt"/>
              </a:rPr>
              <a:t>Contact Information, including email verification</a:t>
            </a:r>
          </a:p>
          <a:p>
            <a:pPr marL="982980" lvl="3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+mn-lt"/>
              </a:rPr>
              <a:t>Business Information and Locations</a:t>
            </a:r>
          </a:p>
          <a:p>
            <a:pPr marL="982980" lvl="3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+mn-lt"/>
              </a:rPr>
              <a:t>City License Account Numbers</a:t>
            </a:r>
          </a:p>
          <a:p>
            <a:pPr marL="982980" lvl="3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+mn-lt"/>
              </a:rPr>
              <a:t>Forms they are required to file</a:t>
            </a:r>
          </a:p>
          <a:p>
            <a:pPr marL="400050" lvl="1" indent="-400050"/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1112932"/>
            <a:ext cx="9143999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Basics of </a:t>
            </a:r>
            <a:r>
              <a:rPr lang="en-US" sz="4400" b="1" dirty="0" err="1">
                <a:solidFill>
                  <a:schemeClr val="bg1"/>
                </a:solidFill>
              </a:rPr>
              <a:t>FileLocal</a:t>
            </a:r>
            <a:r>
              <a:rPr lang="en-US" sz="4400" b="1" dirty="0">
                <a:solidFill>
                  <a:schemeClr val="bg1"/>
                </a:solidFill>
              </a:rPr>
              <a:t> for Business </a:t>
            </a:r>
          </a:p>
        </p:txBody>
      </p:sp>
    </p:spTree>
    <p:extLst>
      <p:ext uri="{BB962C8B-B14F-4D97-AF65-F5344CB8AC3E}">
        <p14:creationId xmlns:p14="http://schemas.microsoft.com/office/powerpoint/2010/main" val="374980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F1CF-8406-004D-8EBE-E40E5026E4F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4"/>
          </p:nvPr>
        </p:nvSpPr>
        <p:spPr>
          <a:xfrm>
            <a:off x="468053" y="1073021"/>
            <a:ext cx="8218745" cy="527698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latin typeface="+mj-lt"/>
              </a:rPr>
              <a:t>Account Setup</a:t>
            </a:r>
          </a:p>
          <a:p>
            <a:endParaRPr lang="en-US" sz="900" b="0" dirty="0"/>
          </a:p>
          <a:p>
            <a:pPr marL="542671" indent="0">
              <a:buNone/>
            </a:pPr>
            <a:r>
              <a:rPr lang="en-US" sz="1600" b="1" dirty="0">
                <a:latin typeface="+mn-lt"/>
              </a:rPr>
              <a:t>Account Setup is guided, quick, and thorough, adjusting questions based on responses.</a:t>
            </a:r>
          </a:p>
          <a:p>
            <a:pPr marL="1717675" lvl="4" indent="0">
              <a:buNone/>
            </a:pPr>
            <a:r>
              <a:rPr lang="en-US" sz="900" b="0" dirty="0">
                <a:latin typeface="+mn-lt"/>
              </a:rPr>
              <a:t/>
            </a:r>
            <a:br>
              <a:rPr lang="en-US" sz="900" b="0" dirty="0">
                <a:latin typeface="+mn-lt"/>
              </a:rPr>
            </a:br>
            <a:endParaRPr lang="en-US" sz="900" b="0" dirty="0">
              <a:latin typeface="+mn-lt"/>
            </a:endParaRPr>
          </a:p>
          <a:p>
            <a:pPr marL="2060575" lvl="4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Enter </a:t>
            </a:r>
            <a:r>
              <a:rPr lang="en-US" sz="1600" b="0" dirty="0">
                <a:latin typeface="+mn-lt"/>
              </a:rPr>
              <a:t>User information and email</a:t>
            </a:r>
            <a:br>
              <a:rPr lang="en-US" sz="1600" b="0" dirty="0">
                <a:latin typeface="+mn-lt"/>
              </a:rPr>
            </a:br>
            <a:r>
              <a:rPr lang="en-US" sz="1400" b="0" dirty="0">
                <a:latin typeface="+mn-lt"/>
              </a:rPr>
              <a:t/>
            </a:r>
            <a:br>
              <a:rPr lang="en-US" sz="1400" b="0" dirty="0">
                <a:latin typeface="+mn-lt"/>
              </a:rPr>
            </a:br>
            <a:endParaRPr lang="en-US" sz="1400" b="0" dirty="0">
              <a:latin typeface="+mn-lt"/>
            </a:endParaRPr>
          </a:p>
          <a:p>
            <a:pPr marL="2060575" lvl="4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Confirm email and enter security questions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endParaRPr lang="en-US" sz="1600" dirty="0">
              <a:latin typeface="+mn-lt"/>
            </a:endParaRPr>
          </a:p>
          <a:p>
            <a:pPr marL="2060575" lvl="4" indent="-342900"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Enter UBI-16 or confirm Not Required</a:t>
            </a:r>
            <a:br>
              <a:rPr lang="en-US" sz="1600" b="0" dirty="0">
                <a:latin typeface="+mn-lt"/>
              </a:rPr>
            </a:br>
            <a:r>
              <a:rPr lang="en-US" sz="1600" b="0" dirty="0">
                <a:latin typeface="+mn-lt"/>
              </a:rPr>
              <a:t/>
            </a:r>
            <a:br>
              <a:rPr lang="en-US" sz="1600" b="0" dirty="0">
                <a:latin typeface="+mn-lt"/>
              </a:rPr>
            </a:br>
            <a:endParaRPr lang="en-US" sz="1600" b="0" dirty="0">
              <a:latin typeface="+mn-lt"/>
            </a:endParaRPr>
          </a:p>
          <a:p>
            <a:pPr marL="2060575" lvl="4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Enter Business Information for Main and Corporate Locations. Enter existing licenses by City</a:t>
            </a:r>
            <a:br>
              <a:rPr lang="en-US" sz="1600" dirty="0">
                <a:latin typeface="+mn-lt"/>
              </a:rPr>
            </a:br>
            <a:endParaRPr lang="en-US" sz="1600" dirty="0">
              <a:latin typeface="+mn-lt"/>
            </a:endParaRPr>
          </a:p>
          <a:p>
            <a:pPr marL="2060575" lvl="4" indent="-342900">
              <a:buFont typeface="Arial" panose="020B0604020202020204" pitchFamily="34" charset="0"/>
              <a:buChar char="•"/>
            </a:pPr>
            <a:r>
              <a:rPr lang="en-US" sz="1600" b="0" dirty="0">
                <a:latin typeface="+mn-lt"/>
              </a:rPr>
              <a:t>Enter any additional business Locations and their licenses</a:t>
            </a:r>
          </a:p>
          <a:p>
            <a:pPr marL="2060575" lvl="4" indent="-342900">
              <a:buFont typeface="Arial" panose="020B0604020202020204" pitchFamily="34" charset="0"/>
              <a:buChar char="•"/>
            </a:pPr>
            <a:endParaRPr lang="en-US" sz="1100" dirty="0">
              <a:latin typeface="+mn-lt"/>
            </a:endParaRPr>
          </a:p>
          <a:p>
            <a:pPr marL="2060575" lvl="4" indent="-342900">
              <a:buFont typeface="Arial" panose="020B0604020202020204" pitchFamily="34" charset="0"/>
              <a:buChar char="•"/>
            </a:pPr>
            <a:endParaRPr lang="en-US" sz="1100" b="0" dirty="0">
              <a:latin typeface="+mn-lt"/>
            </a:endParaRPr>
          </a:p>
          <a:p>
            <a:pPr marL="2060575" lvl="4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Set up any required Tax forms </a:t>
            </a:r>
            <a:endParaRPr lang="en-US" sz="1600" b="0" dirty="0">
              <a:latin typeface="+mn-lt"/>
            </a:endParaRPr>
          </a:p>
          <a:p>
            <a:pPr marL="1717675" lvl="4" indent="0">
              <a:buNone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14" y="1920364"/>
            <a:ext cx="14287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320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5F1CF-8406-004D-8EBE-E40E5026E4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sz="quarter" idx="14"/>
          </p:nvPr>
        </p:nvSpPr>
        <p:spPr>
          <a:xfrm>
            <a:off x="468053" y="2231940"/>
            <a:ext cx="8238067" cy="3262016"/>
          </a:xfrm>
        </p:spPr>
        <p:txBody>
          <a:bodyPr/>
          <a:lstStyle/>
          <a:p>
            <a:pPr marL="400050" lvl="1" indent="0">
              <a:buNone/>
            </a:pPr>
            <a:r>
              <a:rPr lang="en-US" b="1" dirty="0"/>
              <a:t>2</a:t>
            </a:r>
            <a:r>
              <a:rPr lang="en-US" dirty="0"/>
              <a:t>.	</a:t>
            </a:r>
            <a:r>
              <a:rPr lang="en-US" b="1" dirty="0"/>
              <a:t>General Business License Application</a:t>
            </a:r>
          </a:p>
          <a:p>
            <a:pPr marL="982980" lvl="3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+mn-lt"/>
              </a:rPr>
              <a:t>Questions are pre-filled when possible</a:t>
            </a:r>
          </a:p>
          <a:p>
            <a:pPr marL="982980" lvl="3" indent="-342900">
              <a:lnSpc>
                <a:spcPct val="150000"/>
              </a:lnSpc>
              <a:buFont typeface="+mj-lt"/>
              <a:buAutoNum type="alphaLcParenR"/>
            </a:pPr>
            <a:r>
              <a:rPr lang="en-US" sz="2400" dirty="0">
                <a:latin typeface="+mn-lt"/>
              </a:rPr>
              <a:t>Questions are City specific</a:t>
            </a:r>
          </a:p>
          <a:p>
            <a:pPr marL="342900" lvl="1" indent="-342900"/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1112932"/>
            <a:ext cx="9143999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Basics of </a:t>
            </a:r>
            <a:r>
              <a:rPr lang="en-US" sz="4400" b="1" dirty="0" err="1">
                <a:solidFill>
                  <a:schemeClr val="bg1"/>
                </a:solidFill>
              </a:rPr>
              <a:t>FileLocal</a:t>
            </a:r>
            <a:r>
              <a:rPr lang="en-US" sz="4400" b="1" dirty="0">
                <a:solidFill>
                  <a:schemeClr val="bg1"/>
                </a:solidFill>
              </a:rPr>
              <a:t> for Business </a:t>
            </a:r>
          </a:p>
        </p:txBody>
      </p:sp>
    </p:spTree>
    <p:extLst>
      <p:ext uri="{BB962C8B-B14F-4D97-AF65-F5344CB8AC3E}">
        <p14:creationId xmlns:p14="http://schemas.microsoft.com/office/powerpoint/2010/main" val="99013849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- New Cities TEMPLATE">
  <a:themeElements>
    <a:clrScheme name="FileLocal City of Seattl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F1399"/>
      </a:accent1>
      <a:accent2>
        <a:srgbClr val="EF8200"/>
      </a:accent2>
      <a:accent3>
        <a:srgbClr val="CC092F"/>
      </a:accent3>
      <a:accent4>
        <a:srgbClr val="004954"/>
      </a:accent4>
      <a:accent5>
        <a:srgbClr val="002E5F"/>
      </a:accent5>
      <a:accent6>
        <a:srgbClr val="211D3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 - New Cities TEMPLATE.potx" id="{1D5505D4-5B61-44D6-B8C5-B49DF6C8925A}" vid="{DAAB0BEE-5CEE-47FD-90CE-7C96E39A8C4B}"/>
    </a:ext>
  </a:extLst>
</a:theme>
</file>

<file path=ppt/theme/theme2.xml><?xml version="1.0" encoding="utf-8"?>
<a:theme xmlns:a="http://schemas.openxmlformats.org/drawingml/2006/main" name="Custom Design">
  <a:themeElements>
    <a:clrScheme name="FileLocal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6D207C"/>
      </a:accent1>
      <a:accent2>
        <a:srgbClr val="EF8200"/>
      </a:accent2>
      <a:accent3>
        <a:srgbClr val="CC092F"/>
      </a:accent3>
      <a:accent4>
        <a:srgbClr val="004954"/>
      </a:accent4>
      <a:accent5>
        <a:srgbClr val="002E5F"/>
      </a:accent5>
      <a:accent6>
        <a:srgbClr val="211D3E"/>
      </a:accent6>
      <a:hlink>
        <a:srgbClr val="2A6EB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 - New Cities TEMPLATE.potx" id="{1D5505D4-5B61-44D6-B8C5-B49DF6C8925A}" vid="{FCED6961-35DB-4FDD-96C9-BDE968CEAE5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tention xmlns="9121a2f8-521b-4fa0-8ffe-036a132c32e3">Templates - GS50-02-02</Retention>
    <City xmlns="9121a2f8-521b-4fa0-8ffe-036a132c32e3">All/Any</City>
    <SharedWithUsers xmlns="38981ca5-41a6-4347-a58e-1c60f2b37170">
      <UserInfo>
        <DisplayName>Lee, Glen</DisplayName>
        <AccountId>119</AccountId>
        <AccountType/>
      </UserInfo>
      <UserInfo>
        <DisplayName>Johnson, Julie</DisplayName>
        <AccountId>118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9AF657C60C440B515B73CD8687455" ma:contentTypeVersion="4" ma:contentTypeDescription="Create a new document." ma:contentTypeScope="" ma:versionID="7a0e5a88ac65d256507c12a159fec247">
  <xsd:schema xmlns:xsd="http://www.w3.org/2001/XMLSchema" xmlns:xs="http://www.w3.org/2001/XMLSchema" xmlns:p="http://schemas.microsoft.com/office/2006/metadata/properties" xmlns:ns2="9121a2f8-521b-4fa0-8ffe-036a132c32e3" xmlns:ns3="38981ca5-41a6-4347-a58e-1c60f2b37170" targetNamespace="http://schemas.microsoft.com/office/2006/metadata/properties" ma:root="true" ma:fieldsID="8e79b4c7df8bfd493fe60a8a790cdd70" ns2:_="" ns3:_="">
    <xsd:import namespace="9121a2f8-521b-4fa0-8ffe-036a132c32e3"/>
    <xsd:import namespace="38981ca5-41a6-4347-a58e-1c60f2b37170"/>
    <xsd:element name="properties">
      <xsd:complexType>
        <xsd:sequence>
          <xsd:element name="documentManagement">
            <xsd:complexType>
              <xsd:all>
                <xsd:element ref="ns2:City"/>
                <xsd:element ref="ns2:Retention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1a2f8-521b-4fa0-8ffe-036a132c32e3" elementFormDefault="qualified">
    <xsd:import namespace="http://schemas.microsoft.com/office/2006/documentManagement/types"/>
    <xsd:import namespace="http://schemas.microsoft.com/office/infopath/2007/PartnerControls"/>
    <xsd:element name="City" ma:index="8" ma:displayName="City" ma:format="RadioButtons" ma:internalName="City">
      <xsd:simpleType>
        <xsd:restriction base="dms:Choice">
          <xsd:enumeration value="All/Any"/>
          <xsd:enumeration value="Issaquah"/>
          <xsd:enumeration value="Lake Forest Park"/>
          <xsd:enumeration value="Renton"/>
          <xsd:enumeration value="Snoqualmie"/>
        </xsd:restriction>
      </xsd:simpleType>
    </xsd:element>
    <xsd:element name="Retention" ma:index="9" ma:displayName="Retention" ma:format="RadioButtons" ma:internalName="Retention">
      <xsd:simpleType>
        <xsd:restriction base="dms:Choice">
          <xsd:enumeration value="Attorney-Client Privilege"/>
          <xsd:enumeration value="Non-Agency Doc"/>
          <xsd:enumeration value="Brainstorming/Collaboration - GS2016-002"/>
          <xsd:enumeration value="Budget Development/Working Files - GS50-03D-03"/>
          <xsd:enumeration value="Communications (Board Members) - GS50-01-12"/>
          <xsd:enumeration value="Contracts/Agreements - GS50-01-11"/>
          <xsd:enumeration value="Drafting/Editing (general) - GS2016-004"/>
          <xsd:enumeration value="Final Budgets - GS50-03D-08"/>
          <xsd:enumeration value="Impact Fees/Rate Setting - GS2012-048"/>
          <xsd:enumeration value="Interagency Meetings - GS2011-175"/>
          <xsd:enumeration value="Internal Agency Meetings - GS50-01-43"/>
          <xsd:enumeration value="IT Planning/Review - GS50-06A-01"/>
          <xsd:enumeration value="Misc Project Files - GS50-01-39"/>
          <xsd:enumeration value="Official Policy/Procedure - GS50-01-24"/>
          <xsd:enumeration value="Organizing/Monitoring Work in Progress- GS2016-008"/>
          <xsd:enumeration value="Preliminary Budgets - GS50-03D-10"/>
          <xsd:enumeration value="Presentations/Speeches - GS50-06F-02"/>
          <xsd:enumeration value="Procedures/Instructions - GS50-01-01"/>
          <xsd:enumeration value="Resolution Development - GS50-01-25"/>
          <xsd:enumeration value="Risk Data - GS50-06C-25"/>
          <xsd:enumeration value="Templates - GS50-02-02"/>
          <xsd:enumeration value="Work Plans – GS-50-01-38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81ca5-41a6-4347-a58e-1c60f2b37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130C28-37E8-4390-BD80-072024E32015}">
  <ds:schemaRefs>
    <ds:schemaRef ds:uri="38981ca5-41a6-4347-a58e-1c60f2b37170"/>
    <ds:schemaRef ds:uri="http://schemas.microsoft.com/office/2006/documentManagement/types"/>
    <ds:schemaRef ds:uri="http://schemas.openxmlformats.org/package/2006/metadata/core-properties"/>
    <ds:schemaRef ds:uri="9121a2f8-521b-4fa0-8ffe-036a132c32e3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4FADC9-8E1C-4C52-A1C8-178DF53B27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21a2f8-521b-4fa0-8ffe-036a132c32e3"/>
    <ds:schemaRef ds:uri="38981ca5-41a6-4347-a58e-1c60f2b37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A8D490-3DFB-42A8-B5D5-B4A8206763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New Cities TEMPLATE</Template>
  <TotalTime>596</TotalTime>
  <Words>617</Words>
  <Application>Microsoft Office PowerPoint</Application>
  <PresentationFormat>On-screen Show (4:3)</PresentationFormat>
  <Paragraphs>191</Paragraphs>
  <Slides>22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Presentation - New Cities TEMPLATE</vt:lpstr>
      <vt:lpstr>Custom Design</vt:lpstr>
      <vt:lpstr>FileLocal Save Time, Increase Compliance!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FileLocal Save Time, Increase Compliance!</dc:title>
  <dc:creator>Rick A. Mekdessie</dc:creator>
  <cp:lastModifiedBy>Stacie Tellers</cp:lastModifiedBy>
  <cp:revision>17</cp:revision>
  <cp:lastPrinted>2017-06-13T16:52:12Z</cp:lastPrinted>
  <dcterms:created xsi:type="dcterms:W3CDTF">2017-06-05T20:38:48Z</dcterms:created>
  <dcterms:modified xsi:type="dcterms:W3CDTF">2017-06-13T23:29:13Z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0x010100C159AF657C60C440B515B73CD8687455</vt:lpwstr>
  </property>
</Properties>
</file>