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13"/>
  </p:notesMasterIdLst>
  <p:handoutMasterIdLst>
    <p:handoutMasterId r:id="rId14"/>
  </p:handoutMasterIdLst>
  <p:sldIdLst>
    <p:sldId id="293" r:id="rId2"/>
    <p:sldId id="294" r:id="rId3"/>
    <p:sldId id="310" r:id="rId4"/>
    <p:sldId id="311" r:id="rId5"/>
    <p:sldId id="297" r:id="rId6"/>
    <p:sldId id="298" r:id="rId7"/>
    <p:sldId id="312" r:id="rId8"/>
    <p:sldId id="299" r:id="rId9"/>
    <p:sldId id="300" r:id="rId10"/>
    <p:sldId id="309" r:id="rId11"/>
    <p:sldId id="308" r:id="rId1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14">
          <p15:clr>
            <a:srgbClr val="A4A3A4"/>
          </p15:clr>
        </p15:guide>
        <p15:guide id="2" pos="3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jtps140" initials="dej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579A8"/>
    <a:srgbClr val="B17A31"/>
    <a:srgbClr val="CC8B39"/>
    <a:srgbClr val="C58D26"/>
    <a:srgbClr val="4560E5"/>
    <a:srgbClr val="3333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23" autoAdjust="0"/>
    <p:restoredTop sz="57317" autoAdjust="0"/>
  </p:normalViewPr>
  <p:slideViewPr>
    <p:cSldViewPr snapToGrid="0">
      <p:cViewPr>
        <p:scale>
          <a:sx n="70" d="100"/>
          <a:sy n="70" d="100"/>
        </p:scale>
        <p:origin x="-2814" y="0"/>
      </p:cViewPr>
      <p:guideLst>
        <p:guide orient="horz" pos="1014"/>
        <p:guide pos="3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06"/>
    </p:cViewPr>
  </p:sorterViewPr>
  <p:notesViewPr>
    <p:cSldViewPr snapToGrid="0">
      <p:cViewPr varScale="1">
        <p:scale>
          <a:sx n="70" d="100"/>
          <a:sy n="70" d="100"/>
        </p:scale>
        <p:origin x="-2226" y="-12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B9FB69-D4AE-45F8-9F3C-A212F6001BB3}" type="doc">
      <dgm:prSet loTypeId="urn:microsoft.com/office/officeart/2005/8/layout/vList2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FE6CAC76-1ED9-4690-966F-713B04FA71D4}">
      <dgm:prSet custT="1"/>
      <dgm:spPr/>
      <dgm:t>
        <a:bodyPr/>
        <a:lstStyle/>
        <a:p>
          <a:pPr rtl="0"/>
          <a:r>
            <a:rPr lang="en-US" sz="2000" i="0" dirty="0" smtClean="0"/>
            <a:t>Provide a one-stop customer service center to quickly and efficiently issue business licenses required by law.  </a:t>
          </a:r>
          <a:endParaRPr lang="en-US" sz="2000" i="0" dirty="0"/>
        </a:p>
      </dgm:t>
    </dgm:pt>
    <dgm:pt modelId="{01BEB788-80ED-4578-B1E4-F09EACD3B0F1}" type="parTrans" cxnId="{DA683E89-1354-4472-A968-39BBDA8DB081}">
      <dgm:prSet/>
      <dgm:spPr/>
      <dgm:t>
        <a:bodyPr/>
        <a:lstStyle/>
        <a:p>
          <a:endParaRPr lang="en-US"/>
        </a:p>
      </dgm:t>
    </dgm:pt>
    <dgm:pt modelId="{B4CCB490-7A13-4E94-A998-0B8C59D902C9}" type="sibTrans" cxnId="{DA683E89-1354-4472-A968-39BBDA8DB081}">
      <dgm:prSet/>
      <dgm:spPr/>
      <dgm:t>
        <a:bodyPr/>
        <a:lstStyle/>
        <a:p>
          <a:endParaRPr lang="en-US"/>
        </a:p>
      </dgm:t>
    </dgm:pt>
    <dgm:pt modelId="{8BF4E1BA-2B90-4FFB-B999-68438994AD4C}" type="pres">
      <dgm:prSet presAssocID="{63B9FB69-D4AE-45F8-9F3C-A212F6001B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A8A3BD-1A6A-4B23-A210-C4B2CC2ED25C}" type="pres">
      <dgm:prSet presAssocID="{FE6CAC76-1ED9-4690-966F-713B04FA71D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648E96-CE5F-46D9-8930-4187ED21D84B}" type="presOf" srcId="{FE6CAC76-1ED9-4690-966F-713B04FA71D4}" destId="{26A8A3BD-1A6A-4B23-A210-C4B2CC2ED25C}" srcOrd="0" destOrd="0" presId="urn:microsoft.com/office/officeart/2005/8/layout/vList2"/>
    <dgm:cxn modelId="{DA683E89-1354-4472-A968-39BBDA8DB081}" srcId="{63B9FB69-D4AE-45F8-9F3C-A212F6001BB3}" destId="{FE6CAC76-1ED9-4690-966F-713B04FA71D4}" srcOrd="0" destOrd="0" parTransId="{01BEB788-80ED-4578-B1E4-F09EACD3B0F1}" sibTransId="{B4CCB490-7A13-4E94-A998-0B8C59D902C9}"/>
    <dgm:cxn modelId="{C684CF12-5A72-4729-96B1-06653ADE7560}" type="presOf" srcId="{63B9FB69-D4AE-45F8-9F3C-A212F6001BB3}" destId="{8BF4E1BA-2B90-4FFB-B999-68438994AD4C}" srcOrd="0" destOrd="0" presId="urn:microsoft.com/office/officeart/2005/8/layout/vList2"/>
    <dgm:cxn modelId="{AAA8F8AE-5B6C-412C-887B-C14DE31EB179}" type="presParOf" srcId="{8BF4E1BA-2B90-4FFB-B999-68438994AD4C}" destId="{26A8A3BD-1A6A-4B23-A210-C4B2CC2ED25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8A3BD-1A6A-4B23-A210-C4B2CC2ED25C}">
      <dsp:nvSpPr>
        <dsp:cNvPr id="0" name=""/>
        <dsp:cNvSpPr/>
      </dsp:nvSpPr>
      <dsp:spPr>
        <a:xfrm>
          <a:off x="0" y="923153"/>
          <a:ext cx="4208016" cy="174915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alpha val="9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0" kern="1200" dirty="0" smtClean="0"/>
            <a:t>Provide a one-stop customer service center to quickly and efficiently issue business licenses required by law.  </a:t>
          </a:r>
          <a:endParaRPr lang="en-US" sz="2000" i="0" kern="1200" dirty="0"/>
        </a:p>
      </dsp:txBody>
      <dsp:txXfrm>
        <a:off x="85386" y="1008539"/>
        <a:ext cx="4037244" cy="1578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5FAB2-21C2-439D-B1FF-70D737B2596B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1F607-4320-46F1-A576-375C385EF4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214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B6CA0-AE49-4551-A151-66BF5FC6D555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280C0-BDF8-403E-A4DF-2D20AFB84D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947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280C0-BDF8-403E-A4DF-2D20AFB84D7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105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280C0-BDF8-403E-A4DF-2D20AFB84D7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060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280C0-BDF8-403E-A4DF-2D20AFB84D7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94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280C0-BDF8-403E-A4DF-2D20AFB84D7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174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BLS 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combined licensing concept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90% of users apply for and renew their licenses online and pay via credit card, debit card, or e-check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 more than 300 license types</a:t>
            </a:r>
          </a:p>
          <a:p>
            <a:pPr marL="0" lvl="1" defTabSz="921447">
              <a:defRPr/>
            </a:pPr>
            <a:r>
              <a:rPr lang="en-US" dirty="0" smtClean="0"/>
              <a:t>$19 per license application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application per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Endorsements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printed as line items on the business license document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BLS prints and mails licenses weekly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Can’t wait? Businesses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city staff can print their license from a PDF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$11 renewal fee per location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SYNC UP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all endorsements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Annual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renewal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one payment for all endorsements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 regulatory control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setting fees and rules for zoning, safety, etc.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License records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rgbClr val="FFFF00"/>
                </a:solidFill>
                <a:effectLst/>
                <a:latin typeface="+mn-lt"/>
                <a:ea typeface="+mn-ea"/>
                <a:cs typeface="+mn-cs"/>
              </a:rPr>
              <a:t>Partners can print on-demand “public records” reports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280C0-BDF8-403E-A4DF-2D20AFB84D7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913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5424A-6A52-4843-93D7-F9D40C16E7A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084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280C0-BDF8-403E-A4DF-2D20AFB84D7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325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2144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280C0-BDF8-403E-A4DF-2D20AFB84D7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540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280C0-BDF8-403E-A4DF-2D20AFB84D7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421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280C0-BDF8-403E-A4DF-2D20AFB84D7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690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Appendix 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E280C0-BDF8-403E-A4DF-2D20AFB84D7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107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24 Template A top 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43207"/>
          </a:xfrm>
          <a:prstGeom prst="rect">
            <a:avLst/>
          </a:prstGeom>
        </p:spPr>
      </p:pic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742522" y="6407944"/>
            <a:ext cx="36576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fld id="{9D515F0A-23BA-4FD6-9B05-ED7D67B845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8"/>
          <p:cNvSpPr>
            <a:spLocks noGrp="1"/>
          </p:cNvSpPr>
          <p:nvPr>
            <p:ph type="title"/>
          </p:nvPr>
        </p:nvSpPr>
        <p:spPr>
          <a:xfrm>
            <a:off x="466724" y="912813"/>
            <a:ext cx="6515101" cy="525462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>
              <a:defRPr sz="30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6724" y="1857375"/>
            <a:ext cx="8229601" cy="4525963"/>
          </a:xfrm>
        </p:spPr>
        <p:txBody>
          <a:bodyPr/>
          <a:lstStyle>
            <a:lvl1pPr eaLnBrk="1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 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24 Template A top 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4320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fld id="{9D515F0A-23BA-4FD6-9B05-ED7D67B845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Placeholder 8"/>
          <p:cNvSpPr>
            <a:spLocks noGrp="1"/>
          </p:cNvSpPr>
          <p:nvPr>
            <p:ph type="title"/>
          </p:nvPr>
        </p:nvSpPr>
        <p:spPr>
          <a:xfrm>
            <a:off x="466724" y="912473"/>
            <a:ext cx="6515101" cy="544852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>
              <a:defRPr sz="300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6724" y="1863310"/>
            <a:ext cx="8229601" cy="4525963"/>
          </a:xfrm>
        </p:spPr>
        <p:txBody>
          <a:bodyPr/>
          <a:lstStyle>
            <a:lvl1pPr eaLnBrk="1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 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24 Template A top ba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243207"/>
          </a:xfrm>
          <a:prstGeom prst="rect">
            <a:avLst/>
          </a:prstGeom>
        </p:spPr>
      </p:pic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66725" y="912813"/>
            <a:ext cx="6515099" cy="525462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66725" y="1855787"/>
            <a:ext cx="8229600" cy="452596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 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74252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defRPr>
            </a:lvl1pPr>
            <a:extLst/>
          </a:lstStyle>
          <a:p>
            <a:fld id="{9D515F0A-23BA-4FD6-9B05-ED7D67B845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>
          <a:solidFill>
            <a:schemeClr val="tx1">
              <a:lumMod val="85000"/>
              <a:lumOff val="15000"/>
            </a:schemeClr>
          </a:solidFill>
          <a:effectLst/>
          <a:latin typeface="Gill Sans MT" pitchFamily="34" charset="0"/>
          <a:ea typeface="+mj-ea"/>
          <a:cs typeface="Arial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1800"/>
        </a:spcAft>
        <a:buClr>
          <a:schemeClr val="tx1">
            <a:lumMod val="50000"/>
            <a:lumOff val="50000"/>
          </a:schemeClr>
        </a:buClr>
        <a:buSzPct val="95000"/>
        <a:buFont typeface="Arial" pitchFamily="34" charset="0"/>
        <a:buChar char="•"/>
        <a:defRPr kumimoji="0" sz="20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1pPr>
      <a:lvl2pPr marL="621792" indent="-228600" algn="l" rtl="0" eaLnBrk="1" latinLnBrk="0" hangingPunct="1">
        <a:spcBef>
          <a:spcPts val="324"/>
        </a:spcBef>
        <a:spcAft>
          <a:spcPts val="1800"/>
        </a:spcAft>
        <a:buClr>
          <a:schemeClr val="tx1">
            <a:lumMod val="50000"/>
            <a:lumOff val="50000"/>
          </a:schemeClr>
        </a:buClr>
        <a:buSzPct val="80000"/>
        <a:buFont typeface="Courier New" pitchFamily="49" charset="0"/>
        <a:buChar char="o"/>
        <a:defRPr kumimoji="0" sz="20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2pPr>
      <a:lvl3pPr marL="859536" indent="-228600" algn="l" rtl="0" eaLnBrk="1" latinLnBrk="0" hangingPunct="1">
        <a:spcBef>
          <a:spcPts val="350"/>
        </a:spcBef>
        <a:spcAft>
          <a:spcPts val="1800"/>
        </a:spcAft>
        <a:buClr>
          <a:schemeClr val="tx1">
            <a:lumMod val="50000"/>
            <a:lumOff val="50000"/>
          </a:schemeClr>
        </a:buClr>
        <a:buSzPct val="95000"/>
        <a:buFont typeface="Wingdings" pitchFamily="2" charset="2"/>
        <a:buChar char="ü"/>
        <a:defRPr kumimoji="0" sz="1600" kern="1200" baseline="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3pPr>
      <a:lvl4pPr marL="1143000" indent="-228600" algn="l" rtl="0" eaLnBrk="1" latinLnBrk="0" hangingPunct="1">
        <a:spcBef>
          <a:spcPts val="350"/>
        </a:spcBef>
        <a:spcAft>
          <a:spcPts val="1800"/>
        </a:spcAft>
        <a:buClr>
          <a:schemeClr val="tx1">
            <a:lumMod val="50000"/>
            <a:lumOff val="50000"/>
          </a:schemeClr>
        </a:buClr>
        <a:buSzPct val="85000"/>
        <a:buFont typeface="Wingdings" pitchFamily="2" charset="2"/>
        <a:buChar char="Ø"/>
        <a:defRPr kumimoji="0" sz="16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4pPr>
      <a:lvl5pPr marL="1371600" indent="-228600" algn="l" rtl="0" eaLnBrk="1" latinLnBrk="0" hangingPunct="1">
        <a:spcBef>
          <a:spcPts val="350"/>
        </a:spcBef>
        <a:spcAft>
          <a:spcPts val="1800"/>
        </a:spcAft>
        <a:buClr>
          <a:schemeClr val="tx1">
            <a:lumMod val="50000"/>
            <a:lumOff val="50000"/>
          </a:schemeClr>
        </a:buClr>
        <a:buSzPct val="90000"/>
        <a:buFont typeface="Wingdings" pitchFamily="2" charset="2"/>
        <a:buChar char="§"/>
        <a:defRPr kumimoji="0" sz="16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attiW@dor.wa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ricJ@dor.wa.gov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257" y="2426519"/>
            <a:ext cx="6313408" cy="2341423"/>
          </a:xfrm>
        </p:spPr>
        <p:txBody>
          <a:bodyPr/>
          <a:lstStyle/>
          <a:p>
            <a:pPr algn="ctr">
              <a:spcAft>
                <a:spcPts val="1800"/>
              </a:spcAft>
            </a:pPr>
            <a:r>
              <a:rPr lang="en-US" sz="3200" dirty="0" smtClean="0"/>
              <a:t>Partnering with </a:t>
            </a:r>
            <a:br>
              <a:rPr lang="en-US" sz="3200" dirty="0" smtClean="0"/>
            </a:br>
            <a:r>
              <a:rPr lang="en-US" sz="3200" dirty="0" smtClean="0"/>
              <a:t>Business Licensing Service (BLS)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Patti Wilson &amp; Eric Jones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05390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5F0A-23BA-4FD6-9B05-ED7D67B8454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Citypartners.dor.wa.gov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1716150"/>
            <a:ext cx="8229600" cy="3800344"/>
          </a:xfrm>
          <a:effectLst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val="15534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53796" y="6407944"/>
            <a:ext cx="554486" cy="365125"/>
          </a:xfrm>
        </p:spPr>
        <p:txBody>
          <a:bodyPr/>
          <a:lstStyle/>
          <a:p>
            <a:fld id="{9D515F0A-23BA-4FD6-9B05-ED7D67B8454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6724" y="704655"/>
            <a:ext cx="6515101" cy="544852"/>
          </a:xfrm>
        </p:spPr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97774" y="1588297"/>
            <a:ext cx="6705600" cy="4407949"/>
          </a:xfrm>
        </p:spPr>
        <p:txBody>
          <a:bodyPr/>
          <a:lstStyle/>
          <a:p>
            <a:pPr algn="ctr">
              <a:spcAft>
                <a:spcPts val="3000"/>
              </a:spcAft>
              <a:buNone/>
            </a:pPr>
            <a:r>
              <a:rPr lang="en-US" dirty="0"/>
              <a:t>Patti Wilson</a:t>
            </a:r>
            <a:br>
              <a:rPr lang="en-US" dirty="0"/>
            </a:br>
            <a:r>
              <a:rPr lang="en-US" dirty="0"/>
              <a:t>Local Government Liaison</a:t>
            </a:r>
            <a:br>
              <a:rPr lang="en-US" dirty="0"/>
            </a:br>
            <a:r>
              <a:rPr lang="en-US" dirty="0" smtClean="0">
                <a:hlinkClick r:id="rId3"/>
              </a:rPr>
              <a:t>PattiW@dor.wa.gov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Eric Jones</a:t>
            </a:r>
            <a:br>
              <a:rPr lang="en-US" dirty="0" smtClean="0"/>
            </a:br>
            <a:r>
              <a:rPr lang="en-US" dirty="0" smtClean="0"/>
              <a:t>Business Licensing Service 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EricJ@dor.wa.gov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algn="ctr">
              <a:spcAft>
                <a:spcPts val="3000"/>
              </a:spcAft>
              <a:buNone/>
            </a:pPr>
            <a:r>
              <a:rPr lang="en-US" sz="3600" dirty="0" smtClean="0"/>
              <a:t>360.705.6777</a:t>
            </a:r>
            <a:br>
              <a:rPr lang="en-US" sz="3600" dirty="0" smtClean="0"/>
            </a:br>
            <a:r>
              <a:rPr lang="en-US" sz="3600" u="sng" dirty="0" smtClean="0">
                <a:solidFill>
                  <a:srgbClr val="0000FF"/>
                </a:solidFill>
              </a:rPr>
              <a:t>citypartners.dor.wa.gov</a:t>
            </a:r>
          </a:p>
          <a:p>
            <a:pPr algn="ctr">
              <a:spcAft>
                <a:spcPts val="3000"/>
              </a:spcAft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317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87047" y="6407944"/>
            <a:ext cx="521235" cy="365125"/>
          </a:xfrm>
        </p:spPr>
        <p:txBody>
          <a:bodyPr/>
          <a:lstStyle/>
          <a:p>
            <a:fld id="{9D515F0A-23BA-4FD6-9B05-ED7D67B8454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32" y="1800253"/>
            <a:ext cx="7164279" cy="4607691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480046" y="1944208"/>
          <a:ext cx="4208016" cy="3595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itle 2"/>
          <p:cNvSpPr txBox="1">
            <a:spLocks/>
          </p:cNvSpPr>
          <p:nvPr/>
        </p:nvSpPr>
        <p:spPr>
          <a:xfrm>
            <a:off x="466724" y="912473"/>
            <a:ext cx="6515101" cy="544852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ill Sans MT" pitchFamily="34" charset="0"/>
                <a:ea typeface="+mj-ea"/>
                <a:cs typeface="Arial" pitchFamily="34" charset="0"/>
              </a:defRPr>
            </a:lvl1pPr>
            <a:extLst/>
          </a:lstStyle>
          <a:p>
            <a:r>
              <a:rPr lang="en-US" dirty="0" smtClean="0"/>
              <a:t>BLS 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0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53" y="1173838"/>
            <a:ext cx="5528032" cy="517517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7171" y="6407944"/>
            <a:ext cx="571111" cy="365125"/>
          </a:xfrm>
        </p:spPr>
        <p:txBody>
          <a:bodyPr/>
          <a:lstStyle/>
          <a:p>
            <a:fld id="{9D515F0A-23BA-4FD6-9B05-ED7D67B84540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57200" y="1751430"/>
            <a:ext cx="5219699" cy="4525963"/>
          </a:xfrm>
        </p:spPr>
        <p:txBody>
          <a:bodyPr/>
          <a:lstStyle/>
          <a:p>
            <a:pPr lvl="0"/>
            <a:r>
              <a:rPr lang="en-US" sz="2400" dirty="0"/>
              <a:t>One application per business</a:t>
            </a:r>
          </a:p>
          <a:p>
            <a:pPr lvl="0"/>
            <a:r>
              <a:rPr lang="en-US" sz="2400" dirty="0"/>
              <a:t>One license document </a:t>
            </a:r>
            <a:r>
              <a:rPr lang="en-US" sz="2400" dirty="0" smtClean="0"/>
              <a:t>with </a:t>
            </a:r>
            <a:br>
              <a:rPr lang="en-US" sz="2400" dirty="0" smtClean="0"/>
            </a:br>
            <a:r>
              <a:rPr lang="en-US" sz="2400" dirty="0" smtClean="0"/>
              <a:t>listed endorsements </a:t>
            </a:r>
            <a:endParaRPr lang="en-US" sz="2400" dirty="0"/>
          </a:p>
          <a:p>
            <a:r>
              <a:rPr lang="en-US" sz="2400" dirty="0"/>
              <a:t>One </a:t>
            </a:r>
            <a:r>
              <a:rPr lang="en-US" sz="2400" dirty="0" smtClean="0"/>
              <a:t>annual renewal </a:t>
            </a:r>
            <a:r>
              <a:rPr lang="en-US" sz="2400" dirty="0"/>
              <a:t>payment</a:t>
            </a:r>
          </a:p>
          <a:p>
            <a:pPr lvl="0"/>
            <a:r>
              <a:rPr lang="en-US" sz="2400" dirty="0"/>
              <a:t>Local </a:t>
            </a:r>
            <a:r>
              <a:rPr lang="en-US" sz="2400" dirty="0" smtClean="0"/>
              <a:t>regulation</a:t>
            </a:r>
          </a:p>
          <a:p>
            <a:pPr lvl="0"/>
            <a:r>
              <a:rPr lang="en-US" sz="2400" dirty="0" smtClean="0"/>
              <a:t>Public records retention</a:t>
            </a:r>
            <a:endParaRPr lang="en-US" sz="2400" dirty="0"/>
          </a:p>
          <a:p>
            <a:pPr lvl="0"/>
            <a:endParaRPr lang="en-US" sz="3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Licensing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91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314" y="432707"/>
            <a:ext cx="9826171" cy="736962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6724" y="839893"/>
            <a:ext cx="6515101" cy="544852"/>
          </a:xfrm>
        </p:spPr>
        <p:txBody>
          <a:bodyPr/>
          <a:lstStyle/>
          <a:p>
            <a:r>
              <a:rPr lang="en-US" dirty="0" smtClean="0"/>
              <a:t>BLS Partners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200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46102" y="6407944"/>
            <a:ext cx="462180" cy="365125"/>
          </a:xfrm>
        </p:spPr>
        <p:txBody>
          <a:bodyPr/>
          <a:lstStyle/>
          <a:p>
            <a:fld id="{9D515F0A-23BA-4FD6-9B05-ED7D67B8454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75037" y="802227"/>
            <a:ext cx="6515101" cy="544852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ill Sans MT" pitchFamily="34" charset="0"/>
                <a:ea typeface="+mj-ea"/>
                <a:cs typeface="Arial" pitchFamily="34" charset="0"/>
              </a:defRPr>
            </a:lvl1pPr>
            <a:extLst/>
          </a:lstStyle>
          <a:p>
            <a:r>
              <a:rPr lang="en-US" dirty="0" smtClean="0"/>
              <a:t>Joint Application </a:t>
            </a:r>
            <a:r>
              <a:rPr lang="en-US" dirty="0"/>
              <a:t>P</a:t>
            </a:r>
            <a:r>
              <a:rPr lang="en-US" dirty="0" smtClean="0"/>
              <a:t>rocess</a:t>
            </a:r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1551709" y="1884096"/>
            <a:ext cx="1884218" cy="1781479"/>
          </a:xfrm>
          <a:prstGeom prst="rect">
            <a:avLst/>
          </a:prstGeom>
          <a:solidFill>
            <a:schemeClr val="bg1"/>
          </a:solidFill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SzPct val="95000"/>
              <a:buFont typeface="Arial" pitchFamily="34" charset="0"/>
              <a:buChar char="•"/>
              <a:defRPr kumimoji="0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ea typeface="+mn-ea"/>
                <a:cs typeface="Arial" pitchFamily="34" charset="0"/>
              </a:defRPr>
            </a:lvl1pPr>
            <a:lvl2pPr marL="621792" indent="-228600" algn="l" rtl="0" eaLnBrk="1" latinLnBrk="0" hangingPunct="1">
              <a:spcBef>
                <a:spcPts val="324"/>
              </a:spcBef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Courier New" pitchFamily="49" charset="0"/>
              <a:buChar char="o"/>
              <a:defRPr kumimoji="0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ea typeface="+mn-ea"/>
                <a:cs typeface="Arial" pitchFamily="34" charset="0"/>
              </a:defRPr>
            </a:lvl2pPr>
            <a:lvl3pPr marL="859536" indent="-228600" algn="l" rtl="0" eaLnBrk="1" latinLnBrk="0" hangingPunct="1">
              <a:spcBef>
                <a:spcPts val="350"/>
              </a:spcBef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SzPct val="95000"/>
              <a:buFont typeface="Wingdings" pitchFamily="2" charset="2"/>
              <a:buChar char="ü"/>
              <a:defRPr kumimoji="0"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ea typeface="+mn-ea"/>
                <a:cs typeface="Arial" pitchFamily="34" charset="0"/>
              </a:defRPr>
            </a:lvl3pPr>
            <a:lvl4pPr marL="1143000" indent="-228600" algn="l" rtl="0" eaLnBrk="1" latinLnBrk="0" hangingPunct="1">
              <a:spcBef>
                <a:spcPts val="350"/>
              </a:spcBef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SzPct val="85000"/>
              <a:buFont typeface="Wingdings" pitchFamily="2" charset="2"/>
              <a:buChar char="Ø"/>
              <a:defRPr kumimoji="0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ea typeface="+mn-ea"/>
                <a:cs typeface="Arial" pitchFamily="34" charset="0"/>
              </a:defRPr>
            </a:lvl4pPr>
            <a:lvl5pPr marL="1371600" indent="-228600" algn="l" rtl="0" eaLnBrk="1" latinLnBrk="0" hangingPunct="1">
              <a:spcBef>
                <a:spcPts val="350"/>
              </a:spcBef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SzPct val="90000"/>
              <a:buFont typeface="Wingdings" pitchFamily="2" charset="2"/>
              <a:buChar char="§"/>
              <a:defRPr kumimoji="0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ea typeface="+mn-ea"/>
                <a:cs typeface="Arial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3000" dirty="0" smtClean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595747" y="2155184"/>
            <a:ext cx="2455024" cy="2319834"/>
          </a:xfrm>
          <a:solidFill>
            <a:schemeClr val="bg1"/>
          </a:solidFill>
        </p:spPr>
        <p:txBody>
          <a:bodyPr/>
          <a:lstStyle/>
          <a:p>
            <a:pPr marL="109728" lvl="0" indent="0">
              <a:buNone/>
            </a:pPr>
            <a:r>
              <a:rPr lang="en-US" dirty="0" smtClean="0"/>
              <a:t>An Olympia convenience store submits its online BLS application</a:t>
            </a:r>
            <a:endParaRPr lang="en-US" dirty="0"/>
          </a:p>
          <a:p>
            <a:pPr marL="109728" lvl="0" indent="0">
              <a:buNone/>
            </a:pPr>
            <a:endParaRPr lang="en-US" sz="3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80" y="1457325"/>
            <a:ext cx="5362354" cy="495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3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375612" cy="448373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Intake applications </a:t>
            </a:r>
            <a:r>
              <a:rPr lang="en-US" sz="2400" dirty="0"/>
              <a:t>and </a:t>
            </a:r>
            <a:r>
              <a:rPr lang="en-US" sz="2400" dirty="0" smtClean="0"/>
              <a:t>renewals </a:t>
            </a:r>
            <a:endParaRPr lang="en-US" sz="2400" dirty="0"/>
          </a:p>
          <a:p>
            <a:r>
              <a:rPr lang="en-US" sz="2400" dirty="0" smtClean="0"/>
              <a:t>Print &amp; mail </a:t>
            </a:r>
            <a:r>
              <a:rPr lang="en-US" sz="2400" dirty="0"/>
              <a:t>licenses </a:t>
            </a:r>
          </a:p>
          <a:p>
            <a:r>
              <a:rPr lang="en-US" sz="2400" dirty="0" smtClean="0"/>
              <a:t>Collect &amp; distribute fees</a:t>
            </a:r>
            <a:endParaRPr lang="en-US" sz="2400" dirty="0"/>
          </a:p>
          <a:p>
            <a:r>
              <a:rPr lang="en-US" sz="2400" dirty="0" smtClean="0"/>
              <a:t>Offer on-demand reporting </a:t>
            </a:r>
            <a:endParaRPr lang="en-US" sz="2400" dirty="0"/>
          </a:p>
          <a:p>
            <a:r>
              <a:rPr lang="en-US" sz="2400" dirty="0" smtClean="0"/>
              <a:t>Handle customer service</a:t>
            </a:r>
            <a:endParaRPr lang="en-US" sz="2400" dirty="0"/>
          </a:p>
          <a:p>
            <a:r>
              <a:rPr lang="en-US" sz="2400" dirty="0" smtClean="0"/>
              <a:t>Support compliance for partners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332" y="2274512"/>
            <a:ext cx="3393357" cy="226223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BLS provide?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63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5F0A-23BA-4FD6-9B05-ED7D67B8454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 Types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Flat fees</a:t>
            </a:r>
          </a:p>
          <a:p>
            <a:r>
              <a:rPr lang="en-US" dirty="0" smtClean="0"/>
              <a:t>Reduced-fee and exempt</a:t>
            </a:r>
          </a:p>
          <a:p>
            <a:r>
              <a:rPr lang="en-US" dirty="0" smtClean="0"/>
              <a:t>Employee fee range</a:t>
            </a:r>
          </a:p>
          <a:p>
            <a:r>
              <a:rPr lang="en-US" dirty="0" smtClean="0"/>
              <a:t>Head counts (FTE)</a:t>
            </a:r>
          </a:p>
          <a:p>
            <a:r>
              <a:rPr lang="en-US" dirty="0" smtClean="0"/>
              <a:t>Nonprofit</a:t>
            </a:r>
          </a:p>
          <a:p>
            <a:r>
              <a:rPr lang="en-US" dirty="0" smtClean="0"/>
              <a:t>Home Occupation</a:t>
            </a:r>
          </a:p>
          <a:p>
            <a:r>
              <a:rPr lang="en-US" dirty="0" smtClean="0"/>
              <a:t>Rental units</a:t>
            </a:r>
            <a:endParaRPr lang="en-US" dirty="0"/>
          </a:p>
        </p:txBody>
      </p:sp>
      <p:pic>
        <p:nvPicPr>
          <p:cNvPr id="1026" name="Picture 2" descr="http://www.ci.norwalk.ca.us/Home/ShowImage?id=4430&amp;t=636177408278070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821" y="1863310"/>
            <a:ext cx="3393440" cy="25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09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78735" y="6407944"/>
            <a:ext cx="529547" cy="365125"/>
          </a:xfrm>
        </p:spPr>
        <p:txBody>
          <a:bodyPr/>
          <a:lstStyle/>
          <a:p>
            <a:fld id="{9D515F0A-23BA-4FD6-9B05-ED7D67B8454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66724" y="912473"/>
            <a:ext cx="6515101" cy="544852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ill Sans MT" pitchFamily="34" charset="0"/>
                <a:ea typeface="+mj-ea"/>
                <a:cs typeface="Arial" pitchFamily="34" charset="0"/>
              </a:defRPr>
            </a:lvl1pPr>
            <a:extLst/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88"/>
            <a:ext cx="9144000" cy="679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9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5"/>
          <a:stretch/>
        </p:blipFill>
        <p:spPr>
          <a:xfrm>
            <a:off x="-791510" y="1292554"/>
            <a:ext cx="9944619" cy="4350059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461010" cy="365125"/>
          </a:xfrm>
        </p:spPr>
        <p:txBody>
          <a:bodyPr/>
          <a:lstStyle/>
          <a:p>
            <a:fld id="{9D515F0A-23BA-4FD6-9B05-ED7D67B8454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515F0A-23BA-4FD6-9B05-ED7D67B8454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30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F79646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5891</TotalTime>
  <Words>238</Words>
  <Application>Microsoft Office PowerPoint</Application>
  <PresentationFormat>On-screen Show (4:3)</PresentationFormat>
  <Paragraphs>73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Partnering with  Business Licensing Service (BLS)  Patti Wilson &amp; Eric Jones</vt:lpstr>
      <vt:lpstr>PowerPoint Presentation</vt:lpstr>
      <vt:lpstr>Combined Licensing</vt:lpstr>
      <vt:lpstr>BLS Partners</vt:lpstr>
      <vt:lpstr>PowerPoint Presentation</vt:lpstr>
      <vt:lpstr>What does BLS provide?</vt:lpstr>
      <vt:lpstr>Fee Types </vt:lpstr>
      <vt:lpstr>PowerPoint Presentation</vt:lpstr>
      <vt:lpstr>PowerPoint Presentation</vt:lpstr>
      <vt:lpstr>Citypartners.dor.wa.gov</vt:lpstr>
      <vt:lpstr>Contact</vt:lpstr>
    </vt:vector>
  </TitlesOfParts>
  <Company>State of 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Outreach Process  for  City Partnership</dc:title>
  <dc:creator>Department of Licensing</dc:creator>
  <cp:lastModifiedBy>Stacie Tellers</cp:lastModifiedBy>
  <cp:revision>764</cp:revision>
  <cp:lastPrinted>2017-06-13T15:43:30Z</cp:lastPrinted>
  <dcterms:created xsi:type="dcterms:W3CDTF">2010-04-09T22:00:51Z</dcterms:created>
  <dcterms:modified xsi:type="dcterms:W3CDTF">2017-06-13T15:44:45Z</dcterms:modified>
</cp:coreProperties>
</file>