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1"/>
  </p:sldMasterIdLst>
  <p:notesMasterIdLst>
    <p:notesMasterId r:id="rId9"/>
  </p:notesMasterIdLst>
  <p:handoutMasterIdLst>
    <p:handoutMasterId r:id="rId10"/>
  </p:handoutMasterIdLst>
  <p:sldIdLst>
    <p:sldId id="260" r:id="rId2"/>
    <p:sldId id="276" r:id="rId3"/>
    <p:sldId id="273" r:id="rId4"/>
    <p:sldId id="277" r:id="rId5"/>
    <p:sldId id="274" r:id="rId6"/>
    <p:sldId id="275" r:id="rId7"/>
    <p:sldId id="278" r:id="rId8"/>
  </p:sldIdLst>
  <p:sldSz cx="12192000" cy="6858000"/>
  <p:notesSz cx="6858000" cy="9296400"/>
  <p:custDataLst>
    <p:tags r:id="rId11"/>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C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p:scale>
          <a:sx n="122" d="100"/>
          <a:sy n="122" d="100"/>
        </p:scale>
        <p:origin x="-90" y="12"/>
      </p:cViewPr>
      <p:guideLst>
        <p:guide orient="horz" pos="2160"/>
        <p:guide pos="3840"/>
      </p:guideLst>
    </p:cSldViewPr>
  </p:slideViewPr>
  <p:notesTextViewPr>
    <p:cViewPr>
      <p:scale>
        <a:sx n="1" d="1"/>
        <a:sy n="1" d="1"/>
      </p:scale>
      <p:origin x="0" y="0"/>
    </p:cViewPr>
  </p:notesTextViewPr>
  <p:notesViewPr>
    <p:cSldViewPr snapToGrid="0">
      <p:cViewPr varScale="1">
        <p:scale>
          <a:sx n="90" d="100"/>
          <a:sy n="90" d="100"/>
        </p:scale>
        <p:origin x="300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697" cy="466088"/>
          </a:xfrm>
          <a:prstGeom prst="rect">
            <a:avLst/>
          </a:prstGeom>
        </p:spPr>
        <p:txBody>
          <a:bodyPr vert="horz" lIns="90443" tIns="45222" rIns="90443" bIns="45222" rtlCol="0"/>
          <a:lstStyle>
            <a:lvl1pPr algn="l">
              <a:defRPr sz="1200"/>
            </a:lvl1pPr>
          </a:lstStyle>
          <a:p>
            <a:endParaRPr lang="en-US" dirty="0"/>
          </a:p>
        </p:txBody>
      </p:sp>
      <p:sp>
        <p:nvSpPr>
          <p:cNvPr id="3" name="Date Placeholder 2"/>
          <p:cNvSpPr>
            <a:spLocks noGrp="1"/>
          </p:cNvSpPr>
          <p:nvPr>
            <p:ph type="dt" sz="quarter" idx="1"/>
          </p:nvPr>
        </p:nvSpPr>
        <p:spPr>
          <a:xfrm>
            <a:off x="3884753" y="1"/>
            <a:ext cx="2971697" cy="466088"/>
          </a:xfrm>
          <a:prstGeom prst="rect">
            <a:avLst/>
          </a:prstGeom>
        </p:spPr>
        <p:txBody>
          <a:bodyPr vert="horz" lIns="90443" tIns="45222" rIns="90443" bIns="45222" rtlCol="0"/>
          <a:lstStyle>
            <a:lvl1pPr algn="r">
              <a:defRPr sz="1200"/>
            </a:lvl1pPr>
          </a:lstStyle>
          <a:p>
            <a:fld id="{20638407-C8C4-4719-857B-16FDF24B0C8B}" type="datetimeFigureOut">
              <a:rPr lang="en-US" smtClean="0"/>
              <a:t>6/13/2017</a:t>
            </a:fld>
            <a:endParaRPr lang="en-US" dirty="0"/>
          </a:p>
        </p:txBody>
      </p:sp>
      <p:sp>
        <p:nvSpPr>
          <p:cNvPr id="4" name="Footer Placeholder 3"/>
          <p:cNvSpPr>
            <a:spLocks noGrp="1"/>
          </p:cNvSpPr>
          <p:nvPr>
            <p:ph type="ftr" sz="quarter" idx="2"/>
          </p:nvPr>
        </p:nvSpPr>
        <p:spPr>
          <a:xfrm>
            <a:off x="0" y="8830312"/>
            <a:ext cx="2971697" cy="466088"/>
          </a:xfrm>
          <a:prstGeom prst="rect">
            <a:avLst/>
          </a:prstGeom>
        </p:spPr>
        <p:txBody>
          <a:bodyPr vert="horz" lIns="90443" tIns="45222" rIns="90443" bIns="4522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753" y="8830312"/>
            <a:ext cx="2971697" cy="466088"/>
          </a:xfrm>
          <a:prstGeom prst="rect">
            <a:avLst/>
          </a:prstGeom>
        </p:spPr>
        <p:txBody>
          <a:bodyPr vert="horz" lIns="90443" tIns="45222" rIns="90443" bIns="45222" rtlCol="0" anchor="b"/>
          <a:lstStyle>
            <a:lvl1pPr algn="r">
              <a:defRPr sz="1200"/>
            </a:lvl1pPr>
          </a:lstStyle>
          <a:p>
            <a:fld id="{7393E6E4-A219-421B-8870-B1D2BC24DC4D}" type="slidenum">
              <a:rPr lang="en-US" smtClean="0"/>
              <a:t>‹#›</a:t>
            </a:fld>
            <a:endParaRPr lang="en-US" dirty="0"/>
          </a:p>
        </p:txBody>
      </p:sp>
    </p:spTree>
    <p:extLst>
      <p:ext uri="{BB962C8B-B14F-4D97-AF65-F5344CB8AC3E}">
        <p14:creationId xmlns:p14="http://schemas.microsoft.com/office/powerpoint/2010/main" val="4008029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697" cy="466088"/>
          </a:xfrm>
          <a:prstGeom prst="rect">
            <a:avLst/>
          </a:prstGeom>
        </p:spPr>
        <p:txBody>
          <a:bodyPr vert="horz" lIns="90443" tIns="45222" rIns="90443" bIns="45222" rtlCol="0"/>
          <a:lstStyle>
            <a:lvl1pPr algn="l">
              <a:defRPr sz="1200"/>
            </a:lvl1pPr>
          </a:lstStyle>
          <a:p>
            <a:endParaRPr lang="en-US" dirty="0"/>
          </a:p>
        </p:txBody>
      </p:sp>
      <p:sp>
        <p:nvSpPr>
          <p:cNvPr id="3" name="Date Placeholder 2"/>
          <p:cNvSpPr>
            <a:spLocks noGrp="1"/>
          </p:cNvSpPr>
          <p:nvPr>
            <p:ph type="dt" idx="1"/>
          </p:nvPr>
        </p:nvSpPr>
        <p:spPr>
          <a:xfrm>
            <a:off x="3884753" y="1"/>
            <a:ext cx="2971697" cy="466088"/>
          </a:xfrm>
          <a:prstGeom prst="rect">
            <a:avLst/>
          </a:prstGeom>
        </p:spPr>
        <p:txBody>
          <a:bodyPr vert="horz" lIns="90443" tIns="45222" rIns="90443" bIns="45222" rtlCol="0"/>
          <a:lstStyle>
            <a:lvl1pPr algn="r">
              <a:defRPr sz="1200"/>
            </a:lvl1pPr>
          </a:lstStyle>
          <a:p>
            <a:fld id="{C4514F9A-0798-4D32-83BB-29172FA6C8BD}" type="datetimeFigureOut">
              <a:rPr lang="en-US" smtClean="0"/>
              <a:t>6/13/2017</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0443" tIns="45222" rIns="90443" bIns="45222" rtlCol="0" anchor="ctr"/>
          <a:lstStyle/>
          <a:p>
            <a:endParaRPr lang="en-US" dirty="0"/>
          </a:p>
        </p:txBody>
      </p:sp>
      <p:sp>
        <p:nvSpPr>
          <p:cNvPr id="5" name="Notes Placeholder 4"/>
          <p:cNvSpPr>
            <a:spLocks noGrp="1"/>
          </p:cNvSpPr>
          <p:nvPr>
            <p:ph type="body" sz="quarter" idx="3"/>
          </p:nvPr>
        </p:nvSpPr>
        <p:spPr>
          <a:xfrm>
            <a:off x="685180" y="4473813"/>
            <a:ext cx="5487640" cy="3660537"/>
          </a:xfrm>
          <a:prstGeom prst="rect">
            <a:avLst/>
          </a:prstGeom>
        </p:spPr>
        <p:txBody>
          <a:bodyPr vert="horz" lIns="90443" tIns="45222" rIns="90443" bIns="4522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312"/>
            <a:ext cx="2971697" cy="466088"/>
          </a:xfrm>
          <a:prstGeom prst="rect">
            <a:avLst/>
          </a:prstGeom>
        </p:spPr>
        <p:txBody>
          <a:bodyPr vert="horz" lIns="90443" tIns="45222" rIns="90443" bIns="4522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753" y="8830312"/>
            <a:ext cx="2971697" cy="466088"/>
          </a:xfrm>
          <a:prstGeom prst="rect">
            <a:avLst/>
          </a:prstGeom>
        </p:spPr>
        <p:txBody>
          <a:bodyPr vert="horz" lIns="90443" tIns="45222" rIns="90443" bIns="45222" rtlCol="0" anchor="b"/>
          <a:lstStyle>
            <a:lvl1pPr algn="r">
              <a:defRPr sz="1200"/>
            </a:lvl1pPr>
          </a:lstStyle>
          <a:p>
            <a:fld id="{AC2E1F1E-BE69-46FC-8DE3-F436AB31D8EE}" type="slidenum">
              <a:rPr lang="en-US" smtClean="0"/>
              <a:t>‹#›</a:t>
            </a:fld>
            <a:endParaRPr lang="en-US" dirty="0"/>
          </a:p>
        </p:txBody>
      </p:sp>
    </p:spTree>
    <p:extLst>
      <p:ext uri="{BB962C8B-B14F-4D97-AF65-F5344CB8AC3E}">
        <p14:creationId xmlns:p14="http://schemas.microsoft.com/office/powerpoint/2010/main" val="3430967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Patti Wilson Bio: </a:t>
            </a:r>
          </a:p>
          <a:p>
            <a:r>
              <a:rPr lang="en-US" sz="1000" dirty="0"/>
              <a:t>Patti Wilson is the Local Government Liaison and Customer Service Advocate for the Washington State Department of Revenue. She manages local government relations and serves as their primary point of contact. In addition, she manages the Department’s customer-focused service program.</a:t>
            </a:r>
          </a:p>
          <a:p>
            <a:r>
              <a:rPr lang="en-US" sz="1000" dirty="0"/>
              <a:t> </a:t>
            </a:r>
          </a:p>
          <a:p>
            <a:r>
              <a:rPr lang="en-US" sz="1000" dirty="0"/>
              <a:t>Patti Wilson has worked for the Department for over 27 years. During her career with the Department, Patti has held several positions including excise tax examiner and manager of the Unclaimed Property program’s internal operations. Patti represents the Department on the Community Economic Revitalization Board (CERB). </a:t>
            </a:r>
          </a:p>
          <a:p>
            <a:r>
              <a:rPr lang="en-US" sz="1000" dirty="0"/>
              <a:t> </a:t>
            </a:r>
          </a:p>
          <a:p>
            <a:r>
              <a:rPr lang="en-US" sz="1000" dirty="0"/>
              <a:t>She received her degree in accounting from the University of Puget Sound. Currently, she is working a temporary job assignment managing the Business Licensing Services Partnership Services team.</a:t>
            </a:r>
          </a:p>
          <a:p>
            <a:r>
              <a:rPr lang="en-US" sz="1000" dirty="0"/>
              <a:t> </a:t>
            </a:r>
          </a:p>
          <a:p>
            <a:r>
              <a:rPr lang="en-US" sz="1000" b="1" dirty="0"/>
              <a:t>Kevin Fitzpatrick bio: </a:t>
            </a:r>
          </a:p>
          <a:p>
            <a:r>
              <a:rPr lang="en-US" sz="1000" dirty="0"/>
              <a:t>Kevin Fitzpatrick joined FileLocal as Program Manager in April 2016.  He brings with him both a breadth of management experience and a business owner’s perspective.  Kevin started his career in public accounting.  He has an extensive background in the design, development and deployment of Finance and Operational Systems, holding various management positions (Global Operations, Global Project Management, Global Services and Global Finance) for a number of Fortune 500 companies in the high tech industry.  As a small business owner, Kevin operated a group of successful dry cleaners in the Boulder, Colorado area. </a:t>
            </a:r>
          </a:p>
          <a:p>
            <a:endParaRPr lang="en-US" sz="1000" dirty="0"/>
          </a:p>
          <a:p>
            <a:r>
              <a:rPr lang="en-US" sz="1000" dirty="0"/>
              <a:t>Kevin </a:t>
            </a:r>
            <a:r>
              <a:rPr lang="en-US" sz="1000" dirty="0"/>
              <a:t>received his Bachelor of Business Administration (Accounting) from the University of Notre Dame Mendoza College of Business.</a:t>
            </a:r>
          </a:p>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AC2E1F1E-BE69-46FC-8DE3-F436AB31D8EE}" type="slidenum">
              <a:rPr lang="en-US" smtClean="0"/>
              <a:t>7</a:t>
            </a:fld>
            <a:endParaRPr lang="en-US" dirty="0"/>
          </a:p>
        </p:txBody>
      </p:sp>
    </p:spTree>
    <p:extLst>
      <p:ext uri="{BB962C8B-B14F-4D97-AF65-F5344CB8AC3E}">
        <p14:creationId xmlns:p14="http://schemas.microsoft.com/office/powerpoint/2010/main" val="42292072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descr="AWC ppt page background 052615-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1" y="0"/>
            <a:ext cx="12190589" cy="6857206"/>
          </a:xfrm>
          <a:prstGeom prst="rect">
            <a:avLst/>
          </a:prstGeom>
        </p:spPr>
      </p:pic>
      <p:sp>
        <p:nvSpPr>
          <p:cNvPr id="2" name="Title 1"/>
          <p:cNvSpPr>
            <a:spLocks noGrp="1"/>
          </p:cNvSpPr>
          <p:nvPr>
            <p:ph type="ctrTitle" hasCustomPrompt="1"/>
          </p:nvPr>
        </p:nvSpPr>
        <p:spPr>
          <a:xfrm>
            <a:off x="1089483" y="1154449"/>
            <a:ext cx="10037696" cy="1204306"/>
          </a:xfrm>
        </p:spPr>
        <p:txBody>
          <a:bodyPr bIns="9144" anchor="b"/>
          <a:lstStyle>
            <a:lvl1pPr algn="ctr">
              <a:defRPr sz="4000" b="1" cap="none">
                <a:solidFill>
                  <a:schemeClr val="tx1"/>
                </a:solidFill>
              </a:defRPr>
            </a:lvl1pPr>
          </a:lstStyle>
          <a:p>
            <a:r>
              <a:rPr lang="en-US" dirty="0" smtClean="0"/>
              <a:t>Click To Edit Master Title Style</a:t>
            </a:r>
            <a:endParaRPr lang="en-US" dirty="0"/>
          </a:p>
        </p:txBody>
      </p:sp>
      <p:sp>
        <p:nvSpPr>
          <p:cNvPr id="7" name="Text Placeholder 6"/>
          <p:cNvSpPr>
            <a:spLocks noGrp="1"/>
          </p:cNvSpPr>
          <p:nvPr>
            <p:ph type="body" sz="quarter" idx="10" hasCustomPrompt="1"/>
          </p:nvPr>
        </p:nvSpPr>
        <p:spPr>
          <a:xfrm>
            <a:off x="1089025" y="2493963"/>
            <a:ext cx="10037763" cy="487362"/>
          </a:xfrm>
        </p:spPr>
        <p:txBody>
          <a:bodyPr/>
          <a:lstStyle>
            <a:lvl1pPr algn="ctr">
              <a:defRPr b="1" spc="600">
                <a:solidFill>
                  <a:schemeClr val="bg1"/>
                </a:solidFill>
              </a:defRPr>
            </a:lvl1pPr>
          </a:lstStyle>
          <a:p>
            <a:pPr lvl="0"/>
            <a:r>
              <a:rPr lang="en-US" dirty="0" smtClean="0"/>
              <a:t>CLICK TO EDIT MASTER TEXT STYLE</a:t>
            </a:r>
          </a:p>
        </p:txBody>
      </p:sp>
    </p:spTree>
    <p:extLst>
      <p:ext uri="{BB962C8B-B14F-4D97-AF65-F5344CB8AC3E}">
        <p14:creationId xmlns:p14="http://schemas.microsoft.com/office/powerpoint/2010/main" val="24822777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WC Theme 103012">
    <p:spTree>
      <p:nvGrpSpPr>
        <p:cNvPr id="1" name=""/>
        <p:cNvGrpSpPr/>
        <p:nvPr/>
      </p:nvGrpSpPr>
      <p:grpSpPr>
        <a:xfrm>
          <a:off x="0" y="0"/>
          <a:ext cx="0" cy="0"/>
          <a:chOff x="0" y="0"/>
          <a:chExt cx="0" cy="0"/>
        </a:xfrm>
      </p:grpSpPr>
      <p:pic>
        <p:nvPicPr>
          <p:cNvPr id="5" name="Picture 4" descr="AWC ppt page background 052615-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94"/>
            <a:ext cx="12192000" cy="6858000"/>
          </a:xfrm>
          <a:prstGeom prst="rect">
            <a:avLst/>
          </a:prstGeom>
        </p:spPr>
      </p:pic>
      <p:sp>
        <p:nvSpPr>
          <p:cNvPr id="2" name="Title 1"/>
          <p:cNvSpPr>
            <a:spLocks noGrp="1"/>
          </p:cNvSpPr>
          <p:nvPr>
            <p:ph type="title" hasCustomPrompt="1"/>
          </p:nvPr>
        </p:nvSpPr>
        <p:spPr>
          <a:xfrm>
            <a:off x="1007849" y="746266"/>
            <a:ext cx="10027920" cy="548640"/>
          </a:xfrm>
        </p:spPr>
        <p:txBody>
          <a:bodyPr/>
          <a:lstStyle>
            <a:lvl1pPr>
              <a:defRPr cap="none">
                <a:solidFill>
                  <a:srgbClr val="0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10024" y="1512761"/>
            <a:ext cx="10077716" cy="413363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4249418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WC ppt page background 052615-2.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794"/>
            <a:ext cx="12192000" cy="6858000"/>
          </a:xfrm>
          <a:prstGeom prst="rect">
            <a:avLst/>
          </a:prstGeom>
        </p:spPr>
      </p:pic>
      <p:sp>
        <p:nvSpPr>
          <p:cNvPr id="2" name="Title Placeholder 1"/>
          <p:cNvSpPr>
            <a:spLocks noGrp="1"/>
          </p:cNvSpPr>
          <p:nvPr>
            <p:ph type="title"/>
          </p:nvPr>
        </p:nvSpPr>
        <p:spPr>
          <a:xfrm>
            <a:off x="604911" y="770206"/>
            <a:ext cx="1002792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4911" y="1505075"/>
            <a:ext cx="1002792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09195623"/>
      </p:ext>
    </p:extLst>
  </p:cSld>
  <p:clrMap bg1="lt1" tx1="dk1" bg2="lt2" tx2="dk2" accent1="accent1" accent2="accent2" accent3="accent3" accent4="accent4" accent5="accent5" accent6="accent6" hlink="hlink" folHlink="folHlink"/>
  <p:sldLayoutIdLst>
    <p:sldLayoutId id="2147483781" r:id="rId1"/>
    <p:sldLayoutId id="2147483782" r:id="rId2"/>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peterk@awcnet.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Business tax and licensing simplification An Overview of EHB 2005</a:t>
            </a:r>
            <a:endParaRPr lang="en-US" dirty="0"/>
          </a:p>
        </p:txBody>
      </p:sp>
      <p:sp>
        <p:nvSpPr>
          <p:cNvPr id="3" name="Text Placeholder 2"/>
          <p:cNvSpPr>
            <a:spLocks noGrp="1"/>
          </p:cNvSpPr>
          <p:nvPr>
            <p:ph type="body" sz="quarter" idx="10"/>
          </p:nvPr>
        </p:nvSpPr>
        <p:spPr>
          <a:xfrm>
            <a:off x="1089025" y="2493962"/>
            <a:ext cx="10037763" cy="1054995"/>
          </a:xfrm>
        </p:spPr>
        <p:txBody>
          <a:bodyPr>
            <a:normAutofit/>
          </a:bodyPr>
          <a:lstStyle/>
          <a:p>
            <a:r>
              <a:rPr lang="en-US" dirty="0" smtClean="0"/>
              <a:t>Puget Sound Finance Officers Association</a:t>
            </a:r>
          </a:p>
          <a:p>
            <a:r>
              <a:rPr lang="en-US" dirty="0" smtClean="0"/>
              <a:t>June 14, 2017</a:t>
            </a:r>
          </a:p>
          <a:p>
            <a:r>
              <a:rPr lang="en-US" dirty="0"/>
              <a:t>Peter King, </a:t>
            </a:r>
            <a:r>
              <a:rPr lang="en-US" dirty="0" smtClean="0"/>
              <a:t>AWC</a:t>
            </a:r>
            <a:endParaRPr lang="en-US" dirty="0"/>
          </a:p>
          <a:p>
            <a:endParaRPr lang="en-US" dirty="0"/>
          </a:p>
        </p:txBody>
      </p:sp>
    </p:spTree>
    <p:extLst>
      <p:ext uri="{BB962C8B-B14F-4D97-AF65-F5344CB8AC3E}">
        <p14:creationId xmlns:p14="http://schemas.microsoft.com/office/powerpoint/2010/main" val="203381633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license and tax simplification – EHB 2005</a:t>
            </a:r>
            <a:endParaRPr lang="en-US" dirty="0"/>
          </a:p>
        </p:txBody>
      </p:sp>
      <p:sp>
        <p:nvSpPr>
          <p:cNvPr id="3" name="Content Placeholder 2"/>
          <p:cNvSpPr>
            <a:spLocks noGrp="1"/>
          </p:cNvSpPr>
          <p:nvPr>
            <p:ph idx="1"/>
          </p:nvPr>
        </p:nvSpPr>
        <p:spPr/>
        <p:txBody>
          <a:bodyPr>
            <a:noAutofit/>
          </a:bodyPr>
          <a:lstStyle/>
          <a:p>
            <a:pPr lvl="1"/>
            <a:r>
              <a:rPr lang="en-US" sz="2400" dirty="0" smtClean="0"/>
              <a:t>2016 9-member task </a:t>
            </a:r>
            <a:r>
              <a:rPr lang="en-US" sz="2400" dirty="0"/>
              <a:t>force on city business licenses and </a:t>
            </a:r>
            <a:r>
              <a:rPr lang="en-US" sz="2400" dirty="0" smtClean="0"/>
              <a:t>taxes</a:t>
            </a:r>
          </a:p>
          <a:p>
            <a:pPr lvl="1"/>
            <a:endParaRPr lang="en-US" sz="2400" dirty="0" smtClean="0"/>
          </a:p>
          <a:p>
            <a:pPr lvl="1"/>
            <a:r>
              <a:rPr lang="en-US" sz="2400" dirty="0" smtClean="0"/>
              <a:t>EHB 2005 signed into law on May 5</a:t>
            </a:r>
          </a:p>
          <a:p>
            <a:pPr marL="466344" lvl="3" indent="0">
              <a:buNone/>
            </a:pPr>
            <a:r>
              <a:rPr lang="en-US" sz="2400" dirty="0" smtClean="0"/>
              <a:t>1. Business licensing “one-stop” </a:t>
            </a:r>
          </a:p>
          <a:p>
            <a:pPr marL="466344" lvl="3" indent="0">
              <a:buNone/>
            </a:pPr>
            <a:r>
              <a:rPr lang="en-US" sz="2400" dirty="0" smtClean="0"/>
              <a:t>     portals - BLS or FileLocal</a:t>
            </a:r>
            <a:endParaRPr lang="en-US" sz="2400" dirty="0"/>
          </a:p>
          <a:p>
            <a:pPr marL="466344" lvl="3" indent="0">
              <a:buNone/>
            </a:pPr>
            <a:r>
              <a:rPr lang="en-US" sz="2400" dirty="0" smtClean="0"/>
              <a:t>2. Model business license - threshold</a:t>
            </a:r>
          </a:p>
          <a:p>
            <a:pPr marL="466344" lvl="3" indent="0">
              <a:buNone/>
            </a:pPr>
            <a:r>
              <a:rPr lang="en-US" sz="2400" dirty="0" smtClean="0"/>
              <a:t>3. B&amp;O tax service apportionment</a:t>
            </a:r>
          </a:p>
          <a:p>
            <a:pPr marL="466344" lvl="3" indent="0">
              <a:buNone/>
            </a:pPr>
            <a:r>
              <a:rPr lang="en-US" sz="2400" dirty="0"/>
              <a:t> </a:t>
            </a:r>
            <a:r>
              <a:rPr lang="en-US" sz="2400" dirty="0" smtClean="0"/>
              <a:t>   task force</a:t>
            </a:r>
          </a:p>
          <a:p>
            <a:pPr lvl="2" indent="-342900"/>
            <a:r>
              <a:rPr lang="en-US" sz="2400" dirty="0" smtClean="0"/>
              <a:t>Effective date: July 23, 2017</a:t>
            </a:r>
          </a:p>
          <a:p>
            <a:pPr marL="685800" lvl="4" indent="0">
              <a:buNone/>
            </a:pP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9687" y="2237967"/>
            <a:ext cx="4674605" cy="3116403"/>
          </a:xfrm>
          <a:prstGeom prst="rect">
            <a:avLst/>
          </a:prstGeom>
        </p:spPr>
      </p:pic>
    </p:spTree>
    <p:extLst>
      <p:ext uri="{BB962C8B-B14F-4D97-AF65-F5344CB8AC3E}">
        <p14:creationId xmlns:p14="http://schemas.microsoft.com/office/powerpoint/2010/main" val="21553062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license and tax simplification – EHB 2005</a:t>
            </a:r>
            <a:endParaRPr lang="en-US" dirty="0"/>
          </a:p>
        </p:txBody>
      </p:sp>
      <p:sp>
        <p:nvSpPr>
          <p:cNvPr id="3" name="Content Placeholder 2"/>
          <p:cNvSpPr>
            <a:spLocks noGrp="1"/>
          </p:cNvSpPr>
          <p:nvPr>
            <p:ph idx="1"/>
          </p:nvPr>
        </p:nvSpPr>
        <p:spPr/>
        <p:txBody>
          <a:bodyPr>
            <a:noAutofit/>
          </a:bodyPr>
          <a:lstStyle/>
          <a:p>
            <a:pPr marL="516636" lvl="2" indent="-457200">
              <a:buAutoNum type="arabicPeriod"/>
            </a:pPr>
            <a:r>
              <a:rPr lang="en-US" sz="2400" dirty="0" smtClean="0"/>
              <a:t>Requires cities to partner with state business license system within </a:t>
            </a:r>
          </a:p>
          <a:p>
            <a:pPr marL="59436" lvl="2" indent="0">
              <a:buNone/>
            </a:pPr>
            <a:r>
              <a:rPr lang="en-US" sz="2400" dirty="0" smtClean="0"/>
              <a:t>     5 years or FileLocal by 2020</a:t>
            </a:r>
            <a:endParaRPr lang="en-US" sz="2400" dirty="0"/>
          </a:p>
          <a:p>
            <a:pPr lvl="4"/>
            <a:r>
              <a:rPr lang="en-US" sz="2000" dirty="0" smtClean="0"/>
              <a:t>By 2022, </a:t>
            </a:r>
            <a:r>
              <a:rPr lang="en-US" sz="2000" dirty="0"/>
              <a:t>if </a:t>
            </a:r>
            <a:r>
              <a:rPr lang="en-US" sz="2000" dirty="0" smtClean="0"/>
              <a:t>funded; or </a:t>
            </a:r>
          </a:p>
          <a:p>
            <a:pPr lvl="4"/>
            <a:r>
              <a:rPr lang="en-US" sz="2000" dirty="0" smtClean="0"/>
              <a:t>Six per year 2018-2022, remainder by 2027, </a:t>
            </a:r>
          </a:p>
          <a:p>
            <a:pPr marL="685800" lvl="4" indent="0">
              <a:buNone/>
            </a:pPr>
            <a:r>
              <a:rPr lang="en-US" sz="2000" dirty="0"/>
              <a:t> </a:t>
            </a:r>
            <a:r>
              <a:rPr lang="en-US" sz="2000" dirty="0" smtClean="0"/>
              <a:t>  if funding not provided</a:t>
            </a:r>
          </a:p>
          <a:p>
            <a:pPr marL="685800" lvl="4" indent="0">
              <a:buNone/>
            </a:pPr>
            <a:endParaRPr lang="en-US" sz="2000" dirty="0" smtClean="0"/>
          </a:p>
          <a:p>
            <a:pPr lvl="4"/>
            <a:r>
              <a:rPr lang="en-US" sz="2000" dirty="0" smtClean="0"/>
              <a:t>Exception if participate in FileLocal by 7/1/20</a:t>
            </a:r>
          </a:p>
          <a:p>
            <a:pPr lvl="4"/>
            <a:endParaRPr lang="en-US" sz="2000" dirty="0" smtClean="0"/>
          </a:p>
          <a:p>
            <a:pPr lvl="4"/>
            <a:endParaRPr lang="en-US" sz="2000" dirty="0"/>
          </a:p>
        </p:txBody>
      </p:sp>
      <p:pic>
        <p:nvPicPr>
          <p:cNvPr id="4" name="Picture 3"/>
          <p:cNvPicPr>
            <a:picLocks noChangeAspect="1"/>
          </p:cNvPicPr>
          <p:nvPr/>
        </p:nvPicPr>
        <p:blipFill>
          <a:blip r:embed="rId2"/>
          <a:stretch>
            <a:fillRect/>
          </a:stretch>
        </p:blipFill>
        <p:spPr>
          <a:xfrm>
            <a:off x="277639" y="4086569"/>
            <a:ext cx="3343748" cy="2128100"/>
          </a:xfrm>
          <a:prstGeom prst="rect">
            <a:avLst/>
          </a:prstGeom>
        </p:spPr>
      </p:pic>
      <p:pic>
        <p:nvPicPr>
          <p:cNvPr id="6" name="Picture 5"/>
          <p:cNvPicPr>
            <a:picLocks noChangeAspect="1"/>
          </p:cNvPicPr>
          <p:nvPr/>
        </p:nvPicPr>
        <p:blipFill>
          <a:blip r:embed="rId3"/>
          <a:stretch>
            <a:fillRect/>
          </a:stretch>
        </p:blipFill>
        <p:spPr>
          <a:xfrm>
            <a:off x="7116989" y="1944752"/>
            <a:ext cx="4897370" cy="1749061"/>
          </a:xfrm>
          <a:prstGeom prst="rect">
            <a:avLst/>
          </a:prstGeom>
        </p:spPr>
      </p:pic>
    </p:spTree>
    <p:extLst>
      <p:ext uri="{BB962C8B-B14F-4D97-AF65-F5344CB8AC3E}">
        <p14:creationId xmlns:p14="http://schemas.microsoft.com/office/powerpoint/2010/main" val="23947179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license and tax simplification – EHB 2005</a:t>
            </a:r>
            <a:endParaRPr lang="en-US" dirty="0"/>
          </a:p>
        </p:txBody>
      </p:sp>
      <p:sp>
        <p:nvSpPr>
          <p:cNvPr id="3" name="Content Placeholder 2"/>
          <p:cNvSpPr>
            <a:spLocks noGrp="1"/>
          </p:cNvSpPr>
          <p:nvPr>
            <p:ph idx="1"/>
          </p:nvPr>
        </p:nvSpPr>
        <p:spPr/>
        <p:txBody>
          <a:bodyPr>
            <a:noAutofit/>
          </a:bodyPr>
          <a:lstStyle/>
          <a:p>
            <a:pPr lvl="4"/>
            <a:r>
              <a:rPr lang="en-US" sz="2200" dirty="0" smtClean="0"/>
              <a:t>Delays</a:t>
            </a:r>
          </a:p>
          <a:p>
            <a:pPr lvl="5"/>
            <a:r>
              <a:rPr lang="en-US" sz="2000" dirty="0" smtClean="0"/>
              <a:t>Three year delay if fiscal or technical hardship</a:t>
            </a:r>
          </a:p>
          <a:p>
            <a:pPr lvl="5"/>
            <a:r>
              <a:rPr lang="en-US" sz="2000" dirty="0" smtClean="0"/>
              <a:t>Department of Revenue may delay </a:t>
            </a:r>
            <a:r>
              <a:rPr lang="en-US" sz="2000" dirty="0"/>
              <a:t>if insufficient funds, unforeseen circumstances, or DOR determines delay necessary</a:t>
            </a:r>
            <a:r>
              <a:rPr lang="en-US" sz="2000" dirty="0" smtClean="0"/>
              <a:t>.</a:t>
            </a:r>
          </a:p>
          <a:p>
            <a:pPr marL="923544" lvl="5" indent="0">
              <a:buNone/>
            </a:pPr>
            <a:endParaRPr lang="en-US" sz="2000" dirty="0" smtClean="0"/>
          </a:p>
          <a:p>
            <a:pPr lvl="4"/>
            <a:r>
              <a:rPr lang="en-US" sz="2200" dirty="0" smtClean="0"/>
              <a:t>Implementation plan</a:t>
            </a:r>
          </a:p>
          <a:p>
            <a:pPr lvl="5"/>
            <a:r>
              <a:rPr lang="en-US" sz="2000" dirty="0" smtClean="0"/>
              <a:t>Developed by DOR every two years</a:t>
            </a:r>
          </a:p>
          <a:p>
            <a:pPr lvl="5"/>
            <a:r>
              <a:rPr lang="en-US" sz="2000" dirty="0" smtClean="0"/>
              <a:t>Priority for cities already in queue</a:t>
            </a:r>
            <a:endParaRPr lang="en-US" sz="2000" dirty="0"/>
          </a:p>
          <a:p>
            <a:pPr lvl="4"/>
            <a:endParaRPr lang="en-US" sz="2200" dirty="0" smtClean="0"/>
          </a:p>
          <a:p>
            <a:pPr lvl="4"/>
            <a:r>
              <a:rPr lang="en-US" sz="2200" dirty="0" smtClean="0"/>
              <a:t>Administrative provisions for cities partnered with BLS</a:t>
            </a:r>
          </a:p>
          <a:p>
            <a:pPr lvl="5"/>
            <a:r>
              <a:rPr lang="en-US" sz="2000" dirty="0" smtClean="0"/>
              <a:t>75 day notice for changes to licenses</a:t>
            </a:r>
          </a:p>
          <a:p>
            <a:pPr lvl="5"/>
            <a:endParaRPr lang="en-US" sz="2000" dirty="0" smtClean="0"/>
          </a:p>
          <a:p>
            <a:pPr lvl="5"/>
            <a:endParaRPr lang="en-US" sz="2000" dirty="0" smtClean="0"/>
          </a:p>
        </p:txBody>
      </p:sp>
    </p:spTree>
    <p:extLst>
      <p:ext uri="{BB962C8B-B14F-4D97-AF65-F5344CB8AC3E}">
        <p14:creationId xmlns:p14="http://schemas.microsoft.com/office/powerpoint/2010/main" val="33387686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license and tax simplification – EHB 2005</a:t>
            </a:r>
            <a:endParaRPr lang="en-US" dirty="0"/>
          </a:p>
        </p:txBody>
      </p:sp>
      <p:sp>
        <p:nvSpPr>
          <p:cNvPr id="3" name="Content Placeholder 2"/>
          <p:cNvSpPr>
            <a:spLocks noGrp="1"/>
          </p:cNvSpPr>
          <p:nvPr>
            <p:ph idx="1"/>
          </p:nvPr>
        </p:nvSpPr>
        <p:spPr/>
        <p:txBody>
          <a:bodyPr>
            <a:noAutofit/>
          </a:bodyPr>
          <a:lstStyle/>
          <a:p>
            <a:pPr marL="237744" lvl="2" indent="0">
              <a:buNone/>
            </a:pPr>
            <a:r>
              <a:rPr lang="en-US" sz="2400" dirty="0" smtClean="0"/>
              <a:t>2. Model </a:t>
            </a:r>
            <a:r>
              <a:rPr lang="en-US" sz="2400" dirty="0"/>
              <a:t>business </a:t>
            </a:r>
            <a:r>
              <a:rPr lang="en-US" sz="2400" dirty="0" smtClean="0"/>
              <a:t>license</a:t>
            </a:r>
            <a:endParaRPr lang="en-US" sz="2400" dirty="0"/>
          </a:p>
          <a:p>
            <a:pPr lvl="4"/>
            <a:r>
              <a:rPr lang="en-US" sz="2000" dirty="0"/>
              <a:t>Uniform </a:t>
            </a:r>
            <a:r>
              <a:rPr lang="en-US" sz="2000" dirty="0" smtClean="0"/>
              <a:t>definition </a:t>
            </a:r>
            <a:r>
              <a:rPr lang="en-US" sz="2000" dirty="0"/>
              <a:t>of engaging in business and business license threshold</a:t>
            </a:r>
          </a:p>
          <a:p>
            <a:pPr lvl="4"/>
            <a:r>
              <a:rPr lang="en-US" sz="2000" dirty="0" smtClean="0"/>
              <a:t>AWC workgroup required to complete model by July 1, 2018</a:t>
            </a:r>
          </a:p>
          <a:p>
            <a:pPr lvl="4"/>
            <a:r>
              <a:rPr lang="en-US" sz="2000" dirty="0" smtClean="0"/>
              <a:t>Implemented </a:t>
            </a:r>
            <a:r>
              <a:rPr lang="en-US" sz="2000" dirty="0"/>
              <a:t>by all cities by January 1, 2019</a:t>
            </a:r>
          </a:p>
          <a:p>
            <a:pPr lvl="4"/>
            <a:r>
              <a:rPr lang="en-US" sz="2000" dirty="0"/>
              <a:t>May not be updated more frequently than every four </a:t>
            </a:r>
            <a:r>
              <a:rPr lang="en-US" sz="2000" dirty="0" smtClean="0"/>
              <a:t>years</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8388" y="3946358"/>
            <a:ext cx="3064231" cy="2165389"/>
          </a:xfrm>
          <a:prstGeom prst="rect">
            <a:avLst/>
          </a:prstGeom>
        </p:spPr>
      </p:pic>
    </p:spTree>
    <p:extLst>
      <p:ext uri="{BB962C8B-B14F-4D97-AF65-F5344CB8AC3E}">
        <p14:creationId xmlns:p14="http://schemas.microsoft.com/office/powerpoint/2010/main" val="10443613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license and tax simplification – EHB 2005</a:t>
            </a:r>
            <a:endParaRPr lang="en-US" dirty="0"/>
          </a:p>
        </p:txBody>
      </p:sp>
      <p:sp>
        <p:nvSpPr>
          <p:cNvPr id="3" name="Content Placeholder 2"/>
          <p:cNvSpPr>
            <a:spLocks noGrp="1"/>
          </p:cNvSpPr>
          <p:nvPr>
            <p:ph idx="1"/>
          </p:nvPr>
        </p:nvSpPr>
        <p:spPr/>
        <p:txBody>
          <a:bodyPr>
            <a:noAutofit/>
          </a:bodyPr>
          <a:lstStyle/>
          <a:p>
            <a:pPr marL="237744" lvl="2" indent="0">
              <a:buNone/>
            </a:pPr>
            <a:r>
              <a:rPr lang="en-US" sz="2400" dirty="0" smtClean="0"/>
              <a:t>3. Task </a:t>
            </a:r>
            <a:r>
              <a:rPr lang="en-US" sz="2400" dirty="0"/>
              <a:t>force on city B&amp;O tax service income apportionment </a:t>
            </a:r>
            <a:endParaRPr lang="en-US" sz="2400" dirty="0" smtClean="0"/>
          </a:p>
          <a:p>
            <a:pPr marL="237744" lvl="2" indent="0">
              <a:buNone/>
            </a:pPr>
            <a:r>
              <a:rPr lang="en-US" sz="2400" dirty="0" smtClean="0"/>
              <a:t>    two-factor </a:t>
            </a:r>
            <a:r>
              <a:rPr lang="en-US" sz="2400" dirty="0"/>
              <a:t>formula and </a:t>
            </a:r>
            <a:r>
              <a:rPr lang="en-US" sz="2400" dirty="0" smtClean="0"/>
              <a:t>administration</a:t>
            </a:r>
          </a:p>
          <a:p>
            <a:pPr lvl="4"/>
            <a:r>
              <a:rPr lang="en-US" sz="2000" dirty="0" smtClean="0"/>
              <a:t>Two-factor apportionment required by RCW 35.102.130, effective in 2008</a:t>
            </a:r>
            <a:endParaRPr lang="en-US" sz="2000" dirty="0"/>
          </a:p>
          <a:p>
            <a:pPr lvl="4"/>
            <a:r>
              <a:rPr lang="en-US" sz="2000" dirty="0" smtClean="0"/>
              <a:t>Seven member task force</a:t>
            </a:r>
          </a:p>
          <a:p>
            <a:pPr lvl="5"/>
            <a:r>
              <a:rPr lang="en-US" sz="1800" dirty="0" smtClean="0"/>
              <a:t>1 Department of Revenue, non-voting chair</a:t>
            </a:r>
          </a:p>
          <a:p>
            <a:pPr lvl="5"/>
            <a:r>
              <a:rPr lang="en-US" sz="1800" dirty="0" smtClean="0"/>
              <a:t>3 Cities with local B&amp;O taxes</a:t>
            </a:r>
          </a:p>
          <a:p>
            <a:pPr lvl="5"/>
            <a:r>
              <a:rPr lang="en-US" sz="1800" dirty="0" smtClean="0"/>
              <a:t>3 Business representatives</a:t>
            </a:r>
          </a:p>
          <a:p>
            <a:pPr lvl="4"/>
            <a:r>
              <a:rPr lang="en-US" sz="2000" dirty="0" smtClean="0"/>
              <a:t>Report </a:t>
            </a:r>
            <a:r>
              <a:rPr lang="en-US" sz="2000" dirty="0"/>
              <a:t>by October </a:t>
            </a:r>
            <a:r>
              <a:rPr lang="en-US" sz="2000" dirty="0" smtClean="0"/>
              <a:t>2018 with recommended </a:t>
            </a:r>
          </a:p>
          <a:p>
            <a:pPr marL="685800" lvl="4" indent="0">
              <a:buNone/>
            </a:pPr>
            <a:r>
              <a:rPr lang="en-US" sz="2000" dirty="0"/>
              <a:t> </a:t>
            </a:r>
            <a:r>
              <a:rPr lang="en-US" sz="2000" dirty="0" smtClean="0"/>
              <a:t> changes to RCW 35.102.130</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743" y="2863960"/>
            <a:ext cx="3149921" cy="2782431"/>
          </a:xfrm>
          <a:prstGeom prst="rect">
            <a:avLst/>
          </a:prstGeom>
        </p:spPr>
      </p:pic>
    </p:spTree>
    <p:extLst>
      <p:ext uri="{BB962C8B-B14F-4D97-AF65-F5344CB8AC3E}">
        <p14:creationId xmlns:p14="http://schemas.microsoft.com/office/powerpoint/2010/main" val="122414896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r>
              <a:rPr lang="en-US" sz="2000" dirty="0" smtClean="0"/>
              <a:t>Peter King</a:t>
            </a:r>
          </a:p>
          <a:p>
            <a:r>
              <a:rPr lang="en-US" sz="2000" dirty="0" smtClean="0"/>
              <a:t>AWC Chief Executive Officer </a:t>
            </a:r>
          </a:p>
          <a:p>
            <a:r>
              <a:rPr lang="en-US" sz="2000" dirty="0" smtClean="0">
                <a:hlinkClick r:id="rId3"/>
              </a:rPr>
              <a:t>peterk@awcnet.org</a:t>
            </a:r>
            <a:r>
              <a:rPr lang="en-US" sz="2000" dirty="0" smtClean="0"/>
              <a:t> </a:t>
            </a:r>
          </a:p>
          <a:p>
            <a:endParaRPr lang="en-US" sz="2000" dirty="0"/>
          </a:p>
        </p:txBody>
      </p:sp>
    </p:spTree>
    <p:extLst>
      <p:ext uri="{BB962C8B-B14F-4D97-AF65-F5344CB8AC3E}">
        <p14:creationId xmlns:p14="http://schemas.microsoft.com/office/powerpoint/2010/main" val="372595395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2.24"/>
  <p:tag name="PPTVERSION" val="15"/>
  <p:tag name="TPOS" val="2"/>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WC Theme 103012">
  <a:themeElements>
    <a:clrScheme name="AWC custom colors">
      <a:dk1>
        <a:srgbClr val="000000"/>
      </a:dk1>
      <a:lt1>
        <a:srgbClr val="FFFFFF"/>
      </a:lt1>
      <a:dk2>
        <a:srgbClr val="434342"/>
      </a:dk2>
      <a:lt2>
        <a:srgbClr val="CDD7D9"/>
      </a:lt2>
      <a:accent1>
        <a:srgbClr val="797B7E"/>
      </a:accent1>
      <a:accent2>
        <a:srgbClr val="006892"/>
      </a:accent2>
      <a:accent3>
        <a:srgbClr val="532E63"/>
      </a:accent3>
      <a:accent4>
        <a:srgbClr val="7C984A"/>
      </a:accent4>
      <a:accent5>
        <a:srgbClr val="C2AD8D"/>
      </a:accent5>
      <a:accent6>
        <a:srgbClr val="506E94"/>
      </a:accent6>
      <a:hlink>
        <a:srgbClr val="5F5F5F"/>
      </a:hlink>
      <a:folHlink>
        <a:srgbClr val="969696"/>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extLst>
    <a:ext uri="{05A4C25C-085E-4340-85A3-A5531E510DB2}">
      <thm15:themeFamily xmlns:thm15="http://schemas.microsoft.com/office/thememl/2012/main" xmlns="" name="AWC Theme 103012" id="{BCE4A216-4FD7-49B1-914E-7100997268D9}" vid="{AB830E8A-D1CA-4802-ABD9-C2141BA469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AWC Theme 103012</Template>
  <TotalTime>775</TotalTime>
  <Words>377</Words>
  <Application>Microsoft Office PowerPoint</Application>
  <PresentationFormat>Custom</PresentationFormat>
  <Paragraphs>67</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AWC Theme 103012</vt:lpstr>
      <vt:lpstr>Business tax and licensing simplification An Overview of EHB 2005</vt:lpstr>
      <vt:lpstr>Business license and tax simplification – EHB 2005</vt:lpstr>
      <vt:lpstr>Business license and tax simplification – EHB 2005</vt:lpstr>
      <vt:lpstr>Business license and tax simplification – EHB 2005</vt:lpstr>
      <vt:lpstr>Business license and tax simplification – EHB 2005</vt:lpstr>
      <vt:lpstr>Business license and tax simplification – EHB 2005</vt:lpstr>
      <vt:lpstr>Questions?</vt:lpstr>
    </vt:vector>
  </TitlesOfParts>
  <Company>Association of Washington Cities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Werner Ide</dc:creator>
  <cp:lastModifiedBy>Stacie Tellers</cp:lastModifiedBy>
  <cp:revision>131</cp:revision>
  <cp:lastPrinted>2017-06-13T21:12:12Z</cp:lastPrinted>
  <dcterms:created xsi:type="dcterms:W3CDTF">2014-04-23T18:45:07Z</dcterms:created>
  <dcterms:modified xsi:type="dcterms:W3CDTF">2017-06-13T21:12:24Z</dcterms:modified>
</cp:coreProperties>
</file>