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76" r:id="rId1"/>
  </p:sldMasterIdLst>
  <p:notesMasterIdLst>
    <p:notesMasterId r:id="rId34"/>
  </p:notesMasterIdLst>
  <p:sldIdLst>
    <p:sldId id="413" r:id="rId2"/>
    <p:sldId id="455" r:id="rId3"/>
    <p:sldId id="484" r:id="rId4"/>
    <p:sldId id="456" r:id="rId5"/>
    <p:sldId id="485" r:id="rId6"/>
    <p:sldId id="445" r:id="rId7"/>
    <p:sldId id="450" r:id="rId8"/>
    <p:sldId id="449" r:id="rId9"/>
    <p:sldId id="442" r:id="rId10"/>
    <p:sldId id="420" r:id="rId11"/>
    <p:sldId id="457" r:id="rId12"/>
    <p:sldId id="459" r:id="rId13"/>
    <p:sldId id="454" r:id="rId14"/>
    <p:sldId id="438" r:id="rId15"/>
    <p:sldId id="443" r:id="rId16"/>
    <p:sldId id="430" r:id="rId17"/>
    <p:sldId id="427" r:id="rId18"/>
    <p:sldId id="432" r:id="rId19"/>
    <p:sldId id="447" r:id="rId20"/>
    <p:sldId id="424" r:id="rId21"/>
    <p:sldId id="497" r:id="rId22"/>
    <p:sldId id="493" r:id="rId23"/>
    <p:sldId id="433" r:id="rId24"/>
    <p:sldId id="467" r:id="rId25"/>
    <p:sldId id="491" r:id="rId26"/>
    <p:sldId id="494" r:id="rId27"/>
    <p:sldId id="495" r:id="rId28"/>
    <p:sldId id="496" r:id="rId29"/>
    <p:sldId id="464" r:id="rId30"/>
    <p:sldId id="465" r:id="rId31"/>
    <p:sldId id="466" r:id="rId32"/>
    <p:sldId id="468" r:id="rId33"/>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99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3" autoAdjust="0"/>
    <p:restoredTop sz="89822" autoAdjust="0"/>
  </p:normalViewPr>
  <p:slideViewPr>
    <p:cSldViewPr>
      <p:cViewPr varScale="1">
        <p:scale>
          <a:sx n="108" d="100"/>
          <a:sy n="108" d="100"/>
        </p:scale>
        <p:origin x="-100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4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rotX val="30"/>
      <c:rotY val="160"/>
      <c:perspective val="30"/>
    </c:view3D>
    <c:plotArea>
      <c:layout>
        <c:manualLayout>
          <c:layoutTarget val="inner"/>
          <c:xMode val="edge"/>
          <c:yMode val="edge"/>
          <c:x val="2.6382009067048438E-2"/>
          <c:y val="8.1514951527013227E-2"/>
          <c:w val="0.84649904557385602"/>
          <c:h val="0.81951845614673891"/>
        </c:manualLayout>
      </c:layout>
      <c:pie3DChart>
        <c:varyColors val="1"/>
        <c:ser>
          <c:idx val="0"/>
          <c:order val="0"/>
          <c:tx>
            <c:strRef>
              <c:f>Sheet1!$B$1</c:f>
              <c:strCache>
                <c:ptCount val="1"/>
                <c:pt idx="0">
                  <c:v>Column1</c:v>
                </c:pt>
              </c:strCache>
            </c:strRef>
          </c:tx>
          <c:dLbls>
            <c:dLbl>
              <c:idx val="0"/>
              <c:layout>
                <c:manualLayout>
                  <c:x val="0.22594273443092341"/>
                  <c:y val="-0.23151049868766405"/>
                </c:manualLayout>
              </c:layout>
              <c:tx>
                <c:rich>
                  <a:bodyPr/>
                  <a:lstStyle/>
                  <a:p>
                    <a:r>
                      <a:rPr lang="en-US" b="1" dirty="0"/>
                      <a:t>Property Tax
43%</a:t>
                    </a:r>
                  </a:p>
                </c:rich>
              </c:tx>
              <c:dLblPos val="bestFit"/>
              <c:showCatName val="1"/>
              <c:showPercent val="1"/>
            </c:dLbl>
            <c:dLbl>
              <c:idx val="1"/>
              <c:layout>
                <c:manualLayout>
                  <c:x val="8.6505368647100928E-2"/>
                  <c:y val="0.13480949256342958"/>
                </c:manualLayout>
              </c:layout>
              <c:tx>
                <c:rich>
                  <a:bodyPr/>
                  <a:lstStyle/>
                  <a:p>
                    <a:r>
                      <a:rPr lang="en-US" b="1" dirty="0"/>
                      <a:t>Utility Tax
</a:t>
                    </a:r>
                    <a:r>
                      <a:rPr lang="en-US" b="1" dirty="0" smtClean="0"/>
                      <a:t>17%</a:t>
                    </a:r>
                    <a:endParaRPr lang="en-US" b="1" dirty="0"/>
                  </a:p>
                </c:rich>
              </c:tx>
              <c:dLblPos val="bestFit"/>
              <c:showCatName val="1"/>
              <c:showPercent val="1"/>
            </c:dLbl>
            <c:dLbl>
              <c:idx val="2"/>
              <c:layout>
                <c:manualLayout>
                  <c:x val="-0.12806991171558102"/>
                  <c:y val="0.10086067366579178"/>
                </c:manualLayout>
              </c:layout>
              <c:tx>
                <c:rich>
                  <a:bodyPr/>
                  <a:lstStyle/>
                  <a:p>
                    <a:r>
                      <a:rPr lang="en-US" b="1" dirty="0"/>
                      <a:t>Sales Tax
</a:t>
                    </a:r>
                    <a:r>
                      <a:rPr lang="en-US" b="1" dirty="0" smtClean="0"/>
                      <a:t>12%</a:t>
                    </a:r>
                    <a:endParaRPr lang="en-US" b="1" dirty="0"/>
                  </a:p>
                </c:rich>
              </c:tx>
              <c:dLblPos val="bestFit"/>
              <c:showCatName val="1"/>
              <c:showPercent val="1"/>
            </c:dLbl>
            <c:dLbl>
              <c:idx val="3"/>
              <c:layout>
                <c:manualLayout>
                  <c:x val="-4.6201145311381531E-2"/>
                  <c:y val="-0.11803477690288713"/>
                </c:manualLayout>
              </c:layout>
              <c:dLblPos val="bestFit"/>
              <c:showCatName val="1"/>
              <c:showPercent val="1"/>
            </c:dLbl>
            <c:dLbl>
              <c:idx val="4"/>
              <c:layout>
                <c:manualLayout>
                  <c:x val="2.1852063946552137E-2"/>
                  <c:y val="-9.2493438320209967E-2"/>
                </c:manualLayout>
              </c:layout>
              <c:tx>
                <c:rich>
                  <a:bodyPr/>
                  <a:lstStyle/>
                  <a:p>
                    <a:r>
                      <a:rPr lang="en-US" dirty="0"/>
                      <a:t>Other Revenues
</a:t>
                    </a:r>
                    <a:r>
                      <a:rPr lang="en-US" dirty="0" smtClean="0"/>
                      <a:t>5%</a:t>
                    </a:r>
                    <a:endParaRPr lang="en-US" dirty="0"/>
                  </a:p>
                </c:rich>
              </c:tx>
              <c:dLblPos val="bestFit"/>
              <c:showCatName val="1"/>
              <c:showPercent val="1"/>
            </c:dLbl>
            <c:dLbl>
              <c:idx val="5"/>
              <c:layout>
                <c:manualLayout>
                  <c:x val="1.871259842519685E-2"/>
                  <c:y val="-4.062270341207349E-2"/>
                </c:manualLayout>
              </c:layout>
              <c:dLblPos val="bestFit"/>
              <c:showCatName val="1"/>
              <c:showPercent val="1"/>
            </c:dLbl>
            <c:dLbl>
              <c:idx val="6"/>
              <c:layout>
                <c:manualLayout>
                  <c:x val="2.2466833691243252E-2"/>
                  <c:y val="-0.13537314085739283"/>
                </c:manualLayout>
              </c:layout>
              <c:tx>
                <c:rich>
                  <a:bodyPr/>
                  <a:lstStyle/>
                  <a:p>
                    <a:r>
                      <a:rPr lang="en-US" dirty="0"/>
                      <a:t>License </a:t>
                    </a:r>
                    <a:r>
                      <a:rPr lang="en-US" dirty="0" smtClean="0"/>
                      <a:t>&amp;</a:t>
                    </a:r>
                  </a:p>
                  <a:p>
                    <a:r>
                      <a:rPr lang="en-US" dirty="0" smtClean="0"/>
                      <a:t>Permit </a:t>
                    </a:r>
                    <a:r>
                      <a:rPr lang="en-US" dirty="0"/>
                      <a:t>Fees
8%</a:t>
                    </a:r>
                  </a:p>
                </c:rich>
              </c:tx>
              <c:dLblPos val="bestFit"/>
              <c:showCatName val="1"/>
              <c:showPercent val="1"/>
            </c:dLbl>
            <c:dLbl>
              <c:idx val="7"/>
              <c:layout>
                <c:manualLayout>
                  <c:x val="4.3963731806251488E-2"/>
                  <c:y val="-9.6792432195975497E-2"/>
                </c:manualLayout>
              </c:layout>
              <c:dLblPos val="bestFit"/>
              <c:showCatName val="1"/>
              <c:showPercent val="1"/>
            </c:dLbl>
            <c:dLbl>
              <c:idx val="8"/>
              <c:layout>
                <c:manualLayout>
                  <c:x val="9.9066451920782631E-2"/>
                  <c:y val="-9.0112642169728779E-2"/>
                </c:manualLayout>
              </c:layout>
              <c:tx>
                <c:rich>
                  <a:bodyPr/>
                  <a:lstStyle/>
                  <a:p>
                    <a:r>
                      <a:rPr lang="en-US" dirty="0"/>
                      <a:t>EMS Revenues
</a:t>
                    </a:r>
                    <a:r>
                      <a:rPr lang="en-US" dirty="0" smtClean="0"/>
                      <a:t>5%</a:t>
                    </a:r>
                    <a:endParaRPr lang="en-US" dirty="0"/>
                  </a:p>
                </c:rich>
              </c:tx>
              <c:dLblPos val="bestFit"/>
              <c:showCatName val="1"/>
              <c:showPercent val="1"/>
            </c:dLbl>
            <c:dLbl>
              <c:idx val="9"/>
              <c:layout>
                <c:manualLayout>
                  <c:x val="6.5540205201622528E-2"/>
                  <c:y val="0"/>
                </c:manualLayout>
              </c:layout>
              <c:dLblPos val="bestFit"/>
              <c:showCatName val="1"/>
              <c:showPercent val="1"/>
            </c:dLbl>
            <c:dLbl>
              <c:idx val="10"/>
              <c:layout>
                <c:manualLayout>
                  <c:x val="6.7806414956696648E-2"/>
                  <c:y val="-2.7322404371584678E-3"/>
                </c:manualLayout>
              </c:layout>
              <c:dLblPos val="bestFit"/>
              <c:showCatName val="1"/>
              <c:showPercent val="1"/>
            </c:dLbl>
            <c:txPr>
              <a:bodyPr/>
              <a:lstStyle/>
              <a:p>
                <a:pPr>
                  <a:defRPr sz="1600"/>
                </a:pPr>
                <a:endParaRPr lang="en-US"/>
              </a:p>
            </c:txPr>
            <c:showCatName val="1"/>
            <c:showPercent val="1"/>
            <c:showLeaderLines val="1"/>
          </c:dLbls>
          <c:cat>
            <c:strRef>
              <c:f>Sheet1!$A$2:$A$11</c:f>
              <c:strCache>
                <c:ptCount val="10"/>
                <c:pt idx="0">
                  <c:v>Property Tax</c:v>
                </c:pt>
                <c:pt idx="1">
                  <c:v>Utility Tax</c:v>
                </c:pt>
                <c:pt idx="2">
                  <c:v>Sales Tax</c:v>
                </c:pt>
                <c:pt idx="3">
                  <c:v>State Shared Revenues</c:v>
                </c:pt>
                <c:pt idx="4">
                  <c:v>Other Revenues</c:v>
                </c:pt>
                <c:pt idx="5">
                  <c:v>Court Fines</c:v>
                </c:pt>
                <c:pt idx="6">
                  <c:v>License &amp; Permit Fees</c:v>
                </c:pt>
                <c:pt idx="7">
                  <c:v>Recreation Fees</c:v>
                </c:pt>
                <c:pt idx="8">
                  <c:v>EMS Revenues</c:v>
                </c:pt>
                <c:pt idx="9">
                  <c:v>Beg Fund Bal &amp; Interfund Xfrs</c:v>
                </c:pt>
              </c:strCache>
            </c:strRef>
          </c:cat>
          <c:val>
            <c:numRef>
              <c:f>Sheet1!$B$2:$B$11</c:f>
              <c:numCache>
                <c:formatCode>_(* #,##0_);_(* \(#,##0\);_(* "-"??_);_(@_)</c:formatCode>
                <c:ptCount val="10"/>
                <c:pt idx="0">
                  <c:v>10575166</c:v>
                </c:pt>
                <c:pt idx="1">
                  <c:v>4070629</c:v>
                </c:pt>
                <c:pt idx="2">
                  <c:v>2889000</c:v>
                </c:pt>
                <c:pt idx="3">
                  <c:v>438050</c:v>
                </c:pt>
                <c:pt idx="4">
                  <c:v>1155645</c:v>
                </c:pt>
                <c:pt idx="5">
                  <c:v>371000</c:v>
                </c:pt>
                <c:pt idx="6">
                  <c:v>1960310</c:v>
                </c:pt>
                <c:pt idx="7">
                  <c:v>1505773</c:v>
                </c:pt>
                <c:pt idx="8">
                  <c:v>1206019</c:v>
                </c:pt>
                <c:pt idx="9">
                  <c:v>168899</c:v>
                </c:pt>
              </c:numCache>
            </c:numRef>
          </c:val>
        </c:ser>
        <c:dLbls>
          <c:showCatName val="1"/>
          <c:showPercent val="1"/>
        </c:dLbls>
      </c:pie3DChart>
      <c:spPr>
        <a:noFill/>
        <a:ln w="24839">
          <a:noFill/>
        </a:ln>
      </c:spPr>
    </c:plotArea>
    <c:plotVisOnly val="1"/>
    <c:dispBlanksAs val="zero"/>
  </c:chart>
  <c:txPr>
    <a:bodyPr/>
    <a:lstStyle/>
    <a:p>
      <a:pPr>
        <a:defRPr sz="1758"/>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2800" dirty="0"/>
              <a:t>By Category</a:t>
            </a:r>
          </a:p>
        </c:rich>
      </c:tx>
      <c:layout>
        <c:manualLayout>
          <c:xMode val="edge"/>
          <c:yMode val="edge"/>
          <c:x val="0.33040125854005881"/>
          <c:y val="2.1969071154907208E-2"/>
        </c:manualLayout>
      </c:layout>
    </c:title>
    <c:view3D>
      <c:rotX val="30"/>
      <c:rotY val="150"/>
      <c:perspective val="30"/>
    </c:view3D>
    <c:plotArea>
      <c:layout>
        <c:manualLayout>
          <c:layoutTarget val="inner"/>
          <c:xMode val="edge"/>
          <c:yMode val="edge"/>
          <c:x val="0"/>
          <c:y val="0.16345157248271272"/>
          <c:w val="0.89371733406404041"/>
          <c:h val="0.78513579712162651"/>
        </c:manualLayout>
      </c:layout>
      <c:pie3DChart>
        <c:varyColors val="1"/>
        <c:ser>
          <c:idx val="0"/>
          <c:order val="0"/>
          <c:tx>
            <c:strRef>
              <c:f>Sheet1!$B$1</c:f>
              <c:strCache>
                <c:ptCount val="1"/>
                <c:pt idx="0">
                  <c:v>By Category</c:v>
                </c:pt>
              </c:strCache>
            </c:strRef>
          </c:tx>
          <c:dLbls>
            <c:dLbl>
              <c:idx val="0"/>
              <c:layout>
                <c:manualLayout>
                  <c:x val="0.27408052958254175"/>
                  <c:y val="-0.19960583512522626"/>
                </c:manualLayout>
              </c:layout>
              <c:tx>
                <c:rich>
                  <a:bodyPr/>
                  <a:lstStyle/>
                  <a:p>
                    <a:r>
                      <a:rPr lang="en-US" b="1" dirty="0"/>
                      <a:t>Salaries
53%</a:t>
                    </a:r>
                  </a:p>
                </c:rich>
              </c:tx>
              <c:dLblPos val="bestFit"/>
              <c:showCatName val="1"/>
              <c:showPercent val="1"/>
            </c:dLbl>
            <c:dLbl>
              <c:idx val="1"/>
              <c:layout>
                <c:manualLayout>
                  <c:x val="-8.4968332762754034E-2"/>
                  <c:y val="0.16058502167566135"/>
                </c:manualLayout>
              </c:layout>
              <c:tx>
                <c:rich>
                  <a:bodyPr/>
                  <a:lstStyle/>
                  <a:p>
                    <a:r>
                      <a:rPr lang="en-US" b="1" dirty="0"/>
                      <a:t>Benefits
19%</a:t>
                    </a:r>
                  </a:p>
                </c:rich>
              </c:tx>
              <c:dLblPos val="bestFit"/>
              <c:showCatName val="1"/>
              <c:showPercent val="1"/>
            </c:dLbl>
            <c:dLbl>
              <c:idx val="2"/>
              <c:layout>
                <c:manualLayout>
                  <c:x val="-8.6299338407759649E-2"/>
                  <c:y val="-7.8022781533447813E-2"/>
                </c:manualLayout>
              </c:layout>
              <c:dLblPos val="bestFit"/>
              <c:showCatName val="1"/>
              <c:showPercent val="1"/>
            </c:dLbl>
            <c:dLbl>
              <c:idx val="3"/>
              <c:layout>
                <c:manualLayout>
                  <c:x val="-4.5651866631803706E-2"/>
                  <c:y val="-9.1871767502539586E-2"/>
                </c:manualLayout>
              </c:layout>
              <c:dLblPos val="bestFit"/>
              <c:showCatName val="1"/>
              <c:showPercent val="1"/>
            </c:dLbl>
            <c:dLbl>
              <c:idx val="4"/>
              <c:layout>
                <c:manualLayout>
                  <c:x val="-1.2060526464518274E-7"/>
                  <c:y val="-2.1556136524191846E-2"/>
                </c:manualLayout>
              </c:layout>
              <c:dLblPos val="bestFit"/>
              <c:showCatName val="1"/>
              <c:showPercent val="1"/>
            </c:dLbl>
            <c:dLbl>
              <c:idx val="5"/>
              <c:layout>
                <c:manualLayout>
                  <c:x val="2.3710753840795178E-2"/>
                  <c:y val="-7.5435236607211922E-2"/>
                </c:manualLayout>
              </c:layout>
              <c:tx>
                <c:rich>
                  <a:bodyPr/>
                  <a:lstStyle/>
                  <a:p>
                    <a:r>
                      <a:rPr lang="en-US" sz="1600" dirty="0" smtClean="0"/>
                      <a:t>Equipment</a:t>
                    </a:r>
                  </a:p>
                  <a:p>
                    <a:r>
                      <a:rPr lang="en-US" sz="1600" dirty="0" smtClean="0"/>
                      <a:t>Rental</a:t>
                    </a:r>
                    <a:r>
                      <a:rPr lang="en-US" sz="1600" dirty="0"/>
                      <a:t>
5%</a:t>
                    </a:r>
                  </a:p>
                </c:rich>
              </c:tx>
              <c:dLblPos val="bestFit"/>
              <c:showCatName val="1"/>
              <c:showPercent val="1"/>
            </c:dLbl>
            <c:dLbl>
              <c:idx val="6"/>
              <c:layout>
                <c:manualLayout>
                  <c:x val="1.3666023760202302E-2"/>
                  <c:y val="-4.5408577365943323E-2"/>
                </c:manualLayout>
              </c:layout>
              <c:dLblPos val="bestFit"/>
              <c:showCatName val="1"/>
              <c:showPercent val="1"/>
            </c:dLbl>
            <c:dLbl>
              <c:idx val="7"/>
              <c:layout>
                <c:manualLayout>
                  <c:x val="1.5920015553254944E-2"/>
                  <c:y val="-2.0728204652218068E-2"/>
                </c:manualLayout>
              </c:layout>
              <c:dLblPos val="bestFit"/>
              <c:showCatName val="1"/>
              <c:showPercent val="1"/>
            </c:dLbl>
            <c:dLbl>
              <c:idx val="8"/>
              <c:layout>
                <c:manualLayout>
                  <c:x val="2.0660767300342921E-2"/>
                  <c:y val="-6.7484491746980461E-3"/>
                </c:manualLayout>
              </c:layout>
              <c:dLblPos val="bestFit"/>
              <c:showCatName val="1"/>
              <c:showPercent val="1"/>
            </c:dLbl>
            <c:dLbl>
              <c:idx val="9"/>
              <c:layout>
                <c:manualLayout>
                  <c:x val="6.7276028787029438E-3"/>
                  <c:y val="3.4830272934940211E-2"/>
                </c:manualLayout>
              </c:layout>
              <c:dLblPos val="bestFit"/>
              <c:showCatName val="1"/>
              <c:showPercent val="1"/>
            </c:dLbl>
            <c:txPr>
              <a:bodyPr/>
              <a:lstStyle/>
              <a:p>
                <a:pPr>
                  <a:defRPr sz="1600"/>
                </a:pPr>
                <a:endParaRPr lang="en-US"/>
              </a:p>
            </c:txPr>
            <c:showCatName val="1"/>
            <c:showPercent val="1"/>
            <c:showLeaderLines val="1"/>
          </c:dLbls>
          <c:cat>
            <c:strRef>
              <c:f>Sheet1!$A$2:$A$11</c:f>
              <c:strCache>
                <c:ptCount val="10"/>
                <c:pt idx="0">
                  <c:v>Salaries</c:v>
                </c:pt>
                <c:pt idx="1">
                  <c:v>Benefits</c:v>
                </c:pt>
                <c:pt idx="2">
                  <c:v>Supplies</c:v>
                </c:pt>
                <c:pt idx="3">
                  <c:v>Contractual Services</c:v>
                </c:pt>
                <c:pt idx="4">
                  <c:v>Other Services &amp; Charges</c:v>
                </c:pt>
                <c:pt idx="5">
                  <c:v>Equipment Rental</c:v>
                </c:pt>
                <c:pt idx="6">
                  <c:v>Insurance</c:v>
                </c:pt>
                <c:pt idx="7">
                  <c:v>Intergov'tl Pmts</c:v>
                </c:pt>
                <c:pt idx="8">
                  <c:v>Utilities</c:v>
                </c:pt>
                <c:pt idx="9">
                  <c:v>Interfund Transfers</c:v>
                </c:pt>
              </c:strCache>
            </c:strRef>
          </c:cat>
          <c:val>
            <c:numRef>
              <c:f>Sheet1!$B$2:$B$11</c:f>
              <c:numCache>
                <c:formatCode>General</c:formatCode>
                <c:ptCount val="10"/>
                <c:pt idx="0">
                  <c:v>12915975</c:v>
                </c:pt>
                <c:pt idx="1">
                  <c:v>4628304</c:v>
                </c:pt>
                <c:pt idx="2">
                  <c:v>662067</c:v>
                </c:pt>
                <c:pt idx="3">
                  <c:v>1545768</c:v>
                </c:pt>
                <c:pt idx="4">
                  <c:v>490949</c:v>
                </c:pt>
                <c:pt idx="5">
                  <c:v>1261708</c:v>
                </c:pt>
                <c:pt idx="6">
                  <c:v>674356</c:v>
                </c:pt>
                <c:pt idx="7">
                  <c:v>822064</c:v>
                </c:pt>
                <c:pt idx="8">
                  <c:v>536763</c:v>
                </c:pt>
                <c:pt idx="9">
                  <c:v>802537</c:v>
                </c:pt>
              </c:numCache>
            </c:numRef>
          </c:val>
        </c:ser>
        <c:dLbls>
          <c:showCatName val="1"/>
          <c:showPercent val="1"/>
        </c:dLbls>
      </c:pie3DChart>
      <c:spPr>
        <a:noFill/>
        <a:ln w="24811">
          <a:noFill/>
        </a:ln>
      </c:spPr>
    </c:plotArea>
    <c:plotVisOnly val="1"/>
    <c:dispBlanksAs val="zero"/>
  </c:chart>
  <c:txPr>
    <a:bodyPr/>
    <a:lstStyle/>
    <a:p>
      <a:pPr>
        <a:defRPr sz="1758"/>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view3D>
      <c:rotX val="30"/>
      <c:rotY val="130"/>
      <c:perspective val="30"/>
    </c:view3D>
    <c:plotArea>
      <c:layout>
        <c:manualLayout>
          <c:layoutTarget val="inner"/>
          <c:xMode val="edge"/>
          <c:yMode val="edge"/>
          <c:x val="3.5439809648489896E-2"/>
          <c:y val="0.15485133694225744"/>
          <c:w val="0.83275933925086465"/>
          <c:h val="0.80607632053805778"/>
        </c:manualLayout>
      </c:layout>
      <c:pie3DChart>
        <c:varyColors val="1"/>
        <c:ser>
          <c:idx val="0"/>
          <c:order val="0"/>
          <c:tx>
            <c:strRef>
              <c:f>Sheet1!$B$1</c:f>
              <c:strCache>
                <c:ptCount val="1"/>
                <c:pt idx="0">
                  <c:v>By Program</c:v>
                </c:pt>
              </c:strCache>
            </c:strRef>
          </c:tx>
          <c:dLbls>
            <c:dLbl>
              <c:idx val="0"/>
              <c:layout>
                <c:manualLayout>
                  <c:x val="0.28387256208358985"/>
                  <c:y val="-0.31252663270032432"/>
                </c:manualLayout>
              </c:layout>
              <c:tx>
                <c:rich>
                  <a:bodyPr/>
                  <a:lstStyle/>
                  <a:p>
                    <a:pPr>
                      <a:defRPr sz="2000"/>
                    </a:pPr>
                    <a:r>
                      <a:rPr lang="en-US" sz="2000" b="1" dirty="0"/>
                      <a:t>Public Safety (Police, </a:t>
                    </a:r>
                    <a:r>
                      <a:rPr lang="en-US" sz="2000" b="1" dirty="0" smtClean="0"/>
                      <a:t>Fire </a:t>
                    </a:r>
                    <a:r>
                      <a:rPr lang="en-US" sz="2000" b="1" dirty="0"/>
                      <a:t>&amp; Court)
</a:t>
                    </a:r>
                    <a:r>
                      <a:rPr lang="en-US" sz="2000" b="1" dirty="0" smtClean="0"/>
                      <a:t>49%</a:t>
                    </a:r>
                    <a:endParaRPr lang="en-US" sz="2000" b="1" dirty="0"/>
                  </a:p>
                </c:rich>
              </c:tx>
              <c:spPr/>
              <c:dLblPos val="bestFit"/>
            </c:dLbl>
            <c:dLbl>
              <c:idx val="1"/>
              <c:layout>
                <c:manualLayout>
                  <c:x val="0.1219769666642137"/>
                  <c:y val="0.18026935157695792"/>
                </c:manualLayout>
              </c:layout>
              <c:dLblPos val="bestFit"/>
              <c:showCatName val="1"/>
              <c:showPercent val="1"/>
            </c:dLbl>
            <c:dLbl>
              <c:idx val="2"/>
              <c:layout>
                <c:manualLayout>
                  <c:x val="-0.17453234233571271"/>
                  <c:y val="0.10325803536852976"/>
                </c:manualLayout>
              </c:layout>
              <c:dLblPos val="bestFit"/>
              <c:showCatName val="1"/>
              <c:showPercent val="1"/>
            </c:dLbl>
            <c:dLbl>
              <c:idx val="3"/>
              <c:layout>
                <c:manualLayout>
                  <c:x val="-3.3674749146198543E-2"/>
                  <c:y val="-0.26854043635170605"/>
                </c:manualLayout>
              </c:layout>
              <c:dLblPos val="bestFit"/>
              <c:showCatName val="1"/>
              <c:showPercent val="1"/>
            </c:dLbl>
            <c:dLbl>
              <c:idx val="4"/>
              <c:layout>
                <c:manualLayout>
                  <c:x val="5.677508571243519E-3"/>
                  <c:y val="-2.2127498689172152E-2"/>
                </c:manualLayout>
              </c:layout>
              <c:dLblPos val="bestFit"/>
              <c:showCatName val="1"/>
              <c:showPercent val="1"/>
            </c:dLbl>
            <c:dLbl>
              <c:idx val="5"/>
              <c:layout>
                <c:manualLayout>
                  <c:x val="-4.3481849191790295E-3"/>
                  <c:y val="6.1379529541047383E-2"/>
                </c:manualLayout>
              </c:layout>
              <c:dLblPos val="bestFit"/>
              <c:showCatName val="1"/>
              <c:showPercent val="1"/>
            </c:dLbl>
            <c:txPr>
              <a:bodyPr/>
              <a:lstStyle/>
              <a:p>
                <a:pPr>
                  <a:defRPr sz="1600"/>
                </a:pPr>
                <a:endParaRPr lang="en-US"/>
              </a:p>
            </c:txPr>
            <c:showCatName val="1"/>
            <c:showPercent val="1"/>
            <c:showLeaderLines val="1"/>
          </c:dLbls>
          <c:cat>
            <c:strRef>
              <c:f>Sheet1!$A$2:$A$7</c:f>
              <c:strCache>
                <c:ptCount val="6"/>
                <c:pt idx="0">
                  <c:v>Public Safety (Police, Fire &amp; Court)</c:v>
                </c:pt>
                <c:pt idx="1">
                  <c:v>General Government</c:v>
                </c:pt>
                <c:pt idx="2">
                  <c:v>Parks &amp; Recreation</c:v>
                </c:pt>
                <c:pt idx="3">
                  <c:v>Community Development &amp; Planning</c:v>
                </c:pt>
                <c:pt idx="4">
                  <c:v>Transportation Infrastructure</c:v>
                </c:pt>
                <c:pt idx="5">
                  <c:v>Youth &amp; Family Services</c:v>
                </c:pt>
              </c:strCache>
            </c:strRef>
          </c:cat>
          <c:val>
            <c:numRef>
              <c:f>Sheet1!$B$2:$B$7</c:f>
              <c:numCache>
                <c:formatCode>General</c:formatCode>
                <c:ptCount val="6"/>
                <c:pt idx="0">
                  <c:v>11884243</c:v>
                </c:pt>
                <c:pt idx="1">
                  <c:v>4693408</c:v>
                </c:pt>
                <c:pt idx="2">
                  <c:v>4177312</c:v>
                </c:pt>
                <c:pt idx="3">
                  <c:v>2166988</c:v>
                </c:pt>
                <c:pt idx="4">
                  <c:v>1084040</c:v>
                </c:pt>
                <c:pt idx="5">
                  <c:v>334500</c:v>
                </c:pt>
              </c:numCache>
            </c:numRef>
          </c:val>
        </c:ser>
        <c:dLbls>
          <c:showCatName val="1"/>
          <c:showPercent val="1"/>
        </c:dLbls>
      </c:pie3DChart>
      <c:spPr>
        <a:noFill/>
        <a:ln w="24849">
          <a:noFill/>
        </a:ln>
      </c:spPr>
    </c:plotArea>
    <c:plotVisOnly val="1"/>
    <c:dispBlanksAs val="zero"/>
  </c:chart>
  <c:txPr>
    <a:bodyPr/>
    <a:lstStyle/>
    <a:p>
      <a:pPr>
        <a:defRPr sz="176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Right Direction</c:v>
                </c:pt>
              </c:strCache>
            </c:strRef>
          </c:tx>
          <c:spPr>
            <a:solidFill>
              <a:schemeClr val="accent1">
                <a:lumMod val="50000"/>
              </a:schemeClr>
            </a:solidFill>
            <a:ln w="9525" cap="flat" cmpd="sng" algn="ctr">
              <a:noFill/>
              <a:prstDash val="solid"/>
            </a:ln>
            <a:effectLst>
              <a:outerShdw blurRad="65500" dist="38100" dir="5400000" rotWithShape="0">
                <a:srgbClr val="000000">
                  <a:alpha val="40000"/>
                </a:srgbClr>
              </a:outerShdw>
            </a:effectLst>
          </c:spPr>
          <c:dLbls>
            <c:txPr>
              <a:bodyPr/>
              <a:lstStyle/>
              <a:p>
                <a:pPr>
                  <a:defRPr b="1"/>
                </a:pPr>
                <a:endParaRPr lang="en-US"/>
              </a:p>
            </c:txPr>
            <c:showVal val="1"/>
          </c:dLbls>
          <c:cat>
            <c:numRef>
              <c:f>Sheet1!$A$2:$A$4</c:f>
              <c:numCache>
                <c:formatCode>General</c:formatCode>
                <c:ptCount val="3"/>
                <c:pt idx="0">
                  <c:v>2008</c:v>
                </c:pt>
                <c:pt idx="1">
                  <c:v>2010</c:v>
                </c:pt>
                <c:pt idx="2">
                  <c:v>2012</c:v>
                </c:pt>
              </c:numCache>
            </c:numRef>
          </c:cat>
          <c:val>
            <c:numRef>
              <c:f>Sheet1!$B$2:$B$4</c:f>
              <c:numCache>
                <c:formatCode>0%</c:formatCode>
                <c:ptCount val="3"/>
                <c:pt idx="0">
                  <c:v>0.6500000000000018</c:v>
                </c:pt>
                <c:pt idx="1">
                  <c:v>0.70000000000000062</c:v>
                </c:pt>
                <c:pt idx="2">
                  <c:v>0.71000000000000063</c:v>
                </c:pt>
              </c:numCache>
            </c:numRef>
          </c:val>
        </c:ser>
        <c:ser>
          <c:idx val="1"/>
          <c:order val="1"/>
          <c:tx>
            <c:strRef>
              <c:f>Sheet1!$C$1</c:f>
              <c:strCache>
                <c:ptCount val="1"/>
                <c:pt idx="0">
                  <c:v>Don't Know</c:v>
                </c:pt>
              </c:strCache>
            </c:strRef>
          </c:tx>
          <c:spPr>
            <a:solidFill>
              <a:schemeClr val="accent2"/>
            </a:solidFill>
            <a:ln w="9525" cap="flat" cmpd="sng" algn="ctr">
              <a:noFill/>
              <a:prstDash val="solid"/>
            </a:ln>
            <a:effectLst>
              <a:outerShdw blurRad="65500" dist="38100" dir="5400000" rotWithShape="0">
                <a:srgbClr val="000000">
                  <a:alpha val="40000"/>
                </a:srgbClr>
              </a:outerShdw>
            </a:effectLst>
          </c:spPr>
          <c:dLbls>
            <c:txPr>
              <a:bodyPr/>
              <a:lstStyle/>
              <a:p>
                <a:pPr>
                  <a:defRPr b="1"/>
                </a:pPr>
                <a:endParaRPr lang="en-US"/>
              </a:p>
            </c:txPr>
            <c:showVal val="1"/>
          </c:dLbls>
          <c:cat>
            <c:numRef>
              <c:f>Sheet1!$A$2:$A$4</c:f>
              <c:numCache>
                <c:formatCode>General</c:formatCode>
                <c:ptCount val="3"/>
                <c:pt idx="0">
                  <c:v>2008</c:v>
                </c:pt>
                <c:pt idx="1">
                  <c:v>2010</c:v>
                </c:pt>
                <c:pt idx="2">
                  <c:v>2012</c:v>
                </c:pt>
              </c:numCache>
            </c:numRef>
          </c:cat>
          <c:val>
            <c:numRef>
              <c:f>Sheet1!$C$2:$C$4</c:f>
              <c:numCache>
                <c:formatCode>0%</c:formatCode>
                <c:ptCount val="3"/>
                <c:pt idx="0">
                  <c:v>0.19000000000000003</c:v>
                </c:pt>
                <c:pt idx="1">
                  <c:v>0.15000000000000024</c:v>
                </c:pt>
                <c:pt idx="2">
                  <c:v>0.15000000000000024</c:v>
                </c:pt>
              </c:numCache>
            </c:numRef>
          </c:val>
        </c:ser>
        <c:ser>
          <c:idx val="2"/>
          <c:order val="2"/>
          <c:tx>
            <c:strRef>
              <c:f>Sheet1!$D$1</c:f>
              <c:strCache>
                <c:ptCount val="1"/>
                <c:pt idx="0">
                  <c:v>Wrong Track</c:v>
                </c:pt>
              </c:strCache>
            </c:strRef>
          </c:tx>
          <c:spPr>
            <a:solidFill>
              <a:schemeClr val="accent3"/>
            </a:solidFill>
            <a:ln w="9525" cap="flat" cmpd="sng" algn="ctr">
              <a:noFill/>
              <a:prstDash val="solid"/>
            </a:ln>
            <a:effectLst>
              <a:outerShdw blurRad="65500" dist="38100" dir="5400000" rotWithShape="0">
                <a:srgbClr val="000000">
                  <a:alpha val="40000"/>
                </a:srgbClr>
              </a:outerShdw>
            </a:effectLst>
          </c:spPr>
          <c:dLbls>
            <c:txPr>
              <a:bodyPr/>
              <a:lstStyle/>
              <a:p>
                <a:pPr>
                  <a:defRPr b="1"/>
                </a:pPr>
                <a:endParaRPr lang="en-US"/>
              </a:p>
            </c:txPr>
            <c:showVal val="1"/>
          </c:dLbls>
          <c:cat>
            <c:numRef>
              <c:f>Sheet1!$A$2:$A$4</c:f>
              <c:numCache>
                <c:formatCode>General</c:formatCode>
                <c:ptCount val="3"/>
                <c:pt idx="0">
                  <c:v>2008</c:v>
                </c:pt>
                <c:pt idx="1">
                  <c:v>2010</c:v>
                </c:pt>
                <c:pt idx="2">
                  <c:v>2012</c:v>
                </c:pt>
              </c:numCache>
            </c:numRef>
          </c:cat>
          <c:val>
            <c:numRef>
              <c:f>Sheet1!$D$2:$D$4</c:f>
              <c:numCache>
                <c:formatCode>0%</c:formatCode>
                <c:ptCount val="3"/>
                <c:pt idx="0">
                  <c:v>0.16000000000000003</c:v>
                </c:pt>
                <c:pt idx="1">
                  <c:v>0.15000000000000024</c:v>
                </c:pt>
                <c:pt idx="2">
                  <c:v>0.14000000000000001</c:v>
                </c:pt>
              </c:numCache>
            </c:numRef>
          </c:val>
        </c:ser>
        <c:axId val="100312192"/>
        <c:axId val="100313728"/>
      </c:barChart>
      <c:catAx>
        <c:axId val="100312192"/>
        <c:scaling>
          <c:orientation val="minMax"/>
        </c:scaling>
        <c:axPos val="b"/>
        <c:numFmt formatCode="General" sourceLinked="1"/>
        <c:tickLblPos val="nextTo"/>
        <c:crossAx val="100313728"/>
        <c:crosses val="autoZero"/>
        <c:auto val="1"/>
        <c:lblAlgn val="ctr"/>
        <c:lblOffset val="100"/>
      </c:catAx>
      <c:valAx>
        <c:axId val="100313728"/>
        <c:scaling>
          <c:orientation val="minMax"/>
          <c:max val="0.8"/>
        </c:scaling>
        <c:delete val="1"/>
        <c:axPos val="l"/>
        <c:numFmt formatCode="0%" sourceLinked="1"/>
        <c:tickLblPos val="none"/>
        <c:crossAx val="100312192"/>
        <c:crosses val="autoZero"/>
        <c:crossBetween val="between"/>
      </c:valAx>
    </c:plotArea>
    <c:legend>
      <c:legendPos val="t"/>
      <c:layout>
        <c:manualLayout>
          <c:xMode val="edge"/>
          <c:yMode val="edge"/>
          <c:x val="0.17119385076865387"/>
          <c:y val="4.8387096774193561E-2"/>
          <c:w val="0.6607869016372957"/>
          <c:h val="7.4610744221488584E-2"/>
        </c:manualLayout>
      </c:layout>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bar"/>
        <c:grouping val="stacked"/>
        <c:ser>
          <c:idx val="0"/>
          <c:order val="0"/>
          <c:tx>
            <c:strRef>
              <c:f>Sheet1!$B$1</c:f>
              <c:strCache>
                <c:ptCount val="1"/>
                <c:pt idx="0">
                  <c:v>Positive</c:v>
                </c:pt>
              </c:strCache>
            </c:strRef>
          </c:tx>
          <c:spPr>
            <a:solidFill>
              <a:schemeClr val="accent1">
                <a:lumMod val="50000"/>
              </a:schemeClr>
            </a:solidFill>
            <a:ln w="9525" cap="flat" cmpd="sng" algn="ctr">
              <a:noFill/>
              <a:prstDash val="solid"/>
            </a:ln>
            <a:effectLst>
              <a:outerShdw blurRad="65500" dist="38100" dir="5400000" rotWithShape="0">
                <a:srgbClr val="000000">
                  <a:alpha val="40000"/>
                </a:srgbClr>
              </a:outerShdw>
            </a:effectLst>
          </c:spPr>
          <c:dLbls>
            <c:dLbl>
              <c:idx val="0"/>
              <c:spPr/>
              <c:txPr>
                <a:bodyPr/>
                <a:lstStyle/>
                <a:p>
                  <a:pPr>
                    <a:defRPr sz="1400" b="1" baseline="0">
                      <a:solidFill>
                        <a:schemeClr val="bg1"/>
                      </a:solidFill>
                    </a:defRPr>
                  </a:pPr>
                  <a:endParaRPr lang="en-US"/>
                </a:p>
              </c:txPr>
            </c:dLbl>
            <c:txPr>
              <a:bodyPr/>
              <a:lstStyle/>
              <a:p>
                <a:pPr>
                  <a:defRPr sz="1400" b="1">
                    <a:solidFill>
                      <a:schemeClr val="bg1"/>
                    </a:solidFill>
                  </a:defRPr>
                </a:pPr>
                <a:endParaRPr lang="en-US"/>
              </a:p>
            </c:txPr>
            <c:showVal val="1"/>
          </c:dLbls>
          <c:cat>
            <c:strRef>
              <c:f>Sheet1!$A$2:$A$12</c:f>
              <c:strCache>
                <c:ptCount val="11"/>
                <c:pt idx="0">
                  <c:v>Maintaining parks, trails, and open space</c:v>
                </c:pt>
                <c:pt idx="1">
                  <c:v>Providing amenities at parks</c:v>
                </c:pt>
                <c:pt idx="2">
                  <c:v>Preventing crime and protecting the community</c:v>
                </c:pt>
                <c:pt idx="3">
                  <c:v>Providing recreation programs for youth, adults &amp; seniors</c:v>
                </c:pt>
                <c:pt idx="4">
                  <c:v>Ensuring prompt fire &amp; EMS response times</c:v>
                </c:pt>
                <c:pt idx="5">
                  <c:v>Protecting environment &amp; water quality on/around MI</c:v>
                </c:pt>
                <c:pt idx="6">
                  <c:v>Operating MI Community &amp; Events Center</c:v>
                </c:pt>
                <c:pt idx="7">
                  <c:v>Maintaining streets</c:v>
                </c:pt>
                <c:pt idx="8">
                  <c:v>Maintaining sidewalks &amp; pedestrian/bike paths</c:v>
                </c:pt>
                <c:pt idx="9">
                  <c:v>Promoting traffic safety</c:v>
                </c:pt>
                <c:pt idx="10">
                  <c:v>Preparing for a natural disaster</c:v>
                </c:pt>
              </c:strCache>
            </c:strRef>
          </c:cat>
          <c:val>
            <c:numRef>
              <c:f>Sheet1!$B$2:$B$12</c:f>
              <c:numCache>
                <c:formatCode>0%</c:formatCode>
                <c:ptCount val="11"/>
                <c:pt idx="0">
                  <c:v>0.86000000000000065</c:v>
                </c:pt>
                <c:pt idx="1">
                  <c:v>0.85000000000000064</c:v>
                </c:pt>
                <c:pt idx="2">
                  <c:v>0.82000000000000062</c:v>
                </c:pt>
                <c:pt idx="3">
                  <c:v>0.81</c:v>
                </c:pt>
                <c:pt idx="4">
                  <c:v>0.8</c:v>
                </c:pt>
                <c:pt idx="5">
                  <c:v>0.75000000000000122</c:v>
                </c:pt>
                <c:pt idx="6">
                  <c:v>0.7400000000000011</c:v>
                </c:pt>
                <c:pt idx="7">
                  <c:v>0.67000000000000148</c:v>
                </c:pt>
                <c:pt idx="8">
                  <c:v>0.64000000000000123</c:v>
                </c:pt>
                <c:pt idx="9">
                  <c:v>0.56000000000000005</c:v>
                </c:pt>
                <c:pt idx="10">
                  <c:v>0.51</c:v>
                </c:pt>
              </c:numCache>
            </c:numRef>
          </c:val>
        </c:ser>
        <c:ser>
          <c:idx val="1"/>
          <c:order val="1"/>
          <c:tx>
            <c:strRef>
              <c:f>Sheet1!$C$1</c:f>
              <c:strCache>
                <c:ptCount val="1"/>
                <c:pt idx="0">
                  <c:v>Don't Know</c:v>
                </c:pt>
              </c:strCache>
            </c:strRef>
          </c:tx>
          <c:spPr>
            <a:solidFill>
              <a:schemeClr val="accent2"/>
            </a:solidFill>
            <a:ln w="9525" cap="flat" cmpd="sng" algn="ctr">
              <a:noFill/>
              <a:prstDash val="solid"/>
            </a:ln>
            <a:effectLst>
              <a:outerShdw blurRad="65500" dist="38100" dir="5400000" rotWithShape="0">
                <a:srgbClr val="000000">
                  <a:alpha val="40000"/>
                </a:srgbClr>
              </a:outerShdw>
            </a:effectLst>
          </c:spPr>
          <c:dLbls>
            <c:txPr>
              <a:bodyPr/>
              <a:lstStyle/>
              <a:p>
                <a:pPr>
                  <a:defRPr sz="1400" b="1"/>
                </a:pPr>
                <a:endParaRPr lang="en-US"/>
              </a:p>
            </c:txPr>
            <c:showVal val="1"/>
          </c:dLbls>
          <c:cat>
            <c:strRef>
              <c:f>Sheet1!$A$2:$A$12</c:f>
              <c:strCache>
                <c:ptCount val="11"/>
                <c:pt idx="0">
                  <c:v>Maintaining parks, trails, and open space</c:v>
                </c:pt>
                <c:pt idx="1">
                  <c:v>Providing amenities at parks</c:v>
                </c:pt>
                <c:pt idx="2">
                  <c:v>Preventing crime and protecting the community</c:v>
                </c:pt>
                <c:pt idx="3">
                  <c:v>Providing recreation programs for youth, adults &amp; seniors</c:v>
                </c:pt>
                <c:pt idx="4">
                  <c:v>Ensuring prompt fire &amp; EMS response times</c:v>
                </c:pt>
                <c:pt idx="5">
                  <c:v>Protecting environment &amp; water quality on/around MI</c:v>
                </c:pt>
                <c:pt idx="6">
                  <c:v>Operating MI Community &amp; Events Center</c:v>
                </c:pt>
                <c:pt idx="7">
                  <c:v>Maintaining streets</c:v>
                </c:pt>
                <c:pt idx="8">
                  <c:v>Maintaining sidewalks &amp; pedestrian/bike paths</c:v>
                </c:pt>
                <c:pt idx="9">
                  <c:v>Promoting traffic safety</c:v>
                </c:pt>
                <c:pt idx="10">
                  <c:v>Preparing for a natural disaster</c:v>
                </c:pt>
              </c:strCache>
            </c:strRef>
          </c:cat>
          <c:val>
            <c:numRef>
              <c:f>Sheet1!$C$2:$C$12</c:f>
              <c:numCache>
                <c:formatCode>0%</c:formatCode>
                <c:ptCount val="11"/>
                <c:pt idx="0">
                  <c:v>3.0000000000000002E-2</c:v>
                </c:pt>
                <c:pt idx="1">
                  <c:v>0.05</c:v>
                </c:pt>
                <c:pt idx="2">
                  <c:v>4.0000000000000022E-2</c:v>
                </c:pt>
                <c:pt idx="3">
                  <c:v>9.0000000000000024E-2</c:v>
                </c:pt>
                <c:pt idx="4">
                  <c:v>0.15000000000000024</c:v>
                </c:pt>
                <c:pt idx="5">
                  <c:v>0.11</c:v>
                </c:pt>
                <c:pt idx="6">
                  <c:v>0.14000000000000001</c:v>
                </c:pt>
                <c:pt idx="7">
                  <c:v>1.0000000000000005E-2</c:v>
                </c:pt>
                <c:pt idx="8">
                  <c:v>3.0000000000000002E-2</c:v>
                </c:pt>
                <c:pt idx="9">
                  <c:v>4.0000000000000022E-2</c:v>
                </c:pt>
                <c:pt idx="10">
                  <c:v>0.25</c:v>
                </c:pt>
              </c:numCache>
            </c:numRef>
          </c:val>
        </c:ser>
        <c:ser>
          <c:idx val="2"/>
          <c:order val="2"/>
          <c:tx>
            <c:strRef>
              <c:f>Sheet1!$D$1</c:f>
              <c:strCache>
                <c:ptCount val="1"/>
                <c:pt idx="0">
                  <c:v>Negative</c:v>
                </c:pt>
              </c:strCache>
            </c:strRef>
          </c:tx>
          <c:spPr>
            <a:solidFill>
              <a:schemeClr val="accent3"/>
            </a:solidFill>
            <a:ln w="9525" cap="flat" cmpd="sng" algn="ctr">
              <a:noFill/>
              <a:prstDash val="solid"/>
            </a:ln>
            <a:effectLst>
              <a:outerShdw blurRad="65500" dist="38100" dir="5400000" rotWithShape="0">
                <a:srgbClr val="000000">
                  <a:alpha val="40000"/>
                </a:srgbClr>
              </a:outerShdw>
            </a:effectLst>
          </c:spPr>
          <c:dLbls>
            <c:txPr>
              <a:bodyPr/>
              <a:lstStyle/>
              <a:p>
                <a:pPr>
                  <a:defRPr sz="1400" b="1">
                    <a:solidFill>
                      <a:schemeClr val="bg1"/>
                    </a:solidFill>
                  </a:defRPr>
                </a:pPr>
                <a:endParaRPr lang="en-US"/>
              </a:p>
            </c:txPr>
            <c:dLblPos val="ctr"/>
            <c:showVal val="1"/>
          </c:dLbls>
          <c:cat>
            <c:strRef>
              <c:f>Sheet1!$A$2:$A$12</c:f>
              <c:strCache>
                <c:ptCount val="11"/>
                <c:pt idx="0">
                  <c:v>Maintaining parks, trails, and open space</c:v>
                </c:pt>
                <c:pt idx="1">
                  <c:v>Providing amenities at parks</c:v>
                </c:pt>
                <c:pt idx="2">
                  <c:v>Preventing crime and protecting the community</c:v>
                </c:pt>
                <c:pt idx="3">
                  <c:v>Providing recreation programs for youth, adults &amp; seniors</c:v>
                </c:pt>
                <c:pt idx="4">
                  <c:v>Ensuring prompt fire &amp; EMS response times</c:v>
                </c:pt>
                <c:pt idx="5">
                  <c:v>Protecting environment &amp; water quality on/around MI</c:v>
                </c:pt>
                <c:pt idx="6">
                  <c:v>Operating MI Community &amp; Events Center</c:v>
                </c:pt>
                <c:pt idx="7">
                  <c:v>Maintaining streets</c:v>
                </c:pt>
                <c:pt idx="8">
                  <c:v>Maintaining sidewalks &amp; pedestrian/bike paths</c:v>
                </c:pt>
                <c:pt idx="9">
                  <c:v>Promoting traffic safety</c:v>
                </c:pt>
                <c:pt idx="10">
                  <c:v>Preparing for a natural disaster</c:v>
                </c:pt>
              </c:strCache>
            </c:strRef>
          </c:cat>
          <c:val>
            <c:numRef>
              <c:f>Sheet1!$D$2:$D$12</c:f>
              <c:numCache>
                <c:formatCode>0%</c:formatCode>
                <c:ptCount val="11"/>
                <c:pt idx="0">
                  <c:v>0.11</c:v>
                </c:pt>
                <c:pt idx="1">
                  <c:v>0.1</c:v>
                </c:pt>
                <c:pt idx="2">
                  <c:v>0.14000000000000001</c:v>
                </c:pt>
                <c:pt idx="3">
                  <c:v>0.1</c:v>
                </c:pt>
                <c:pt idx="4">
                  <c:v>4.0000000000000022E-2</c:v>
                </c:pt>
                <c:pt idx="5">
                  <c:v>0.14000000000000001</c:v>
                </c:pt>
                <c:pt idx="6">
                  <c:v>0.11</c:v>
                </c:pt>
                <c:pt idx="7">
                  <c:v>0.32000000000000062</c:v>
                </c:pt>
                <c:pt idx="8">
                  <c:v>0.33000000000000074</c:v>
                </c:pt>
                <c:pt idx="9">
                  <c:v>0.4</c:v>
                </c:pt>
                <c:pt idx="10">
                  <c:v>0.24000000000000021</c:v>
                </c:pt>
              </c:numCache>
            </c:numRef>
          </c:val>
        </c:ser>
        <c:ser>
          <c:idx val="3"/>
          <c:order val="3"/>
          <c:tx>
            <c:strRef>
              <c:f>Sheet1!$E$1</c:f>
              <c:strCache>
                <c:ptCount val="1"/>
                <c:pt idx="0">
                  <c:v>Net Pos</c:v>
                </c:pt>
              </c:strCache>
            </c:strRef>
          </c:tx>
          <c:spPr>
            <a:noFill/>
            <a:ln>
              <a:noFill/>
            </a:ln>
          </c:spPr>
          <c:dLbls>
            <c:txPr>
              <a:bodyPr/>
              <a:lstStyle/>
              <a:p>
                <a:pPr>
                  <a:defRPr sz="1400" b="1"/>
                </a:pPr>
                <a:endParaRPr lang="en-US"/>
              </a:p>
            </c:txPr>
            <c:dLblPos val="inBase"/>
            <c:showVal val="1"/>
          </c:dLbls>
          <c:cat>
            <c:strRef>
              <c:f>Sheet1!$A$2:$A$12</c:f>
              <c:strCache>
                <c:ptCount val="11"/>
                <c:pt idx="0">
                  <c:v>Maintaining parks, trails, and open space</c:v>
                </c:pt>
                <c:pt idx="1">
                  <c:v>Providing amenities at parks</c:v>
                </c:pt>
                <c:pt idx="2">
                  <c:v>Preventing crime and protecting the community</c:v>
                </c:pt>
                <c:pt idx="3">
                  <c:v>Providing recreation programs for youth, adults &amp; seniors</c:v>
                </c:pt>
                <c:pt idx="4">
                  <c:v>Ensuring prompt fire &amp; EMS response times</c:v>
                </c:pt>
                <c:pt idx="5">
                  <c:v>Protecting environment &amp; water quality on/around MI</c:v>
                </c:pt>
                <c:pt idx="6">
                  <c:v>Operating MI Community &amp; Events Center</c:v>
                </c:pt>
                <c:pt idx="7">
                  <c:v>Maintaining streets</c:v>
                </c:pt>
                <c:pt idx="8">
                  <c:v>Maintaining sidewalks &amp; pedestrian/bike paths</c:v>
                </c:pt>
                <c:pt idx="9">
                  <c:v>Promoting traffic safety</c:v>
                </c:pt>
                <c:pt idx="10">
                  <c:v>Preparing for a natural disaster</c:v>
                </c:pt>
              </c:strCache>
            </c:strRef>
          </c:cat>
          <c:val>
            <c:numRef>
              <c:f>Sheet1!$E$2:$E$12</c:f>
              <c:numCache>
                <c:formatCode>\+0%;\-0%</c:formatCode>
                <c:ptCount val="11"/>
                <c:pt idx="0">
                  <c:v>0.75000000000000122</c:v>
                </c:pt>
                <c:pt idx="1">
                  <c:v>0.75000000000000122</c:v>
                </c:pt>
                <c:pt idx="2">
                  <c:v>0.68</c:v>
                </c:pt>
                <c:pt idx="3">
                  <c:v>0.71000000000000063</c:v>
                </c:pt>
                <c:pt idx="4">
                  <c:v>0.76000000000000123</c:v>
                </c:pt>
                <c:pt idx="5">
                  <c:v>0.61000000000000065</c:v>
                </c:pt>
                <c:pt idx="6">
                  <c:v>0.63000000000000123</c:v>
                </c:pt>
                <c:pt idx="7">
                  <c:v>0.35000000000000031</c:v>
                </c:pt>
                <c:pt idx="8">
                  <c:v>0.31000000000000055</c:v>
                </c:pt>
                <c:pt idx="9">
                  <c:v>0.16000000000000003</c:v>
                </c:pt>
                <c:pt idx="10">
                  <c:v>0.27</c:v>
                </c:pt>
              </c:numCache>
            </c:numRef>
          </c:val>
        </c:ser>
        <c:gapWidth val="50"/>
        <c:overlap val="100"/>
        <c:axId val="100355072"/>
        <c:axId val="100365056"/>
      </c:barChart>
      <c:catAx>
        <c:axId val="100355072"/>
        <c:scaling>
          <c:orientation val="maxMin"/>
        </c:scaling>
        <c:axPos val="l"/>
        <c:tickLblPos val="nextTo"/>
        <c:txPr>
          <a:bodyPr/>
          <a:lstStyle/>
          <a:p>
            <a:pPr>
              <a:defRPr sz="1100" baseline="0"/>
            </a:pPr>
            <a:endParaRPr lang="en-US"/>
          </a:p>
        </c:txPr>
        <c:crossAx val="100365056"/>
        <c:crosses val="autoZero"/>
        <c:auto val="1"/>
        <c:lblAlgn val="ctr"/>
        <c:lblOffset val="100"/>
      </c:catAx>
      <c:valAx>
        <c:axId val="100365056"/>
        <c:scaling>
          <c:orientation val="minMax"/>
          <c:max val="1.1000000000000001"/>
          <c:min val="0"/>
        </c:scaling>
        <c:delete val="1"/>
        <c:axPos val="t"/>
        <c:numFmt formatCode="0%" sourceLinked="1"/>
        <c:tickLblPos val="none"/>
        <c:crossAx val="100355072"/>
        <c:crosses val="autoZero"/>
        <c:crossBetween val="between"/>
      </c:valAx>
    </c:plotArea>
    <c:legend>
      <c:legendPos val="t"/>
      <c:legendEntry>
        <c:idx val="3"/>
        <c:txPr>
          <a:bodyPr/>
          <a:lstStyle/>
          <a:p>
            <a:pPr>
              <a:defRPr sz="1400" u="sng"/>
            </a:pPr>
            <a:endParaRPr lang="en-US"/>
          </a:p>
        </c:txPr>
      </c:legendEntry>
      <c:layout>
        <c:manualLayout>
          <c:xMode val="edge"/>
          <c:yMode val="edge"/>
          <c:x val="0.55285501812273463"/>
          <c:y val="3.2258064516129129E-2"/>
          <c:w val="0.44714498187726642"/>
          <c:h val="6.1610151553636514E-2"/>
        </c:manualLayout>
      </c:layout>
      <c:txPr>
        <a:bodyPr/>
        <a:lstStyle/>
        <a:p>
          <a:pPr>
            <a:defRPr sz="1400"/>
          </a:pPr>
          <a:endParaRPr lang="en-US"/>
        </a:p>
      </c:txPr>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Column1</c:v>
                </c:pt>
              </c:strCache>
            </c:strRef>
          </c:tx>
          <c:spPr>
            <a:ln>
              <a:noFill/>
            </a:ln>
          </c:spPr>
          <c:dPt>
            <c:idx val="0"/>
            <c:spPr>
              <a:solidFill>
                <a:schemeClr val="accent2"/>
              </a:solidFill>
              <a:ln w="9525" cap="flat" cmpd="sng" algn="ctr">
                <a:noFill/>
                <a:prstDash val="solid"/>
              </a:ln>
              <a:effectLst>
                <a:outerShdw blurRad="65500" dist="38100" dir="5400000" rotWithShape="0">
                  <a:srgbClr val="000000">
                    <a:alpha val="40000"/>
                  </a:srgbClr>
                </a:outerShdw>
              </a:effectLst>
            </c:spPr>
          </c:dPt>
          <c:dPt>
            <c:idx val="1"/>
            <c:spPr>
              <a:solidFill>
                <a:schemeClr val="accent1">
                  <a:lumMod val="50000"/>
                </a:schemeClr>
              </a:solidFill>
              <a:ln w="9525" cap="flat" cmpd="sng" algn="ctr">
                <a:solidFill>
                  <a:schemeClr val="accent1">
                    <a:satMod val="150000"/>
                  </a:schemeClr>
                </a:solidFill>
                <a:prstDash val="solid"/>
              </a:ln>
              <a:effectLst>
                <a:outerShdw blurRad="65500" dist="38100" dir="5400000" rotWithShape="0">
                  <a:srgbClr val="000000">
                    <a:alpha val="40000"/>
                  </a:srgbClr>
                </a:outerShdw>
              </a:effectLst>
            </c:spPr>
          </c:dPt>
          <c:dPt>
            <c:idx val="2"/>
            <c:spPr>
              <a:solidFill>
                <a:schemeClr val="accent3"/>
              </a:solidFill>
              <a:ln w="9525" cap="flat" cmpd="sng" algn="ctr">
                <a:solidFill>
                  <a:schemeClr val="accent5">
                    <a:satMod val="150000"/>
                  </a:schemeClr>
                </a:solidFill>
                <a:prstDash val="solid"/>
              </a:ln>
              <a:effectLst>
                <a:outerShdw blurRad="65500" dist="38100" dir="5400000" rotWithShape="0">
                  <a:srgbClr val="000000">
                    <a:alpha val="40000"/>
                  </a:srgbClr>
                </a:outerShdw>
              </a:effectLst>
            </c:spPr>
          </c:dPt>
          <c:dPt>
            <c:idx val="3"/>
            <c:spPr>
              <a:solidFill>
                <a:schemeClr val="accent4"/>
              </a:solidFill>
              <a:ln w="9525" cap="flat" cmpd="sng" algn="ctr">
                <a:noFill/>
                <a:prstDash val="solid"/>
              </a:ln>
              <a:effectLst>
                <a:outerShdw blurRad="65500" dist="38100" dir="5400000" rotWithShape="0">
                  <a:srgbClr val="000000">
                    <a:alpha val="40000"/>
                  </a:srgbClr>
                </a:outerShdw>
              </a:effectLst>
            </c:spPr>
          </c:dPt>
          <c:dLbls>
            <c:dLbl>
              <c:idx val="0"/>
              <c:layout/>
              <c:showVal val="1"/>
            </c:dLbl>
            <c:dLbl>
              <c:idx val="1"/>
              <c:layout/>
              <c:showVal val="1"/>
            </c:dLbl>
            <c:dLbl>
              <c:idx val="2"/>
              <c:layout/>
              <c:showVal val="1"/>
            </c:dLbl>
            <c:dLbl>
              <c:idx val="3"/>
              <c:layout/>
              <c:showVal val="1"/>
            </c:dLbl>
            <c:delete val="1"/>
            <c:txPr>
              <a:bodyPr/>
              <a:lstStyle/>
              <a:p>
                <a:pPr>
                  <a:defRPr sz="2000" b="1"/>
                </a:pPr>
                <a:endParaRPr lang="en-US"/>
              </a:p>
            </c:txPr>
          </c:dLbls>
          <c:cat>
            <c:strRef>
              <c:f>Sheet1!$A$2:$A$5</c:f>
              <c:strCache>
                <c:ptCount val="4"/>
                <c:pt idx="0">
                  <c:v>Too Many</c:v>
                </c:pt>
                <c:pt idx="1">
                  <c:v>About Right</c:v>
                </c:pt>
                <c:pt idx="2">
                  <c:v>Too Few</c:v>
                </c:pt>
                <c:pt idx="3">
                  <c:v>Don't Know</c:v>
                </c:pt>
              </c:strCache>
            </c:strRef>
          </c:cat>
          <c:val>
            <c:numRef>
              <c:f>Sheet1!$B$2:$B$5</c:f>
              <c:numCache>
                <c:formatCode>###0%</c:formatCode>
                <c:ptCount val="4"/>
                <c:pt idx="0">
                  <c:v>0.1</c:v>
                </c:pt>
                <c:pt idx="1">
                  <c:v>0.8</c:v>
                </c:pt>
                <c:pt idx="2">
                  <c:v>3.3624543260026188E-2</c:v>
                </c:pt>
                <c:pt idx="3">
                  <c:v>6.7093397722912854E-2</c:v>
                </c:pt>
              </c:numCache>
            </c:numRef>
          </c:val>
        </c:ser>
        <c:gapWidth val="50"/>
        <c:axId val="100148352"/>
        <c:axId val="100138368"/>
      </c:barChart>
      <c:valAx>
        <c:axId val="100138368"/>
        <c:scaling>
          <c:orientation val="minMax"/>
          <c:max val="1"/>
        </c:scaling>
        <c:delete val="1"/>
        <c:axPos val="l"/>
        <c:numFmt formatCode="###0%" sourceLinked="1"/>
        <c:tickLblPos val="none"/>
        <c:crossAx val="100148352"/>
        <c:crosses val="autoZero"/>
        <c:crossBetween val="between"/>
      </c:valAx>
      <c:catAx>
        <c:axId val="100148352"/>
        <c:scaling>
          <c:orientation val="minMax"/>
        </c:scaling>
        <c:axPos val="b"/>
        <c:tickLblPos val="nextTo"/>
        <c:crossAx val="100138368"/>
        <c:crosses val="autoZero"/>
        <c:auto val="1"/>
        <c:lblAlgn val="ctr"/>
        <c:lblOffset val="100"/>
      </c:catAx>
    </c:plotArea>
    <c:plotVisOnly val="1"/>
    <c:dispBlanksAs val="gap"/>
  </c:chart>
  <c:txPr>
    <a:bodyPr/>
    <a:lstStyle/>
    <a:p>
      <a:pPr>
        <a:defRPr sz="1800"/>
      </a:pPr>
      <a:endParaRPr lang="en-US"/>
    </a:p>
  </c:txPr>
  <c:externalData r:id="rId1"/>
</c:chartSpace>
</file>

<file path=ppt/drawings/drawing1.xml><?xml version="1.0" encoding="utf-8"?>
<c:userShapes xmlns:c="http://schemas.openxmlformats.org/drawingml/2006/chart">
  <cdr:relSizeAnchor xmlns:cdr="http://schemas.openxmlformats.org/drawingml/2006/chartDrawing">
    <cdr:from>
      <cdr:x>0.3491</cdr:x>
      <cdr:y>0.01613</cdr:y>
    </cdr:from>
    <cdr:to>
      <cdr:x>0.60165</cdr:x>
      <cdr:y>0.12883</cdr:y>
    </cdr:to>
    <cdr:sp macro="" textlink="">
      <cdr:nvSpPr>
        <cdr:cNvPr id="2" name="TextBox 1"/>
        <cdr:cNvSpPr txBox="1"/>
      </cdr:nvSpPr>
      <cdr:spPr>
        <a:xfrm xmlns:a="http://schemas.openxmlformats.org/drawingml/2006/main">
          <a:off x="2900395" y="73052"/>
          <a:ext cx="2103406" cy="5115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800" b="1" dirty="0" smtClean="0"/>
            <a:t>By Program</a:t>
          </a:r>
          <a:endParaRPr lang="en-US" sz="28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4614" cy="465297"/>
          </a:xfrm>
          <a:prstGeom prst="rect">
            <a:avLst/>
          </a:prstGeom>
          <a:noFill/>
          <a:ln w="9525">
            <a:noFill/>
            <a:miter lim="800000"/>
            <a:headEnd/>
            <a:tailEnd/>
          </a:ln>
          <a:effectLst/>
        </p:spPr>
        <p:txBody>
          <a:bodyPr vert="horz" wrap="square" lIns="91553" tIns="45776" rIns="91553" bIns="45776" numCol="1" anchor="t" anchorCtr="0" compatLnSpc="1">
            <a:prstTxWarp prst="textNoShape">
              <a:avLst/>
            </a:prstTxWarp>
          </a:bodyPr>
          <a:lstStyle>
            <a:lvl1pPr eaLnBrk="1" hangingPunct="1">
              <a:defRPr sz="1200"/>
            </a:lvl1pPr>
          </a:lstStyle>
          <a:p>
            <a:pPr>
              <a:defRPr/>
            </a:pPr>
            <a:endParaRPr lang="en-US"/>
          </a:p>
        </p:txBody>
      </p:sp>
      <p:sp>
        <p:nvSpPr>
          <p:cNvPr id="60419" name="Rectangle 3"/>
          <p:cNvSpPr>
            <a:spLocks noGrp="1" noChangeArrowheads="1"/>
          </p:cNvSpPr>
          <p:nvPr>
            <p:ph type="dt" idx="1"/>
          </p:nvPr>
        </p:nvSpPr>
        <p:spPr bwMode="auto">
          <a:xfrm>
            <a:off x="3976899" y="0"/>
            <a:ext cx="3044614" cy="465297"/>
          </a:xfrm>
          <a:prstGeom prst="rect">
            <a:avLst/>
          </a:prstGeom>
          <a:noFill/>
          <a:ln w="9525">
            <a:noFill/>
            <a:miter lim="800000"/>
            <a:headEnd/>
            <a:tailEnd/>
          </a:ln>
          <a:effectLst/>
        </p:spPr>
        <p:txBody>
          <a:bodyPr vert="horz" wrap="square" lIns="91553" tIns="45776" rIns="91553" bIns="45776" numCol="1" anchor="t" anchorCtr="0" compatLnSpc="1">
            <a:prstTxWarp prst="textNoShape">
              <a:avLst/>
            </a:prstTxWarp>
          </a:bodyPr>
          <a:lstStyle>
            <a:lvl1pPr algn="r" eaLnBrk="1" hangingPunct="1">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82688" y="696913"/>
            <a:ext cx="4657725" cy="3492500"/>
          </a:xfrm>
          <a:prstGeom prst="rect">
            <a:avLst/>
          </a:prstGeom>
          <a:noFill/>
          <a:ln w="9525">
            <a:solidFill>
              <a:srgbClr val="000000"/>
            </a:solidFill>
            <a:miter lim="800000"/>
            <a:headEnd/>
            <a:tailEnd/>
          </a:ln>
        </p:spPr>
      </p:sp>
      <p:sp>
        <p:nvSpPr>
          <p:cNvPr id="60421" name="Rectangle 5"/>
          <p:cNvSpPr>
            <a:spLocks noGrp="1" noChangeArrowheads="1"/>
          </p:cNvSpPr>
          <p:nvPr>
            <p:ph type="body" sz="quarter" idx="3"/>
          </p:nvPr>
        </p:nvSpPr>
        <p:spPr bwMode="auto">
          <a:xfrm>
            <a:off x="703582" y="4422698"/>
            <a:ext cx="5615939" cy="4189254"/>
          </a:xfrm>
          <a:prstGeom prst="rect">
            <a:avLst/>
          </a:prstGeom>
          <a:noFill/>
          <a:ln w="9525">
            <a:noFill/>
            <a:miter lim="800000"/>
            <a:headEnd/>
            <a:tailEnd/>
          </a:ln>
          <a:effectLst/>
        </p:spPr>
        <p:txBody>
          <a:bodyPr vert="horz" wrap="square" lIns="91553" tIns="45776" rIns="91553" bIns="4577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0422" name="Rectangle 6"/>
          <p:cNvSpPr>
            <a:spLocks noGrp="1" noChangeArrowheads="1"/>
          </p:cNvSpPr>
          <p:nvPr>
            <p:ph type="ftr" sz="quarter" idx="4"/>
          </p:nvPr>
        </p:nvSpPr>
        <p:spPr bwMode="auto">
          <a:xfrm>
            <a:off x="0" y="8842216"/>
            <a:ext cx="3044614" cy="465297"/>
          </a:xfrm>
          <a:prstGeom prst="rect">
            <a:avLst/>
          </a:prstGeom>
          <a:noFill/>
          <a:ln w="9525">
            <a:noFill/>
            <a:miter lim="800000"/>
            <a:headEnd/>
            <a:tailEnd/>
          </a:ln>
          <a:effectLst/>
        </p:spPr>
        <p:txBody>
          <a:bodyPr vert="horz" wrap="square" lIns="91553" tIns="45776" rIns="91553" bIns="45776" numCol="1" anchor="b" anchorCtr="0" compatLnSpc="1">
            <a:prstTxWarp prst="textNoShape">
              <a:avLst/>
            </a:prstTxWarp>
          </a:bodyPr>
          <a:lstStyle>
            <a:lvl1pPr eaLnBrk="1" hangingPunct="1">
              <a:defRPr sz="1200"/>
            </a:lvl1pPr>
          </a:lstStyle>
          <a:p>
            <a:pPr>
              <a:defRPr/>
            </a:pPr>
            <a:endParaRPr lang="en-US"/>
          </a:p>
        </p:txBody>
      </p:sp>
      <p:sp>
        <p:nvSpPr>
          <p:cNvPr id="60423" name="Rectangle 7"/>
          <p:cNvSpPr>
            <a:spLocks noGrp="1" noChangeArrowheads="1"/>
          </p:cNvSpPr>
          <p:nvPr>
            <p:ph type="sldNum" sz="quarter" idx="5"/>
          </p:nvPr>
        </p:nvSpPr>
        <p:spPr bwMode="auto">
          <a:xfrm>
            <a:off x="3976899" y="8842216"/>
            <a:ext cx="3044614" cy="465297"/>
          </a:xfrm>
          <a:prstGeom prst="rect">
            <a:avLst/>
          </a:prstGeom>
          <a:noFill/>
          <a:ln w="9525">
            <a:noFill/>
            <a:miter lim="800000"/>
            <a:headEnd/>
            <a:tailEnd/>
          </a:ln>
          <a:effectLst/>
        </p:spPr>
        <p:txBody>
          <a:bodyPr vert="horz" wrap="square" lIns="91553" tIns="45776" rIns="91553" bIns="45776" numCol="1" anchor="b" anchorCtr="0" compatLnSpc="1">
            <a:prstTxWarp prst="textNoShape">
              <a:avLst/>
            </a:prstTxWarp>
          </a:bodyPr>
          <a:lstStyle>
            <a:lvl1pPr algn="r" eaLnBrk="1" hangingPunct="1">
              <a:defRPr sz="1200"/>
            </a:lvl1pPr>
          </a:lstStyle>
          <a:p>
            <a:pPr>
              <a:defRPr/>
            </a:pPr>
            <a:fld id="{255AE1D6-D732-4794-8F52-988F402CCCF3}"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endParaRPr lang="en-US" i="1" dirty="0"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2BEA82-3A7A-4B81-86F4-C04D580183D4}" type="slidenum">
              <a:rPr lang="en-US"/>
              <a:pPr fontAlgn="base">
                <a:spcBef>
                  <a:spcPct val="0"/>
                </a:spcBef>
                <a:spcAft>
                  <a:spcPct val="0"/>
                </a:spcAft>
                <a:defRPr/>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CDE7BF57-824F-46AB-AAAA-CB9DC6971221}"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BAB1E88-AE3F-4076-8D81-482C167CA1BC}" type="slidenum">
              <a:rPr lang="en-US"/>
              <a:pPr>
                <a:defRPr/>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1B5E2C54-BCCE-4618-88A1-E488F4AFD7E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685800"/>
          </a:xfrm>
        </p:spPr>
        <p:txBody>
          <a:bodyPr/>
          <a:lstStyle>
            <a:lvl1pPr>
              <a:defRPr b="0">
                <a:latin typeface="Arial" pitchFamily="34" charset="0"/>
                <a:cs typeface="Arial" pitchFamily="34" charset="0"/>
              </a:defRPr>
            </a:lvl1pPr>
          </a:lstStyle>
          <a:p>
            <a:r>
              <a:rPr lang="en-US" dirty="0" smtClean="0"/>
              <a:t>Click to edit Master title style</a:t>
            </a:r>
            <a:endParaRPr lang="en-US" dirty="0"/>
          </a:p>
        </p:txBody>
      </p:sp>
      <p:sp>
        <p:nvSpPr>
          <p:cNvPr id="3" name="Chart Placeholder 2"/>
          <p:cNvSpPr>
            <a:spLocks noGrp="1"/>
          </p:cNvSpPr>
          <p:nvPr>
            <p:ph type="chart" idx="1"/>
          </p:nvPr>
        </p:nvSpPr>
        <p:spPr>
          <a:xfrm>
            <a:off x="457200" y="1371600"/>
            <a:ext cx="8229600" cy="4495800"/>
          </a:xfrm>
        </p:spPr>
        <p:txBody>
          <a:bodyPr/>
          <a:lstStyle/>
          <a:p>
            <a:pPr lvl="0"/>
            <a:endParaRPr lang="en-US" noProof="0"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CF651A2-BBD7-4E16-8E56-FAE7C5395F46}" type="slidenum">
              <a:rPr lang="en-US"/>
              <a:pPr>
                <a:defRPr/>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9F8B9F55-C839-490E-AA62-8AAF21C20480}"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2E3E7D89-2030-4B58-B057-DEE05B4BA8C2}"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08FBE483-A51C-492A-8C2F-86BA8E6B444F}"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71D3304D-5242-43AF-A124-56BB440A291F}" type="slidenum">
              <a:rPr lang="en-US"/>
              <a:pPr>
                <a:defRPr/>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DDC4592E-00E9-4C21-994C-B9D303BE5B66}" type="slidenum">
              <a:rPr lang="en-US"/>
              <a:pPr>
                <a:defRPr/>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96F6AE1-940C-4D34-A505-0363C41CC2E2}" type="slidenum">
              <a:rPr lang="en-US"/>
              <a:pPr>
                <a:defRPr/>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D57033B9-4271-4D01-97C3-CD05518E563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defRPr>
            </a:lvl1pPr>
          </a:lstStyle>
          <a:p>
            <a:pPr>
              <a:defRPr/>
            </a:pPr>
            <a:fld id="{5ACA89DA-E389-44E4-98F6-4615515D22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699" r:id="rId1"/>
    <p:sldLayoutId id="2147484695" r:id="rId2"/>
    <p:sldLayoutId id="2147484700" r:id="rId3"/>
    <p:sldLayoutId id="2147484701" r:id="rId4"/>
    <p:sldLayoutId id="2147484702" r:id="rId5"/>
    <p:sldLayoutId id="2147484696" r:id="rId6"/>
    <p:sldLayoutId id="2147484703" r:id="rId7"/>
    <p:sldLayoutId id="2147484697" r:id="rId8"/>
    <p:sldLayoutId id="2147484704" r:id="rId9"/>
    <p:sldLayoutId id="2147484698" r:id="rId10"/>
    <p:sldLayoutId id="2147484705" r:id="rId11"/>
    <p:sldLayoutId id="2147484706" r:id="rId12"/>
  </p:sldLayoutIdLst>
  <p:transition>
    <p:fade/>
  </p:transition>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hyperlink" Target="http://www.mercergov.org/Page.asp?NavID=2811" TargetMode="External"/><Relationship Id="rId5" Type="http://schemas.openxmlformats.org/officeDocument/2006/relationships/image" Target="../media/image9.png"/><Relationship Id="rId4" Type="http://schemas.openxmlformats.org/officeDocument/2006/relationships/hyperlink" Target="http://www.mercergov.org/files/Zoning2010.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p:cNvSpPr>
            <a:spLocks noGrp="1" noChangeArrowheads="1"/>
          </p:cNvSpPr>
          <p:nvPr>
            <p:ph type="ctrTitle"/>
          </p:nvPr>
        </p:nvSpPr>
        <p:spPr>
          <a:xfrm>
            <a:off x="838200" y="1676400"/>
            <a:ext cx="7239000" cy="1676400"/>
          </a:xfrm>
        </p:spPr>
        <p:txBody>
          <a:bodyPr>
            <a:normAutofit/>
          </a:bodyPr>
          <a:lstStyle/>
          <a:p>
            <a:pPr fontAlgn="auto">
              <a:spcAft>
                <a:spcPts val="0"/>
              </a:spcAft>
              <a:defRPr/>
            </a:pPr>
            <a:r>
              <a:rPr lang="en-US" sz="3200" b="1" dirty="0" smtClean="0"/>
              <a:t>Weighing the Costs of Government Against the Benefits</a:t>
            </a:r>
            <a:br>
              <a:rPr lang="en-US" sz="3200" b="1" dirty="0" smtClean="0"/>
            </a:br>
            <a:r>
              <a:rPr lang="en-US" sz="600" dirty="0" smtClean="0"/>
              <a:t/>
            </a:r>
            <a:br>
              <a:rPr lang="en-US" sz="600" dirty="0" smtClean="0"/>
            </a:br>
            <a:endParaRPr lang="en-US" sz="3200" i="1" dirty="0" smtClean="0"/>
          </a:p>
        </p:txBody>
      </p:sp>
      <p:sp>
        <p:nvSpPr>
          <p:cNvPr id="12291" name="Rectangle 3"/>
          <p:cNvSpPr>
            <a:spLocks noGrp="1" noChangeArrowheads="1"/>
          </p:cNvSpPr>
          <p:nvPr>
            <p:ph type="subTitle" idx="1"/>
          </p:nvPr>
        </p:nvSpPr>
        <p:spPr>
          <a:xfrm>
            <a:off x="1066800" y="3733800"/>
            <a:ext cx="7543800" cy="1905000"/>
          </a:xfrm>
        </p:spPr>
        <p:txBody>
          <a:bodyPr/>
          <a:lstStyle/>
          <a:p>
            <a:pPr marL="1828800" indent="-1828800"/>
            <a:r>
              <a:rPr lang="en-US" sz="2400" dirty="0" smtClean="0"/>
              <a:t>Presented by:	Chip Corder, Finance Director</a:t>
            </a:r>
          </a:p>
          <a:p>
            <a:pPr marL="1828800" indent="-1828800"/>
            <a:r>
              <a:rPr lang="en-US" sz="2400" dirty="0" smtClean="0"/>
              <a:t>Presented to:	PSFOA</a:t>
            </a:r>
          </a:p>
          <a:p>
            <a:pPr marL="1828800" indent="-1828800"/>
            <a:r>
              <a:rPr lang="en-US" sz="2400" dirty="0" smtClean="0"/>
              <a:t>	February 20, 2013</a:t>
            </a:r>
          </a:p>
        </p:txBody>
      </p:sp>
      <p:sp>
        <p:nvSpPr>
          <p:cNvPr id="12292" name="TextBox 3"/>
          <p:cNvSpPr txBox="1">
            <a:spLocks noChangeArrowheads="1"/>
          </p:cNvSpPr>
          <p:nvPr/>
        </p:nvSpPr>
        <p:spPr bwMode="auto">
          <a:xfrm>
            <a:off x="762000" y="1066800"/>
            <a:ext cx="3962400" cy="584775"/>
          </a:xfrm>
          <a:prstGeom prst="rect">
            <a:avLst/>
          </a:prstGeom>
          <a:noFill/>
          <a:ln w="9525">
            <a:noFill/>
            <a:miter lim="800000"/>
            <a:headEnd/>
            <a:tailEnd/>
          </a:ln>
        </p:spPr>
        <p:txBody>
          <a:bodyPr wrap="square">
            <a:spAutoFit/>
          </a:bodyPr>
          <a:lstStyle/>
          <a:p>
            <a:pPr algn="r"/>
            <a:r>
              <a:rPr lang="en-US" sz="3200" i="1" dirty="0"/>
              <a:t>City of Mercer Island</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Key Expenditure Facts</a:t>
            </a:r>
          </a:p>
        </p:txBody>
      </p:sp>
      <p:sp>
        <p:nvSpPr>
          <p:cNvPr id="16387" name="Content Placeholder 2"/>
          <p:cNvSpPr>
            <a:spLocks noGrp="1"/>
          </p:cNvSpPr>
          <p:nvPr>
            <p:ph sz="quarter" idx="1"/>
          </p:nvPr>
        </p:nvSpPr>
        <p:spPr>
          <a:xfrm>
            <a:off x="609600" y="1752600"/>
            <a:ext cx="8153400" cy="4800600"/>
          </a:xfrm>
        </p:spPr>
        <p:txBody>
          <a:bodyPr/>
          <a:lstStyle/>
          <a:p>
            <a:pPr>
              <a:buSzPct val="70000"/>
              <a:buFont typeface="Wingdings" pitchFamily="2" charset="2"/>
              <a:buChar char="n"/>
            </a:pPr>
            <a:r>
              <a:rPr lang="en-US" sz="3200" b="1" dirty="0" smtClean="0"/>
              <a:t>Personnel costs (especially healthcare benefits) grow faster than inflation</a:t>
            </a:r>
          </a:p>
          <a:p>
            <a:pPr>
              <a:buSzPct val="70000"/>
              <a:buFont typeface="Wingdings" pitchFamily="2" charset="2"/>
              <a:buChar char="n"/>
            </a:pPr>
            <a:r>
              <a:rPr lang="en-US" sz="3200" b="1" dirty="0" smtClean="0"/>
              <a:t>The private sector faces similar economic challenges; however, it can minimize or completely offset their impact by:</a:t>
            </a:r>
          </a:p>
          <a:p>
            <a:pPr lvl="1">
              <a:buSzPct val="90000"/>
              <a:buFont typeface="Wingdings" pitchFamily="2" charset="2"/>
              <a:buChar char="§"/>
            </a:pPr>
            <a:r>
              <a:rPr lang="en-US" sz="2800" dirty="0" smtClean="0"/>
              <a:t>Selling more “widgets” (e.g. Microsoft and Amazon.com)</a:t>
            </a:r>
          </a:p>
          <a:p>
            <a:pPr lvl="1">
              <a:buSzPct val="90000"/>
              <a:buFont typeface="Wingdings" pitchFamily="2" charset="2"/>
              <a:buChar char="§"/>
            </a:pPr>
            <a:r>
              <a:rPr lang="en-US" sz="2800" dirty="0" smtClean="0"/>
              <a:t>Getting more clients (e.g. K&amp;L Gates law firm and CH2MHill engineering services firm)</a:t>
            </a: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r>
              <a:rPr lang="en-US" i="1" dirty="0" smtClean="0">
                <a:solidFill>
                  <a:srgbClr val="800000"/>
                </a:solidFill>
              </a:rPr>
              <a:t/>
            </a:r>
            <a:br>
              <a:rPr lang="en-US" i="1" dirty="0" smtClean="0">
                <a:solidFill>
                  <a:srgbClr val="800000"/>
                </a:solidFill>
              </a:rPr>
            </a:br>
            <a:r>
              <a:rPr lang="en-US" i="1" dirty="0" smtClean="0">
                <a:solidFill>
                  <a:schemeClr val="accent2"/>
                </a:solidFill>
              </a:rPr>
              <a:t>Annual Revenue Growth Requirement</a:t>
            </a:r>
          </a:p>
        </p:txBody>
      </p:sp>
      <p:sp>
        <p:nvSpPr>
          <p:cNvPr id="17411" name="Content Placeholder 2"/>
          <p:cNvSpPr>
            <a:spLocks noGrp="1"/>
          </p:cNvSpPr>
          <p:nvPr>
            <p:ph sz="quarter" idx="1"/>
          </p:nvPr>
        </p:nvSpPr>
        <p:spPr>
          <a:xfrm>
            <a:off x="685800" y="1676400"/>
            <a:ext cx="8153400" cy="5029200"/>
          </a:xfrm>
        </p:spPr>
        <p:txBody>
          <a:bodyPr/>
          <a:lstStyle/>
          <a:p>
            <a:pPr>
              <a:buSzPct val="70000"/>
              <a:buFont typeface="Wingdings" pitchFamily="2" charset="2"/>
              <a:buChar char="n"/>
            </a:pPr>
            <a:r>
              <a:rPr lang="en-US" sz="3200" b="1" dirty="0" smtClean="0"/>
              <a:t>5.0% per year on average</a:t>
            </a:r>
          </a:p>
          <a:p>
            <a:pPr lvl="1">
              <a:buSzPct val="90000"/>
              <a:buFont typeface="Wingdings" pitchFamily="2" charset="2"/>
              <a:buChar char="§"/>
            </a:pPr>
            <a:r>
              <a:rPr lang="en-US" sz="2800" dirty="0" smtClean="0"/>
              <a:t>To keep pace with annual expenditure growth and to maintain current service levels</a:t>
            </a:r>
          </a:p>
          <a:p>
            <a:pPr lvl="1">
              <a:buSzPct val="90000"/>
              <a:buFont typeface="Wingdings" pitchFamily="2" charset="2"/>
              <a:buChar char="§"/>
            </a:pPr>
            <a:r>
              <a:rPr lang="en-US" sz="2800" dirty="0" smtClean="0"/>
              <a:t>Excluding the “Great Recession”</a:t>
            </a:r>
          </a:p>
          <a:p>
            <a:pPr>
              <a:buSzPct val="70000"/>
              <a:buFont typeface="Wingdings" pitchFamily="2" charset="2"/>
              <a:buChar char="n"/>
            </a:pPr>
            <a:r>
              <a:rPr lang="en-US" sz="3200" b="1" dirty="0" smtClean="0"/>
              <a:t>If property tax growth is limited to 1.0%/yr:</a:t>
            </a:r>
          </a:p>
          <a:p>
            <a:pPr lvl="1">
              <a:buSzPct val="90000"/>
              <a:buFont typeface="Wingdings" pitchFamily="2" charset="2"/>
              <a:buChar char="§"/>
            </a:pPr>
            <a:r>
              <a:rPr lang="en-US" sz="2800" dirty="0" smtClean="0"/>
              <a:t>Then, the balance must come from </a:t>
            </a:r>
            <a:r>
              <a:rPr lang="en-US" sz="2800" dirty="0" smtClean="0"/>
              <a:t>new construction, sales </a:t>
            </a:r>
            <a:r>
              <a:rPr lang="en-US" sz="2800" dirty="0" smtClean="0"/>
              <a:t>tax, utility tax, and fees/charges</a:t>
            </a:r>
          </a:p>
          <a:p>
            <a:pPr lvl="1">
              <a:buSzPct val="90000"/>
              <a:buFont typeface="Wingdings" pitchFamily="2" charset="2"/>
              <a:buChar char="§"/>
            </a:pPr>
            <a:r>
              <a:rPr lang="en-US" sz="2800" b="1" dirty="0" smtClean="0"/>
              <a:t>Reminder:</a:t>
            </a:r>
            <a:r>
              <a:rPr lang="en-US" sz="2800" dirty="0" smtClean="0"/>
              <a:t>  Property tax = </a:t>
            </a:r>
            <a:r>
              <a:rPr lang="en-US" sz="2800" dirty="0" smtClean="0"/>
              <a:t>43% </a:t>
            </a:r>
            <a:r>
              <a:rPr lang="en-US" sz="2800" dirty="0" smtClean="0"/>
              <a:t>of total General Fund resources</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Annual Revenue Growth Requirement</a:t>
            </a:r>
            <a:endParaRPr lang="en-US" dirty="0" smtClean="0">
              <a:solidFill>
                <a:schemeClr val="accent2"/>
              </a:solidFill>
            </a:endParaRPr>
          </a:p>
        </p:txBody>
      </p:sp>
      <p:graphicFrame>
        <p:nvGraphicFramePr>
          <p:cNvPr id="4" name="Table 3"/>
          <p:cNvGraphicFramePr>
            <a:graphicFrameLocks noGrp="1"/>
          </p:cNvGraphicFramePr>
          <p:nvPr/>
        </p:nvGraphicFramePr>
        <p:xfrm>
          <a:off x="1524000" y="2438400"/>
          <a:ext cx="6035040" cy="2834640"/>
        </p:xfrm>
        <a:graphic>
          <a:graphicData uri="http://schemas.openxmlformats.org/drawingml/2006/table">
            <a:tbl>
              <a:tblPr firstRow="1" bandRow="1">
                <a:tableStyleId>{5C22544A-7EE6-4342-B048-85BDC9FD1C3A}</a:tableStyleId>
              </a:tblPr>
              <a:tblGrid>
                <a:gridCol w="1645920"/>
                <a:gridCol w="1463040"/>
                <a:gridCol w="1463040"/>
                <a:gridCol w="1463040"/>
              </a:tblGrid>
              <a:tr h="731520">
                <a:tc>
                  <a:txBody>
                    <a:bodyPr/>
                    <a:lstStyle/>
                    <a:p>
                      <a:pPr algn="ctr"/>
                      <a:r>
                        <a:rPr lang="en-US" sz="2000" dirty="0" smtClean="0"/>
                        <a:t>Cost</a:t>
                      </a:r>
                      <a:endParaRPr lang="en-US" sz="2000" dirty="0"/>
                    </a:p>
                  </a:txBody>
                  <a:tcPr anchor="ctr"/>
                </a:tc>
                <a:tc>
                  <a:txBody>
                    <a:bodyPr/>
                    <a:lstStyle/>
                    <a:p>
                      <a:pPr algn="ctr"/>
                      <a:r>
                        <a:rPr lang="en-US" sz="2000" dirty="0" smtClean="0"/>
                        <a:t>Av</a:t>
                      </a:r>
                      <a:r>
                        <a:rPr lang="en-US" sz="2000" baseline="0" dirty="0" smtClean="0"/>
                        <a:t>erage Annual </a:t>
                      </a:r>
                      <a:r>
                        <a:rPr lang="en-US" sz="2000" dirty="0" smtClean="0"/>
                        <a:t>Growth</a:t>
                      </a:r>
                      <a:endParaRPr lang="en-US" sz="2000" dirty="0"/>
                    </a:p>
                  </a:txBody>
                  <a:tcPr anchor="ctr"/>
                </a:tc>
                <a:tc>
                  <a:txBody>
                    <a:bodyPr/>
                    <a:lstStyle/>
                    <a:p>
                      <a:pPr algn="ctr"/>
                      <a:r>
                        <a:rPr lang="en-US" sz="2000" dirty="0" smtClean="0"/>
                        <a:t>%</a:t>
                      </a:r>
                      <a:r>
                        <a:rPr lang="en-US" sz="2000" baseline="0" dirty="0" smtClean="0"/>
                        <a:t> of Total</a:t>
                      </a:r>
                    </a:p>
                    <a:p>
                      <a:pPr algn="ctr"/>
                      <a:r>
                        <a:rPr lang="en-US" sz="2000" dirty="0" smtClean="0"/>
                        <a:t>Budget</a:t>
                      </a:r>
                      <a:endParaRPr lang="en-US" sz="2000" dirty="0"/>
                    </a:p>
                  </a:txBody>
                  <a:tcPr anchor="ctr"/>
                </a:tc>
                <a:tc>
                  <a:txBody>
                    <a:bodyPr/>
                    <a:lstStyle/>
                    <a:p>
                      <a:pPr algn="ctr"/>
                      <a:r>
                        <a:rPr lang="en-US" sz="2000" dirty="0" smtClean="0"/>
                        <a:t>Weighted</a:t>
                      </a:r>
                    </a:p>
                    <a:p>
                      <a:pPr algn="ctr"/>
                      <a:r>
                        <a:rPr lang="en-US" sz="2000" dirty="0" smtClean="0"/>
                        <a:t>Average</a:t>
                      </a:r>
                      <a:endParaRPr lang="en-US" sz="2000" dirty="0"/>
                    </a:p>
                  </a:txBody>
                  <a:tcPr anchor="ctr"/>
                </a:tc>
              </a:tr>
              <a:tr h="457200">
                <a:tc>
                  <a:txBody>
                    <a:bodyPr/>
                    <a:lstStyle/>
                    <a:p>
                      <a:r>
                        <a:rPr lang="en-US" sz="2000" dirty="0" smtClean="0"/>
                        <a:t>Salaries</a:t>
                      </a:r>
                      <a:endParaRPr lang="en-US" sz="2000" dirty="0"/>
                    </a:p>
                  </a:txBody>
                  <a:tcPr anchor="ctr"/>
                </a:tc>
                <a:tc>
                  <a:txBody>
                    <a:bodyPr/>
                    <a:lstStyle/>
                    <a:p>
                      <a:pPr algn="r"/>
                      <a:r>
                        <a:rPr lang="en-US" sz="2000" dirty="0" smtClean="0"/>
                        <a:t>5.3%</a:t>
                      </a:r>
                      <a:endParaRPr lang="en-US" sz="2000" dirty="0"/>
                    </a:p>
                  </a:txBody>
                  <a:tcPr anchor="ctr"/>
                </a:tc>
                <a:tc>
                  <a:txBody>
                    <a:bodyPr/>
                    <a:lstStyle/>
                    <a:p>
                      <a:pPr algn="r"/>
                      <a:r>
                        <a:rPr lang="en-US" sz="2000" dirty="0" smtClean="0"/>
                        <a:t>53%</a:t>
                      </a:r>
                      <a:endParaRPr lang="en-US" sz="2000" dirty="0"/>
                    </a:p>
                  </a:txBody>
                  <a:tcPr anchor="ctr"/>
                </a:tc>
                <a:tc>
                  <a:txBody>
                    <a:bodyPr/>
                    <a:lstStyle/>
                    <a:p>
                      <a:pPr algn="r"/>
                      <a:r>
                        <a:rPr lang="en-US" sz="2000" dirty="0" smtClean="0"/>
                        <a:t>2.81%</a:t>
                      </a:r>
                      <a:endParaRPr lang="en-US" sz="2000" dirty="0"/>
                    </a:p>
                  </a:txBody>
                  <a:tcPr anchor="ctr"/>
                </a:tc>
              </a:tr>
              <a:tr h="457200">
                <a:tc>
                  <a:txBody>
                    <a:bodyPr/>
                    <a:lstStyle/>
                    <a:p>
                      <a:r>
                        <a:rPr lang="en-US" sz="2000" dirty="0" smtClean="0"/>
                        <a:t>Benefits</a:t>
                      </a:r>
                      <a:endParaRPr lang="en-US" sz="2000" dirty="0"/>
                    </a:p>
                  </a:txBody>
                  <a:tcPr anchor="ctr"/>
                </a:tc>
                <a:tc>
                  <a:txBody>
                    <a:bodyPr/>
                    <a:lstStyle/>
                    <a:p>
                      <a:pPr algn="r"/>
                      <a:r>
                        <a:rPr lang="en-US" sz="2000" dirty="0" smtClean="0"/>
                        <a:t>7.7%</a:t>
                      </a:r>
                      <a:endParaRPr lang="en-US" sz="2000" dirty="0"/>
                    </a:p>
                  </a:txBody>
                  <a:tcPr anchor="ctr"/>
                </a:tc>
                <a:tc>
                  <a:txBody>
                    <a:bodyPr/>
                    <a:lstStyle/>
                    <a:p>
                      <a:pPr algn="r"/>
                      <a:r>
                        <a:rPr lang="en-US" sz="2000" dirty="0" smtClean="0"/>
                        <a:t>18%</a:t>
                      </a:r>
                      <a:endParaRPr lang="en-US" sz="2000" dirty="0"/>
                    </a:p>
                  </a:txBody>
                  <a:tcPr anchor="ctr"/>
                </a:tc>
                <a:tc>
                  <a:txBody>
                    <a:bodyPr/>
                    <a:lstStyle/>
                    <a:p>
                      <a:pPr algn="r"/>
                      <a:r>
                        <a:rPr lang="en-US" sz="2000" dirty="0" smtClean="0"/>
                        <a:t>1.38%</a:t>
                      </a:r>
                      <a:endParaRPr lang="en-US" sz="2000" dirty="0"/>
                    </a:p>
                  </a:txBody>
                  <a:tcPr anchor="ctr"/>
                </a:tc>
              </a:tr>
              <a:tr h="457200">
                <a:tc>
                  <a:txBody>
                    <a:bodyPr/>
                    <a:lstStyle/>
                    <a:p>
                      <a:r>
                        <a:rPr lang="en-US" sz="2000" dirty="0" smtClean="0"/>
                        <a:t>Other Costs</a:t>
                      </a:r>
                      <a:endParaRPr lang="en-US" sz="2000" dirty="0"/>
                    </a:p>
                  </a:txBody>
                  <a:tcPr anchor="ctr"/>
                </a:tc>
                <a:tc>
                  <a:txBody>
                    <a:bodyPr/>
                    <a:lstStyle/>
                    <a:p>
                      <a:pPr algn="r"/>
                      <a:r>
                        <a:rPr lang="en-US" sz="2000" dirty="0" smtClean="0"/>
                        <a:t>2.8%</a:t>
                      </a:r>
                      <a:endParaRPr lang="en-US" sz="2000" dirty="0"/>
                    </a:p>
                  </a:txBody>
                  <a:tcPr anchor="ctr"/>
                </a:tc>
                <a:tc>
                  <a:txBody>
                    <a:bodyPr/>
                    <a:lstStyle/>
                    <a:p>
                      <a:pPr algn="r"/>
                      <a:r>
                        <a:rPr lang="en-US" sz="2000" dirty="0" smtClean="0"/>
                        <a:t>29%</a:t>
                      </a:r>
                      <a:endParaRPr lang="en-US" sz="2000" dirty="0"/>
                    </a:p>
                  </a:txBody>
                  <a:tcPr anchor="ctr"/>
                </a:tc>
                <a:tc>
                  <a:txBody>
                    <a:bodyPr/>
                    <a:lstStyle/>
                    <a:p>
                      <a:pPr algn="r"/>
                      <a:r>
                        <a:rPr lang="en-US" sz="2000" dirty="0" smtClean="0"/>
                        <a:t>0.81%</a:t>
                      </a:r>
                      <a:endParaRPr lang="en-US" sz="2000" dirty="0"/>
                    </a:p>
                  </a:txBody>
                  <a:tcPr anchor="ctr"/>
                </a:tc>
              </a:tr>
              <a:tr h="457200">
                <a:tc>
                  <a:txBody>
                    <a:bodyPr/>
                    <a:lstStyle/>
                    <a:p>
                      <a:r>
                        <a:rPr lang="en-US" sz="2000" b="1" dirty="0" smtClean="0"/>
                        <a:t>Total Costs</a:t>
                      </a:r>
                      <a:endParaRPr lang="en-US" sz="2000" b="1" dirty="0"/>
                    </a:p>
                  </a:txBody>
                  <a:tcPr anchor="ctr"/>
                </a:tc>
                <a:tc>
                  <a:txBody>
                    <a:bodyPr/>
                    <a:lstStyle/>
                    <a:p>
                      <a:pPr algn="r"/>
                      <a:endParaRPr lang="en-US" sz="2000" b="1" dirty="0"/>
                    </a:p>
                  </a:txBody>
                  <a:tcPr anchor="ctr"/>
                </a:tc>
                <a:tc>
                  <a:txBody>
                    <a:bodyPr/>
                    <a:lstStyle/>
                    <a:p>
                      <a:pPr algn="r"/>
                      <a:r>
                        <a:rPr lang="en-US" sz="2000" b="1" dirty="0" smtClean="0"/>
                        <a:t>100%</a:t>
                      </a:r>
                      <a:endParaRPr lang="en-US" sz="2000" b="1" dirty="0"/>
                    </a:p>
                  </a:txBody>
                  <a:tcPr anchor="ctr"/>
                </a:tc>
                <a:tc>
                  <a:txBody>
                    <a:bodyPr/>
                    <a:lstStyle/>
                    <a:p>
                      <a:pPr algn="r"/>
                      <a:r>
                        <a:rPr lang="en-US" sz="2000" b="1" dirty="0" smtClean="0"/>
                        <a:t>5.00%</a:t>
                      </a:r>
                      <a:endParaRPr lang="en-US" sz="2000" b="1" dirty="0"/>
                    </a:p>
                  </a:txBody>
                  <a:tcPr anchor="ctr"/>
                </a:tc>
              </a:tr>
            </a:tbl>
          </a:graphicData>
        </a:graphic>
      </p:graphicFrame>
      <p:sp>
        <p:nvSpPr>
          <p:cNvPr id="18467" name="TextBox 4"/>
          <p:cNvSpPr txBox="1">
            <a:spLocks noChangeArrowheads="1"/>
          </p:cNvSpPr>
          <p:nvPr/>
        </p:nvSpPr>
        <p:spPr bwMode="auto">
          <a:xfrm>
            <a:off x="1447800" y="5486400"/>
            <a:ext cx="6553200" cy="707886"/>
          </a:xfrm>
          <a:prstGeom prst="rect">
            <a:avLst/>
          </a:prstGeom>
          <a:noFill/>
          <a:ln w="9525">
            <a:noFill/>
            <a:miter lim="800000"/>
            <a:headEnd/>
            <a:tailEnd/>
          </a:ln>
        </p:spPr>
        <p:txBody>
          <a:bodyPr wrap="square">
            <a:spAutoFit/>
          </a:bodyPr>
          <a:lstStyle/>
          <a:p>
            <a:r>
              <a:rPr lang="en-US" sz="2000" b="1" dirty="0">
                <a:latin typeface="+mn-lt"/>
              </a:rPr>
              <a:t>Note:  The average annual growth of salaries and benefits combined is </a:t>
            </a:r>
            <a:r>
              <a:rPr lang="en-US" sz="2000" b="1" dirty="0" smtClean="0">
                <a:latin typeface="+mn-lt"/>
              </a:rPr>
              <a:t>almost 6.0%.</a:t>
            </a:r>
            <a:endParaRPr lang="en-US" sz="2000" b="1" dirty="0">
              <a:latin typeface="+mn-lt"/>
            </a:endParaRPr>
          </a:p>
        </p:txBody>
      </p:sp>
      <p:sp>
        <p:nvSpPr>
          <p:cNvPr id="18468" name="TextBox 5"/>
          <p:cNvSpPr txBox="1">
            <a:spLocks noChangeArrowheads="1"/>
          </p:cNvSpPr>
          <p:nvPr/>
        </p:nvSpPr>
        <p:spPr bwMode="auto">
          <a:xfrm>
            <a:off x="1447800" y="1905000"/>
            <a:ext cx="5867400" cy="461665"/>
          </a:xfrm>
          <a:prstGeom prst="rect">
            <a:avLst/>
          </a:prstGeom>
          <a:noFill/>
          <a:ln w="9525">
            <a:noFill/>
            <a:miter lim="800000"/>
            <a:headEnd/>
            <a:tailEnd/>
          </a:ln>
        </p:spPr>
        <p:txBody>
          <a:bodyPr>
            <a:spAutoFit/>
          </a:bodyPr>
          <a:lstStyle/>
          <a:p>
            <a:r>
              <a:rPr lang="en-US" sz="2400" b="1" u="sng" dirty="0">
                <a:latin typeface="+mn-lt"/>
              </a:rPr>
              <a:t>How it’s determined</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Annual Revenue Growth Requirement</a:t>
            </a:r>
            <a:endParaRPr lang="en-US" dirty="0" smtClean="0">
              <a:solidFill>
                <a:schemeClr val="accent2"/>
              </a:solidFill>
            </a:endParaRPr>
          </a:p>
        </p:txBody>
      </p:sp>
      <p:sp>
        <p:nvSpPr>
          <p:cNvPr id="12291" name="Content Placeholder 2"/>
          <p:cNvSpPr>
            <a:spLocks noGrp="1"/>
          </p:cNvSpPr>
          <p:nvPr>
            <p:ph sz="quarter" idx="1"/>
          </p:nvPr>
        </p:nvSpPr>
        <p:spPr>
          <a:xfrm>
            <a:off x="685800" y="1752600"/>
            <a:ext cx="8077200" cy="4724400"/>
          </a:xfrm>
        </p:spPr>
        <p:txBody>
          <a:bodyPr>
            <a:normAutofit/>
          </a:bodyPr>
          <a:lstStyle/>
          <a:p>
            <a:pPr marL="319088" lvl="1" indent="-319088">
              <a:spcBef>
                <a:spcPts val="700"/>
              </a:spcBef>
              <a:buClr>
                <a:schemeClr val="accent2"/>
              </a:buClr>
              <a:buFont typeface="Wingdings" pitchFamily="2" charset="2"/>
              <a:buChar char=""/>
              <a:defRPr/>
            </a:pPr>
            <a:r>
              <a:rPr lang="en-US" sz="3200" b="1" dirty="0" smtClean="0"/>
              <a:t>Connecting the dots:</a:t>
            </a:r>
          </a:p>
          <a:p>
            <a:pPr lvl="1">
              <a:buSzPct val="90000"/>
              <a:buFont typeface="Wingdings" pitchFamily="2" charset="2"/>
              <a:buChar char="§"/>
              <a:defRPr/>
            </a:pPr>
            <a:r>
              <a:rPr lang="en-US" sz="2800" dirty="0" smtClean="0"/>
              <a:t>Personnel costs = </a:t>
            </a:r>
            <a:r>
              <a:rPr lang="en-US" sz="2800" dirty="0" smtClean="0"/>
              <a:t>72% </a:t>
            </a:r>
            <a:r>
              <a:rPr lang="en-US" sz="2800" dirty="0" smtClean="0"/>
              <a:t>of budget</a:t>
            </a:r>
          </a:p>
          <a:p>
            <a:pPr lvl="1">
              <a:buSzPct val="90000"/>
              <a:buFont typeface="Wingdings" pitchFamily="2" charset="2"/>
              <a:buChar char="§"/>
              <a:defRPr/>
            </a:pPr>
            <a:r>
              <a:rPr lang="en-US" sz="2800" dirty="0" smtClean="0"/>
              <a:t>Taxes = </a:t>
            </a:r>
            <a:r>
              <a:rPr lang="en-US" sz="2800" dirty="0" smtClean="0"/>
              <a:t>72% </a:t>
            </a:r>
            <a:r>
              <a:rPr lang="en-US" sz="2800" dirty="0" smtClean="0"/>
              <a:t>of budget</a:t>
            </a:r>
          </a:p>
          <a:p>
            <a:pPr lvl="1">
              <a:buSzPct val="90000"/>
              <a:buFont typeface="Wingdings" pitchFamily="2" charset="2"/>
              <a:buChar char="§"/>
              <a:defRPr/>
            </a:pPr>
            <a:r>
              <a:rPr lang="en-US" sz="2800" b="1" dirty="0" smtClean="0"/>
              <a:t>If personnel costs grow 6.0% per year on average, then taxes need to grow 6.0% per year on average</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MI vs. Other Eastside Cities</a:t>
            </a:r>
            <a:br>
              <a:rPr lang="en-US" dirty="0" smtClean="0"/>
            </a:br>
            <a:r>
              <a:rPr lang="en-US" i="1" dirty="0" smtClean="0">
                <a:solidFill>
                  <a:schemeClr val="accent2"/>
                </a:solidFill>
              </a:rPr>
              <a:t>Number of Employees (2012)</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1752600" y="1828800"/>
          <a:ext cx="5669280" cy="3566160"/>
        </p:xfrm>
        <a:graphic>
          <a:graphicData uri="http://schemas.openxmlformats.org/drawingml/2006/table">
            <a:tbl>
              <a:tblPr firstRow="1" bandRow="1">
                <a:tableStyleId>{5C22544A-7EE6-4342-B048-85BDC9FD1C3A}</a:tableStyleId>
              </a:tblPr>
              <a:tblGrid>
                <a:gridCol w="2377440"/>
                <a:gridCol w="1645920"/>
                <a:gridCol w="1645920"/>
              </a:tblGrid>
              <a:tr h="274320">
                <a:tc rowSpan="2">
                  <a:txBody>
                    <a:bodyPr/>
                    <a:lstStyle/>
                    <a:p>
                      <a:pPr algn="ctr"/>
                      <a:r>
                        <a:rPr lang="en-US" sz="1800" dirty="0" smtClean="0"/>
                        <a:t>Full Service</a:t>
                      </a:r>
                    </a:p>
                    <a:p>
                      <a:pPr algn="ctr"/>
                      <a:r>
                        <a:rPr lang="en-US" sz="1800" dirty="0" smtClean="0"/>
                        <a:t>Eastside</a:t>
                      </a:r>
                      <a:r>
                        <a:rPr lang="en-US" sz="1800" baseline="0" dirty="0" smtClean="0"/>
                        <a:t> </a:t>
                      </a:r>
                      <a:r>
                        <a:rPr lang="en-US" sz="1800" dirty="0" smtClean="0"/>
                        <a:t>City</a:t>
                      </a:r>
                      <a:endParaRPr lang="en-US" sz="1800" dirty="0"/>
                    </a:p>
                  </a:txBody>
                  <a:tcPr anchor="ctr">
                    <a:lnR w="12700" cap="flat" cmpd="sng" algn="ctr">
                      <a:solidFill>
                        <a:schemeClr val="bg1"/>
                      </a:solidFill>
                      <a:prstDash val="solid"/>
                      <a:round/>
                      <a:headEnd type="none" w="med" len="med"/>
                      <a:tailEnd type="none" w="med" len="med"/>
                    </a:lnR>
                  </a:tcPr>
                </a:tc>
                <a:tc gridSpan="2">
                  <a:txBody>
                    <a:bodyPr/>
                    <a:lstStyle/>
                    <a:p>
                      <a:pPr algn="ctr"/>
                      <a:r>
                        <a:rPr lang="en-US" sz="1800" dirty="0" smtClean="0"/>
                        <a:t># of Employees</a:t>
                      </a:r>
                      <a:r>
                        <a:rPr lang="en-US" sz="1800" baseline="0" dirty="0" smtClean="0"/>
                        <a:t> in 2012</a:t>
                      </a:r>
                      <a:endParaRPr lang="en-US" sz="180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dirty="0"/>
                    </a:p>
                  </a:txBody>
                  <a:tcPr/>
                </a:tc>
                <a:tc>
                  <a:txBody>
                    <a:bodyPr/>
                    <a:lstStyle/>
                    <a:p>
                      <a:pPr marL="0" algn="ctr" defTabSz="914400" rtl="0" eaLnBrk="1" latinLnBrk="0" hangingPunct="1"/>
                      <a:r>
                        <a:rPr lang="en-US" sz="1800" b="1" kern="1200" dirty="0" smtClean="0">
                          <a:solidFill>
                            <a:schemeClr val="lt1"/>
                          </a:solidFill>
                          <a:latin typeface="+mn-lt"/>
                          <a:ea typeface="+mn-ea"/>
                          <a:cs typeface="+mn-cs"/>
                        </a:rPr>
                        <a:t>Per 1,000 Population</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smtClean="0">
                          <a:solidFill>
                            <a:schemeClr val="lt1"/>
                          </a:solidFill>
                          <a:latin typeface="+mn-lt"/>
                          <a:ea typeface="+mn-ea"/>
                          <a:cs typeface="+mn-cs"/>
                        </a:rPr>
                        <a:t>Rank</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365760">
                <a:tc>
                  <a:txBody>
                    <a:bodyPr/>
                    <a:lstStyle/>
                    <a:p>
                      <a:r>
                        <a:rPr lang="en-US" sz="1800" dirty="0" smtClean="0"/>
                        <a:t>Redmond</a:t>
                      </a:r>
                      <a:endParaRPr lang="en-US" sz="1800" dirty="0"/>
                    </a:p>
                  </a:txBody>
                  <a:tcPr anchor="ctr"/>
                </a:tc>
                <a:tc>
                  <a:txBody>
                    <a:bodyPr/>
                    <a:lstStyle/>
                    <a:p>
                      <a:pPr algn="ctr"/>
                      <a:r>
                        <a:rPr lang="en-US" sz="1800" dirty="0" smtClean="0"/>
                        <a:t>12.3</a:t>
                      </a:r>
                      <a:endParaRPr lang="en-US" sz="1800" dirty="0"/>
                    </a:p>
                  </a:txBody>
                  <a:tcPr anchor="ctr">
                    <a:lnT w="38100" cap="flat" cmpd="sng" algn="ctr">
                      <a:solidFill>
                        <a:schemeClr val="bg1"/>
                      </a:solidFill>
                      <a:prstDash val="solid"/>
                      <a:round/>
                      <a:headEnd type="none" w="med" len="med"/>
                      <a:tailEnd type="none" w="med" len="med"/>
                    </a:lnT>
                  </a:tcPr>
                </a:tc>
                <a:tc>
                  <a:txBody>
                    <a:bodyPr/>
                    <a:lstStyle/>
                    <a:p>
                      <a:pPr algn="ctr"/>
                      <a:r>
                        <a:rPr lang="en-US" sz="1800" dirty="0" smtClean="0"/>
                        <a:t>1</a:t>
                      </a:r>
                      <a:endParaRPr lang="en-US" sz="1800" dirty="0"/>
                    </a:p>
                  </a:txBody>
                  <a:tcPr anchor="ctr">
                    <a:lnT w="38100" cap="flat" cmpd="sng" algn="ctr">
                      <a:solidFill>
                        <a:schemeClr val="bg1"/>
                      </a:solidFill>
                      <a:prstDash val="solid"/>
                      <a:round/>
                      <a:headEnd type="none" w="med" len="med"/>
                      <a:tailEnd type="none" w="med" len="med"/>
                    </a:lnT>
                  </a:tcPr>
                </a:tc>
              </a:tr>
              <a:tr h="365760">
                <a:tc>
                  <a:txBody>
                    <a:bodyPr/>
                    <a:lstStyle/>
                    <a:p>
                      <a:r>
                        <a:rPr lang="en-US" sz="1800" dirty="0" smtClean="0"/>
                        <a:t>Bellevue</a:t>
                      </a:r>
                      <a:endParaRPr lang="en-US" sz="1800" dirty="0"/>
                    </a:p>
                  </a:txBody>
                  <a:tcPr anchor="ctr"/>
                </a:tc>
                <a:tc>
                  <a:txBody>
                    <a:bodyPr/>
                    <a:lstStyle/>
                    <a:p>
                      <a:pPr algn="ctr"/>
                      <a:r>
                        <a:rPr lang="en-US" sz="1800" dirty="0" smtClean="0"/>
                        <a:t>10.1</a:t>
                      </a:r>
                      <a:endParaRPr lang="en-US" sz="1800" dirty="0"/>
                    </a:p>
                  </a:txBody>
                  <a:tcPr anchor="ctr">
                    <a:lnR w="12700" cap="flat" cmpd="sng" algn="ctr">
                      <a:solidFill>
                        <a:schemeClr val="bg1"/>
                      </a:solidFill>
                      <a:prstDash val="solid"/>
                      <a:round/>
                      <a:headEnd type="none" w="med" len="med"/>
                      <a:tailEnd type="none" w="med" len="med"/>
                    </a:lnR>
                  </a:tcPr>
                </a:tc>
                <a:tc>
                  <a:txBody>
                    <a:bodyPr/>
                    <a:lstStyle/>
                    <a:p>
                      <a:pPr algn="ctr"/>
                      <a:r>
                        <a:rPr lang="en-US" sz="1800" dirty="0" smtClean="0"/>
                        <a:t>2</a:t>
                      </a:r>
                      <a:endParaRPr lang="en-US" sz="1800" dirty="0"/>
                    </a:p>
                  </a:txBody>
                  <a:tcPr anchor="ctr">
                    <a:lnL w="12700" cap="flat" cmpd="sng" algn="ctr">
                      <a:solidFill>
                        <a:schemeClr val="bg1"/>
                      </a:solidFill>
                      <a:prstDash val="solid"/>
                      <a:round/>
                      <a:headEnd type="none" w="med" len="med"/>
                      <a:tailEnd type="none" w="med" len="med"/>
                    </a:lnL>
                  </a:tcPr>
                </a:tc>
              </a:tr>
              <a:tr h="365760">
                <a:tc>
                  <a:txBody>
                    <a:bodyPr/>
                    <a:lstStyle/>
                    <a:p>
                      <a:r>
                        <a:rPr lang="en-US" sz="1800" dirty="0" smtClean="0"/>
                        <a:t>Bothell</a:t>
                      </a:r>
                      <a:endParaRPr lang="en-US" sz="1800" dirty="0"/>
                    </a:p>
                  </a:txBody>
                  <a:tcPr anchor="ctr"/>
                </a:tc>
                <a:tc>
                  <a:txBody>
                    <a:bodyPr/>
                    <a:lstStyle/>
                    <a:p>
                      <a:pPr algn="ctr"/>
                      <a:r>
                        <a:rPr lang="en-US" sz="1800" dirty="0" smtClean="0"/>
                        <a:t>8.7</a:t>
                      </a:r>
                      <a:endParaRPr lang="en-US" sz="1800" dirty="0"/>
                    </a:p>
                  </a:txBody>
                  <a:tcPr anchor="ctr"/>
                </a:tc>
                <a:tc>
                  <a:txBody>
                    <a:bodyPr/>
                    <a:lstStyle/>
                    <a:p>
                      <a:pPr algn="ctr"/>
                      <a:r>
                        <a:rPr lang="en-US" sz="1800" dirty="0" smtClean="0"/>
                        <a:t>3</a:t>
                      </a:r>
                      <a:endParaRPr lang="en-US" sz="1800" dirty="0"/>
                    </a:p>
                  </a:txBody>
                  <a:tcPr anchor="ctr"/>
                </a:tc>
              </a:tr>
              <a:tr h="365760">
                <a:tc>
                  <a:txBody>
                    <a:bodyPr/>
                    <a:lstStyle/>
                    <a:p>
                      <a:r>
                        <a:rPr lang="en-US" sz="1800" dirty="0" smtClean="0"/>
                        <a:t>Issaquah</a:t>
                      </a:r>
                      <a:r>
                        <a:rPr lang="en-US" sz="1800" baseline="30000" dirty="0" smtClean="0"/>
                        <a:t>1</a:t>
                      </a:r>
                      <a:endParaRPr lang="en-US" sz="1800" baseline="30000" dirty="0"/>
                    </a:p>
                  </a:txBody>
                  <a:tcPr anchor="ctr"/>
                </a:tc>
                <a:tc>
                  <a:txBody>
                    <a:bodyPr/>
                    <a:lstStyle/>
                    <a:p>
                      <a:pPr algn="ctr"/>
                      <a:r>
                        <a:rPr lang="en-US" sz="1800" dirty="0" smtClean="0"/>
                        <a:t>8.2</a:t>
                      </a:r>
                      <a:endParaRPr lang="en-US" sz="1800" dirty="0"/>
                    </a:p>
                  </a:txBody>
                  <a:tcPr anchor="ctr"/>
                </a:tc>
                <a:tc>
                  <a:txBody>
                    <a:bodyPr/>
                    <a:lstStyle/>
                    <a:p>
                      <a:pPr algn="ctr"/>
                      <a:r>
                        <a:rPr lang="en-US" sz="1800" dirty="0" smtClean="0"/>
                        <a:t>4</a:t>
                      </a:r>
                      <a:endParaRPr lang="en-US" sz="1800" dirty="0"/>
                    </a:p>
                  </a:txBody>
                  <a:tcPr anchor="ctr"/>
                </a:tc>
              </a:tr>
              <a:tr h="3657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t>Mercer Island</a:t>
                      </a:r>
                      <a:r>
                        <a:rPr lang="en-US" sz="1800" b="1" baseline="30000" dirty="0" smtClean="0"/>
                        <a:t>2</a:t>
                      </a:r>
                    </a:p>
                  </a:txBody>
                  <a:tcPr anchor="ctr"/>
                </a:tc>
                <a:tc>
                  <a:txBody>
                    <a:bodyPr/>
                    <a:lstStyle/>
                    <a:p>
                      <a:pPr algn="ctr"/>
                      <a:r>
                        <a:rPr lang="en-US" sz="1800" b="1" dirty="0" smtClean="0"/>
                        <a:t>8.2 (7.3)</a:t>
                      </a:r>
                      <a:endParaRPr lang="en-US" sz="1800" b="1" dirty="0"/>
                    </a:p>
                  </a:txBody>
                  <a:tcPr anchor="ctr"/>
                </a:tc>
                <a:tc>
                  <a:txBody>
                    <a:bodyPr/>
                    <a:lstStyle/>
                    <a:p>
                      <a:pPr algn="ctr"/>
                      <a:r>
                        <a:rPr lang="en-US" sz="1800" b="1" dirty="0" smtClean="0"/>
                        <a:t>5 (6)</a:t>
                      </a:r>
                      <a:endParaRPr lang="en-US" sz="1800" b="1" dirty="0"/>
                    </a:p>
                  </a:txBody>
                  <a:tcPr anchor="ctr"/>
                </a:tc>
              </a:tr>
              <a:tr h="365760">
                <a:tc>
                  <a:txBody>
                    <a:bodyPr/>
                    <a:lstStyle/>
                    <a:p>
                      <a:r>
                        <a:rPr lang="en-US" sz="1800" dirty="0" smtClean="0"/>
                        <a:t>Renton</a:t>
                      </a:r>
                      <a:r>
                        <a:rPr lang="en-US" sz="1800" baseline="30000" dirty="0" smtClean="0"/>
                        <a:t>3</a:t>
                      </a:r>
                      <a:endParaRPr lang="en-US" sz="1800" baseline="30000" dirty="0"/>
                    </a:p>
                  </a:txBody>
                  <a:tcPr anchor="ctr"/>
                </a:tc>
                <a:tc>
                  <a:txBody>
                    <a:bodyPr/>
                    <a:lstStyle/>
                    <a:p>
                      <a:pPr algn="ctr"/>
                      <a:r>
                        <a:rPr lang="en-US" sz="1800" dirty="0" smtClean="0"/>
                        <a:t>7.4</a:t>
                      </a:r>
                      <a:endParaRPr lang="en-US" sz="1800" dirty="0"/>
                    </a:p>
                  </a:txBody>
                  <a:tcPr anchor="ctr"/>
                </a:tc>
                <a:tc>
                  <a:txBody>
                    <a:bodyPr/>
                    <a:lstStyle/>
                    <a:p>
                      <a:pPr algn="ctr"/>
                      <a:r>
                        <a:rPr lang="en-US" sz="1800" dirty="0" smtClean="0"/>
                        <a:t>6</a:t>
                      </a:r>
                      <a:endParaRPr lang="en-US" sz="1800" dirty="0"/>
                    </a:p>
                  </a:txBody>
                  <a:tcPr anchor="ctr"/>
                </a:tc>
              </a:tr>
              <a:tr h="365760">
                <a:tc>
                  <a:txBody>
                    <a:bodyPr/>
                    <a:lstStyle/>
                    <a:p>
                      <a:r>
                        <a:rPr lang="en-US" sz="1800" dirty="0" smtClean="0"/>
                        <a:t>Kirkland</a:t>
                      </a:r>
                      <a:r>
                        <a:rPr lang="en-US" sz="1800" baseline="30000" dirty="0" smtClean="0"/>
                        <a:t>3</a:t>
                      </a:r>
                      <a:endParaRPr lang="en-US" sz="1800" baseline="30000" dirty="0"/>
                    </a:p>
                  </a:txBody>
                  <a:tcPr anchor="ctr"/>
                </a:tc>
                <a:tc>
                  <a:txBody>
                    <a:bodyPr/>
                    <a:lstStyle/>
                    <a:p>
                      <a:pPr algn="ctr"/>
                      <a:r>
                        <a:rPr lang="en-US" sz="1800" smtClean="0"/>
                        <a:t>6.6</a:t>
                      </a:r>
                      <a:endParaRPr lang="en-US" sz="1800" dirty="0"/>
                    </a:p>
                  </a:txBody>
                  <a:tcPr anchor="ctr"/>
                </a:tc>
                <a:tc>
                  <a:txBody>
                    <a:bodyPr/>
                    <a:lstStyle/>
                    <a:p>
                      <a:pPr algn="ctr"/>
                      <a:r>
                        <a:rPr lang="en-US" sz="1800" dirty="0" smtClean="0"/>
                        <a:t>7</a:t>
                      </a:r>
                      <a:endParaRPr lang="en-US" sz="1800" dirty="0"/>
                    </a:p>
                  </a:txBody>
                  <a:tcPr anchor="ctr"/>
                </a:tc>
              </a:tr>
            </a:tbl>
          </a:graphicData>
        </a:graphic>
      </p:graphicFrame>
      <p:sp>
        <p:nvSpPr>
          <p:cNvPr id="20527" name="TextBox 5"/>
          <p:cNvSpPr txBox="1">
            <a:spLocks noChangeArrowheads="1"/>
          </p:cNvSpPr>
          <p:nvPr/>
        </p:nvSpPr>
        <p:spPr bwMode="auto">
          <a:xfrm>
            <a:off x="304800" y="5562600"/>
            <a:ext cx="8458200" cy="1169551"/>
          </a:xfrm>
          <a:prstGeom prst="rect">
            <a:avLst/>
          </a:prstGeom>
          <a:noFill/>
          <a:ln w="9525">
            <a:noFill/>
            <a:miter lim="800000"/>
            <a:headEnd/>
            <a:tailEnd/>
          </a:ln>
        </p:spPr>
        <p:txBody>
          <a:bodyPr wrap="square">
            <a:spAutoFit/>
          </a:bodyPr>
          <a:lstStyle/>
          <a:p>
            <a:r>
              <a:rPr lang="en-US" sz="1400" baseline="30000" dirty="0">
                <a:latin typeface="+mn-lt"/>
              </a:rPr>
              <a:t>1</a:t>
            </a:r>
            <a:r>
              <a:rPr lang="en-US" sz="1400" dirty="0">
                <a:latin typeface="+mn-lt"/>
              </a:rPr>
              <a:t> Issaquah doesn’t have a Fire Department.  It contracts with Eastside Fire &amp; Rescue for services.</a:t>
            </a:r>
          </a:p>
          <a:p>
            <a:r>
              <a:rPr lang="en-US" sz="1400" baseline="30000" dirty="0">
                <a:latin typeface="+mn-lt"/>
              </a:rPr>
              <a:t>2</a:t>
            </a:r>
            <a:r>
              <a:rPr lang="en-US" sz="1400" dirty="0">
                <a:latin typeface="+mn-lt"/>
              </a:rPr>
              <a:t> Mercer Island has a Youth &amp; Family </a:t>
            </a:r>
            <a:r>
              <a:rPr lang="en-US" sz="1400" dirty="0" smtClean="0">
                <a:latin typeface="+mn-lt"/>
              </a:rPr>
              <a:t>Services Department </a:t>
            </a:r>
            <a:r>
              <a:rPr lang="en-US" sz="1400" dirty="0">
                <a:latin typeface="+mn-lt"/>
              </a:rPr>
              <a:t>consisting of </a:t>
            </a:r>
            <a:r>
              <a:rPr lang="en-US" sz="1400" dirty="0" smtClean="0">
                <a:latin typeface="+mn-lt"/>
              </a:rPr>
              <a:t>18.7 </a:t>
            </a:r>
            <a:r>
              <a:rPr lang="en-US" sz="1400" dirty="0">
                <a:latin typeface="+mn-lt"/>
              </a:rPr>
              <a:t>FTE’s, which no other Eastside city has</a:t>
            </a:r>
            <a:r>
              <a:rPr lang="en-US" sz="1400" dirty="0" smtClean="0">
                <a:latin typeface="+mn-lt"/>
              </a:rPr>
              <a:t>.  Excluding YFS, Mercer Island’s # of FTE’s per 1,000 population is 7.3.</a:t>
            </a:r>
          </a:p>
          <a:p>
            <a:r>
              <a:rPr lang="en-US" sz="1400" baseline="30000" dirty="0" smtClean="0">
                <a:latin typeface="+mn-lt"/>
              </a:rPr>
              <a:t>3</a:t>
            </a:r>
            <a:r>
              <a:rPr lang="en-US" sz="1400" dirty="0" smtClean="0">
                <a:latin typeface="+mn-lt"/>
              </a:rPr>
              <a:t> Renton and Kirkland’s FTE ratios, which used to be higher than Mercer Island’s, reflect major annexations and employee layoffs during the Great Recession.</a:t>
            </a:r>
            <a:endParaRPr lang="en-US" sz="1400" dirty="0">
              <a:latin typeface="+mn-lt"/>
            </a:endParaRPr>
          </a:p>
        </p:txBody>
      </p:sp>
      <p:graphicFrame>
        <p:nvGraphicFramePr>
          <p:cNvPr id="6" name="Table 5"/>
          <p:cNvGraphicFramePr>
            <a:graphicFrameLocks noGrp="1"/>
          </p:cNvGraphicFramePr>
          <p:nvPr/>
        </p:nvGraphicFramePr>
        <p:xfrm>
          <a:off x="1749669" y="4299438"/>
          <a:ext cx="5671039" cy="369277"/>
        </p:xfrm>
        <a:graphic>
          <a:graphicData uri="http://schemas.openxmlformats.org/drawingml/2006/table">
            <a:tbl>
              <a:tblPr/>
              <a:tblGrid>
                <a:gridCol w="5671039"/>
              </a:tblGrid>
              <a:tr h="369277">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MI vs. Other Eastside Cities</a:t>
            </a:r>
            <a:br>
              <a:rPr lang="en-US" dirty="0" smtClean="0"/>
            </a:br>
            <a:r>
              <a:rPr lang="en-US" i="1" dirty="0" smtClean="0">
                <a:solidFill>
                  <a:schemeClr val="accent2"/>
                </a:solidFill>
              </a:rPr>
              <a:t>General Fund Expenditures (2011)</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1752600" y="1828800"/>
          <a:ext cx="5669280" cy="3606800"/>
        </p:xfrm>
        <a:graphic>
          <a:graphicData uri="http://schemas.openxmlformats.org/drawingml/2006/table">
            <a:tbl>
              <a:tblPr firstRow="1" bandRow="1">
                <a:tableStyleId>{5C22544A-7EE6-4342-B048-85BDC9FD1C3A}</a:tableStyleId>
              </a:tblPr>
              <a:tblGrid>
                <a:gridCol w="2377440"/>
                <a:gridCol w="1645920"/>
                <a:gridCol w="1645920"/>
              </a:tblGrid>
              <a:tr h="370840">
                <a:tc rowSpan="2">
                  <a:txBody>
                    <a:bodyPr/>
                    <a:lstStyle/>
                    <a:p>
                      <a:pPr algn="ctr"/>
                      <a:r>
                        <a:rPr lang="en-US" sz="1800" dirty="0" smtClean="0"/>
                        <a:t>Full Service</a:t>
                      </a:r>
                    </a:p>
                    <a:p>
                      <a:pPr algn="ctr"/>
                      <a:r>
                        <a:rPr lang="en-US" sz="1800" dirty="0" smtClean="0"/>
                        <a:t>Eastside City</a:t>
                      </a:r>
                      <a:endParaRPr lang="en-US" sz="1800" dirty="0"/>
                    </a:p>
                  </a:txBody>
                  <a:tcPr anchor="ctr">
                    <a:lnR w="12700" cap="flat" cmpd="sng" algn="ctr">
                      <a:solidFill>
                        <a:schemeClr val="bg1"/>
                      </a:solidFill>
                      <a:prstDash val="solid"/>
                      <a:round/>
                      <a:headEnd type="none" w="med" len="med"/>
                      <a:tailEnd type="none" w="med" len="med"/>
                    </a:lnR>
                  </a:tcPr>
                </a:tc>
                <a:tc gridSpan="2">
                  <a:txBody>
                    <a:bodyPr/>
                    <a:lstStyle/>
                    <a:p>
                      <a:pPr algn="ctr"/>
                      <a:r>
                        <a:rPr lang="en-US" sz="1800" dirty="0" smtClean="0"/>
                        <a:t>General Fund Expenditures</a:t>
                      </a:r>
                      <a:r>
                        <a:rPr lang="en-US" sz="1800" baseline="30000" dirty="0" smtClean="0"/>
                        <a:t>1</a:t>
                      </a:r>
                      <a:endParaRPr lang="en-US" sz="1800" baseline="30000" dirty="0"/>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hMerge="1">
                  <a:txBody>
                    <a:bodyPr/>
                    <a:lstStyle/>
                    <a:p>
                      <a:endParaRPr lang="en-US" dirty="0"/>
                    </a:p>
                  </a:txBody>
                  <a:tcPr/>
                </a:tc>
              </a:tr>
              <a:tr h="370840">
                <a:tc vMerge="1">
                  <a:txBody>
                    <a:bodyPr/>
                    <a:lstStyle/>
                    <a:p>
                      <a:endParaRPr lang="en-US" dirty="0"/>
                    </a:p>
                  </a:txBody>
                  <a:tcPr/>
                </a:tc>
                <a:tc>
                  <a:txBody>
                    <a:bodyPr/>
                    <a:lstStyle/>
                    <a:p>
                      <a:pPr marL="0" algn="ctr" defTabSz="914400" rtl="0" eaLnBrk="1" latinLnBrk="0" hangingPunct="1"/>
                      <a:r>
                        <a:rPr lang="en-US" sz="1800" b="1" kern="1200" dirty="0" smtClean="0">
                          <a:solidFill>
                            <a:schemeClr val="lt1"/>
                          </a:solidFill>
                          <a:latin typeface="+mn-lt"/>
                          <a:ea typeface="+mn-ea"/>
                          <a:cs typeface="+mn-cs"/>
                        </a:rPr>
                        <a:t>2011 Actual Per Capita</a:t>
                      </a:r>
                      <a:r>
                        <a:rPr lang="en-US" sz="1800" b="1" kern="1200" baseline="30000" dirty="0" smtClean="0">
                          <a:solidFill>
                            <a:schemeClr val="lt1"/>
                          </a:solidFill>
                          <a:latin typeface="+mn-lt"/>
                          <a:ea typeface="+mn-ea"/>
                          <a:cs typeface="+mn-cs"/>
                        </a:rPr>
                        <a:t>2</a:t>
                      </a: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c>
                  <a:txBody>
                    <a:bodyPr/>
                    <a:lstStyle/>
                    <a:p>
                      <a:pPr marL="0" algn="ctr" defTabSz="914400" rtl="0" eaLnBrk="1" latinLnBrk="0" hangingPunct="1"/>
                      <a:r>
                        <a:rPr lang="en-US" sz="1800" b="1" kern="1200" dirty="0" smtClean="0">
                          <a:solidFill>
                            <a:schemeClr val="lt1"/>
                          </a:solidFill>
                          <a:latin typeface="+mn-lt"/>
                          <a:ea typeface="+mn-ea"/>
                          <a:cs typeface="+mn-cs"/>
                        </a:rPr>
                        <a:t>Rank</a:t>
                      </a:r>
                    </a:p>
                  </a:txBody>
                  <a:tcPr anchor="ct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1"/>
                    </a:solidFill>
                  </a:tcPr>
                </a:tc>
              </a:tr>
              <a:tr h="370840">
                <a:tc>
                  <a:txBody>
                    <a:bodyPr/>
                    <a:lstStyle/>
                    <a:p>
                      <a:r>
                        <a:rPr lang="en-US" sz="1800" dirty="0" smtClean="0"/>
                        <a:t>Redmond</a:t>
                      </a:r>
                      <a:endParaRPr lang="en-US" sz="1800" dirty="0"/>
                    </a:p>
                  </a:txBody>
                  <a:tcPr/>
                </a:tc>
                <a:tc>
                  <a:txBody>
                    <a:bodyPr/>
                    <a:lstStyle/>
                    <a:p>
                      <a:pPr algn="ctr"/>
                      <a:r>
                        <a:rPr lang="en-US" sz="1800" dirty="0" smtClean="0"/>
                        <a:t>$1,525</a:t>
                      </a:r>
                      <a:endParaRPr lang="en-US" sz="1800" dirty="0"/>
                    </a:p>
                  </a:txBody>
                  <a:tcPr>
                    <a:lnT w="38100" cap="flat" cmpd="sng" algn="ctr">
                      <a:solidFill>
                        <a:schemeClr val="bg1"/>
                      </a:solidFill>
                      <a:prstDash val="solid"/>
                      <a:round/>
                      <a:headEnd type="none" w="med" len="med"/>
                      <a:tailEnd type="none" w="med" len="med"/>
                    </a:lnT>
                  </a:tcPr>
                </a:tc>
                <a:tc>
                  <a:txBody>
                    <a:bodyPr/>
                    <a:lstStyle/>
                    <a:p>
                      <a:pPr algn="ctr"/>
                      <a:r>
                        <a:rPr lang="en-US" sz="1800" dirty="0" smtClean="0"/>
                        <a:t>1</a:t>
                      </a:r>
                      <a:endParaRPr lang="en-US" sz="1800" dirty="0"/>
                    </a:p>
                  </a:txBody>
                  <a:tcPr>
                    <a:lnT w="38100" cap="flat" cmpd="sng" algn="ctr">
                      <a:solidFill>
                        <a:schemeClr val="bg1"/>
                      </a:solidFill>
                      <a:prstDash val="solid"/>
                      <a:round/>
                      <a:headEnd type="none" w="med" len="med"/>
                      <a:tailEnd type="none" w="med" len="med"/>
                    </a:lnT>
                  </a:tcPr>
                </a:tc>
              </a:tr>
              <a:tr h="370840">
                <a:tc>
                  <a:txBody>
                    <a:bodyPr/>
                    <a:lstStyle/>
                    <a:p>
                      <a:r>
                        <a:rPr lang="en-US" sz="1800" dirty="0" smtClean="0"/>
                        <a:t>Bellevue</a:t>
                      </a:r>
                      <a:endParaRPr lang="en-US" sz="1800" dirty="0"/>
                    </a:p>
                  </a:txBody>
                  <a:tcPr/>
                </a:tc>
                <a:tc>
                  <a:txBody>
                    <a:bodyPr/>
                    <a:lstStyle/>
                    <a:p>
                      <a:pPr algn="ctr"/>
                      <a:r>
                        <a:rPr lang="en-US" sz="1800" dirty="0" smtClean="0"/>
                        <a:t>$1,290</a:t>
                      </a:r>
                      <a:endParaRPr lang="en-US" sz="1800" dirty="0"/>
                    </a:p>
                  </a:txBody>
                  <a:tcPr/>
                </a:tc>
                <a:tc>
                  <a:txBody>
                    <a:bodyPr/>
                    <a:lstStyle/>
                    <a:p>
                      <a:pPr algn="ctr"/>
                      <a:r>
                        <a:rPr lang="en-US" sz="1800" dirty="0" smtClean="0"/>
                        <a:t>2</a:t>
                      </a:r>
                      <a:endParaRPr lang="en-US" sz="1800" dirty="0"/>
                    </a:p>
                  </a:txBody>
                  <a:tcPr/>
                </a:tc>
              </a:tr>
              <a:tr h="370840">
                <a:tc>
                  <a:txBody>
                    <a:bodyPr/>
                    <a:lstStyle/>
                    <a:p>
                      <a:r>
                        <a:rPr lang="en-US" sz="1800" dirty="0" smtClean="0"/>
                        <a:t>Bothell</a:t>
                      </a:r>
                      <a:endParaRPr lang="en-US" sz="1800" dirty="0"/>
                    </a:p>
                  </a:txBody>
                  <a:tcPr/>
                </a:tc>
                <a:tc>
                  <a:txBody>
                    <a:bodyPr/>
                    <a:lstStyle/>
                    <a:p>
                      <a:pPr algn="ctr"/>
                      <a:r>
                        <a:rPr lang="en-US" sz="1800" dirty="0" smtClean="0"/>
                        <a:t>$1,082</a:t>
                      </a:r>
                      <a:endParaRPr lang="en-US" sz="1800" dirty="0"/>
                    </a:p>
                  </a:txBody>
                  <a:tcPr/>
                </a:tc>
                <a:tc>
                  <a:txBody>
                    <a:bodyPr/>
                    <a:lstStyle/>
                    <a:p>
                      <a:pPr algn="ctr"/>
                      <a:r>
                        <a:rPr lang="en-US" sz="1800" dirty="0" smtClean="0"/>
                        <a:t>3</a:t>
                      </a:r>
                      <a:endParaRPr lang="en-US" sz="1800" dirty="0"/>
                    </a:p>
                  </a:txBody>
                  <a:tcPr/>
                </a:tc>
              </a:tr>
              <a:tr h="370840">
                <a:tc>
                  <a:txBody>
                    <a:bodyPr/>
                    <a:lstStyle/>
                    <a:p>
                      <a:r>
                        <a:rPr lang="en-US" sz="1800" dirty="0" smtClean="0"/>
                        <a:t>Issaquah</a:t>
                      </a:r>
                      <a:endParaRPr lang="en-US" sz="1800" dirty="0"/>
                    </a:p>
                  </a:txBody>
                  <a:tcPr/>
                </a:tc>
                <a:tc>
                  <a:txBody>
                    <a:bodyPr/>
                    <a:lstStyle/>
                    <a:p>
                      <a:pPr algn="ctr"/>
                      <a:r>
                        <a:rPr lang="en-US" sz="1800" dirty="0" smtClean="0"/>
                        <a:t>$1,058</a:t>
                      </a:r>
                      <a:endParaRPr lang="en-US" sz="1800" dirty="0"/>
                    </a:p>
                  </a:txBody>
                  <a:tcPr/>
                </a:tc>
                <a:tc>
                  <a:txBody>
                    <a:bodyPr/>
                    <a:lstStyle/>
                    <a:p>
                      <a:pPr algn="ctr"/>
                      <a:r>
                        <a:rPr lang="en-US" sz="1800" dirty="0" smtClean="0"/>
                        <a:t>4</a:t>
                      </a:r>
                      <a:endParaRPr lang="en-US" sz="1800" dirty="0"/>
                    </a:p>
                  </a:txBody>
                  <a:tcPr/>
                </a:tc>
              </a:tr>
              <a:tr h="370840">
                <a:tc>
                  <a:txBody>
                    <a:bodyPr/>
                    <a:lstStyle/>
                    <a:p>
                      <a:r>
                        <a:rPr lang="en-US" sz="1800" dirty="0" smtClean="0"/>
                        <a:t>Kirkland</a:t>
                      </a:r>
                      <a:endParaRPr lang="en-US" sz="1800" dirty="0"/>
                    </a:p>
                  </a:txBody>
                  <a:tcPr/>
                </a:tc>
                <a:tc>
                  <a:txBody>
                    <a:bodyPr/>
                    <a:lstStyle/>
                    <a:p>
                      <a:pPr algn="ctr"/>
                      <a:r>
                        <a:rPr lang="en-US" sz="1800" dirty="0" smtClean="0"/>
                        <a:t>$1,041</a:t>
                      </a:r>
                      <a:endParaRPr lang="en-US" sz="1800" dirty="0"/>
                    </a:p>
                  </a:txBody>
                  <a:tcPr/>
                </a:tc>
                <a:tc>
                  <a:txBody>
                    <a:bodyPr/>
                    <a:lstStyle/>
                    <a:p>
                      <a:pPr algn="ctr"/>
                      <a:r>
                        <a:rPr lang="en-US" sz="1800" dirty="0" smtClean="0"/>
                        <a:t>5</a:t>
                      </a:r>
                      <a:endParaRPr lang="en-US" sz="1800" dirty="0"/>
                    </a:p>
                  </a:txBody>
                  <a:tcPr/>
                </a:tc>
              </a:tr>
              <a:tr h="370840">
                <a:tc>
                  <a:txBody>
                    <a:bodyPr/>
                    <a:lstStyle/>
                    <a:p>
                      <a:r>
                        <a:rPr lang="en-US" sz="1800" dirty="0" smtClean="0"/>
                        <a:t>Renton</a:t>
                      </a:r>
                      <a:endParaRPr lang="en-US" sz="1800" dirty="0"/>
                    </a:p>
                  </a:txBody>
                  <a:tcPr/>
                </a:tc>
                <a:tc>
                  <a:txBody>
                    <a:bodyPr/>
                    <a:lstStyle/>
                    <a:p>
                      <a:pPr algn="ctr"/>
                      <a:r>
                        <a:rPr lang="en-US" sz="1800" dirty="0" smtClean="0"/>
                        <a:t>$1,028</a:t>
                      </a:r>
                      <a:endParaRPr lang="en-US" sz="1800" dirty="0"/>
                    </a:p>
                  </a:txBody>
                  <a:tcPr/>
                </a:tc>
                <a:tc>
                  <a:txBody>
                    <a:bodyPr/>
                    <a:lstStyle/>
                    <a:p>
                      <a:pPr algn="ctr"/>
                      <a:r>
                        <a:rPr lang="en-US" sz="1800" dirty="0" smtClean="0"/>
                        <a:t>6</a:t>
                      </a:r>
                      <a:endParaRPr lang="en-US" sz="1800" dirty="0"/>
                    </a:p>
                  </a:txBody>
                  <a:tcPr/>
                </a:tc>
              </a:tr>
              <a:tr h="370840">
                <a:tc>
                  <a:txBody>
                    <a:bodyPr/>
                    <a:lstStyle/>
                    <a:p>
                      <a:r>
                        <a:rPr lang="en-US" sz="1800" b="1" dirty="0" smtClean="0"/>
                        <a:t>Mercer Island</a:t>
                      </a:r>
                      <a:endParaRPr lang="en-US" sz="1800" b="1" dirty="0"/>
                    </a:p>
                  </a:txBody>
                  <a:tcPr/>
                </a:tc>
                <a:tc>
                  <a:txBody>
                    <a:bodyPr/>
                    <a:lstStyle/>
                    <a:p>
                      <a:pPr algn="ctr"/>
                      <a:r>
                        <a:rPr lang="en-US" sz="1800" b="1" dirty="0" smtClean="0"/>
                        <a:t>$965</a:t>
                      </a:r>
                      <a:endParaRPr lang="en-US" sz="1800" b="1" dirty="0"/>
                    </a:p>
                  </a:txBody>
                  <a:tcPr/>
                </a:tc>
                <a:tc>
                  <a:txBody>
                    <a:bodyPr/>
                    <a:lstStyle/>
                    <a:p>
                      <a:pPr algn="ctr"/>
                      <a:r>
                        <a:rPr lang="en-US" sz="1800" b="1" dirty="0" smtClean="0"/>
                        <a:t>7</a:t>
                      </a:r>
                      <a:endParaRPr lang="en-US" sz="1800" b="1" dirty="0"/>
                    </a:p>
                  </a:txBody>
                  <a:tcPr/>
                </a:tc>
              </a:tr>
            </a:tbl>
          </a:graphicData>
        </a:graphic>
      </p:graphicFrame>
      <p:sp>
        <p:nvSpPr>
          <p:cNvPr id="21549" name="TextBox 4"/>
          <p:cNvSpPr txBox="1">
            <a:spLocks noChangeArrowheads="1"/>
          </p:cNvSpPr>
          <p:nvPr/>
        </p:nvSpPr>
        <p:spPr bwMode="auto">
          <a:xfrm>
            <a:off x="381000" y="5638800"/>
            <a:ext cx="7924800" cy="584775"/>
          </a:xfrm>
          <a:prstGeom prst="rect">
            <a:avLst/>
          </a:prstGeom>
          <a:noFill/>
          <a:ln w="9525">
            <a:noFill/>
            <a:miter lim="800000"/>
            <a:headEnd/>
            <a:tailEnd/>
          </a:ln>
        </p:spPr>
        <p:txBody>
          <a:bodyPr wrap="square">
            <a:spAutoFit/>
          </a:bodyPr>
          <a:lstStyle/>
          <a:p>
            <a:r>
              <a:rPr lang="en-US" sz="1600" baseline="30000" dirty="0" smtClean="0">
                <a:latin typeface="+mn-lt"/>
              </a:rPr>
              <a:t>1</a:t>
            </a:r>
            <a:r>
              <a:rPr lang="en-US" sz="1600" dirty="0" smtClean="0">
                <a:latin typeface="+mn-lt"/>
              </a:rPr>
              <a:t> Includes </a:t>
            </a:r>
            <a:r>
              <a:rPr lang="en-US" sz="1600" dirty="0" err="1" smtClean="0">
                <a:latin typeface="+mn-lt"/>
              </a:rPr>
              <a:t>interfund</a:t>
            </a:r>
            <a:r>
              <a:rPr lang="en-US" sz="1600" dirty="0" smtClean="0">
                <a:latin typeface="+mn-lt"/>
              </a:rPr>
              <a:t> operating transfers out to other funds.</a:t>
            </a:r>
            <a:endParaRPr lang="en-US" sz="1600" baseline="30000" dirty="0" smtClean="0">
              <a:latin typeface="+mn-lt"/>
            </a:endParaRPr>
          </a:p>
          <a:p>
            <a:r>
              <a:rPr lang="en-US" sz="1600" baseline="30000" dirty="0" smtClean="0">
                <a:latin typeface="+mn-lt"/>
              </a:rPr>
              <a:t>2</a:t>
            </a:r>
            <a:r>
              <a:rPr lang="en-US" sz="1600" dirty="0" smtClean="0">
                <a:latin typeface="+mn-lt"/>
              </a:rPr>
              <a:t> Audited </a:t>
            </a:r>
            <a:r>
              <a:rPr lang="en-US" sz="1600" dirty="0">
                <a:latin typeface="+mn-lt"/>
              </a:rPr>
              <a:t>financial statements </a:t>
            </a:r>
            <a:r>
              <a:rPr lang="en-US" sz="1600" dirty="0" smtClean="0">
                <a:latin typeface="+mn-lt"/>
              </a:rPr>
              <a:t>for 2012 won’t </a:t>
            </a:r>
            <a:r>
              <a:rPr lang="en-US" sz="1600" dirty="0">
                <a:latin typeface="+mn-lt"/>
              </a:rPr>
              <a:t>be available until </a:t>
            </a:r>
            <a:r>
              <a:rPr lang="en-US" sz="1600" dirty="0" smtClean="0">
                <a:latin typeface="+mn-lt"/>
              </a:rPr>
              <a:t>the end of 2013.</a:t>
            </a:r>
            <a:endParaRPr lang="en-US" sz="1600" dirty="0">
              <a:latin typeface="+mn-lt"/>
            </a:endParaRPr>
          </a:p>
        </p:txBody>
      </p:sp>
      <p:graphicFrame>
        <p:nvGraphicFramePr>
          <p:cNvPr id="6" name="Table 5"/>
          <p:cNvGraphicFramePr>
            <a:graphicFrameLocks noGrp="1"/>
          </p:cNvGraphicFramePr>
          <p:nvPr/>
        </p:nvGraphicFramePr>
        <p:xfrm>
          <a:off x="1749669" y="5073162"/>
          <a:ext cx="5679831" cy="369276"/>
        </p:xfrm>
        <a:graphic>
          <a:graphicData uri="http://schemas.openxmlformats.org/drawingml/2006/table">
            <a:tbl>
              <a:tblPr/>
              <a:tblGrid>
                <a:gridCol w="5679831"/>
              </a:tblGrid>
              <a:tr h="369276">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1" y="96839"/>
            <a:ext cx="7696200" cy="1122362"/>
          </a:xfrm>
        </p:spPr>
        <p:txBody>
          <a:bodyPr>
            <a:normAutofit fontScale="90000"/>
          </a:bodyPr>
          <a:lstStyle/>
          <a:p>
            <a:pPr fontAlgn="auto">
              <a:spcAft>
                <a:spcPts val="0"/>
              </a:spcAft>
              <a:defRPr/>
            </a:pPr>
            <a:r>
              <a:rPr lang="en-US" dirty="0" smtClean="0"/>
              <a:t>Putting MI Taxes in Perspective</a:t>
            </a:r>
            <a:br>
              <a:rPr lang="en-US" dirty="0" smtClean="0"/>
            </a:br>
            <a:r>
              <a:rPr lang="en-US" i="1" dirty="0" smtClean="0">
                <a:solidFill>
                  <a:schemeClr val="accent2"/>
                </a:solidFill>
              </a:rPr>
              <a:t>3 Ways</a:t>
            </a:r>
            <a:endParaRPr lang="en-US" dirty="0" smtClean="0">
              <a:solidFill>
                <a:schemeClr val="accent2"/>
              </a:solidFill>
            </a:endParaRPr>
          </a:p>
        </p:txBody>
      </p:sp>
      <p:sp>
        <p:nvSpPr>
          <p:cNvPr id="25603" name="Content Placeholder 2"/>
          <p:cNvSpPr>
            <a:spLocks noGrp="1"/>
          </p:cNvSpPr>
          <p:nvPr>
            <p:ph sz="quarter" idx="1"/>
          </p:nvPr>
        </p:nvSpPr>
        <p:spPr>
          <a:xfrm>
            <a:off x="685800" y="1752600"/>
            <a:ext cx="8001000" cy="4724400"/>
          </a:xfrm>
        </p:spPr>
        <p:txBody>
          <a:bodyPr/>
          <a:lstStyle/>
          <a:p>
            <a:pPr marL="319088" lvl="1" indent="-319088">
              <a:spcBef>
                <a:spcPts val="700"/>
              </a:spcBef>
              <a:buClr>
                <a:schemeClr val="accent2"/>
              </a:buClr>
              <a:buFont typeface="Wingdings" pitchFamily="2" charset="2"/>
              <a:buChar char=""/>
              <a:defRPr/>
            </a:pPr>
            <a:r>
              <a:rPr lang="en-US" sz="3200" b="1" dirty="0" smtClean="0"/>
              <a:t>2013 property tax levy breakdown </a:t>
            </a:r>
            <a:r>
              <a:rPr lang="en-US" sz="3200" dirty="0" smtClean="0"/>
              <a:t>by jurisdiction ($711K median AV home)</a:t>
            </a:r>
          </a:p>
          <a:p>
            <a:pPr marL="319088" lvl="1" indent="-319088">
              <a:spcBef>
                <a:spcPts val="700"/>
              </a:spcBef>
              <a:buClr>
                <a:schemeClr val="accent2"/>
              </a:buClr>
              <a:buFont typeface="Wingdings" pitchFamily="2" charset="2"/>
              <a:buChar char=""/>
              <a:defRPr/>
            </a:pPr>
            <a:r>
              <a:rPr lang="en-US" sz="3200" b="1" dirty="0" smtClean="0"/>
              <a:t>2013 property tax levy rate comparison </a:t>
            </a:r>
            <a:r>
              <a:rPr lang="en-US" sz="3200" dirty="0" smtClean="0"/>
              <a:t>to other King County cities (&gt;20K population)</a:t>
            </a:r>
          </a:p>
          <a:p>
            <a:pPr marL="319088" lvl="1" indent="-319088">
              <a:spcBef>
                <a:spcPts val="700"/>
              </a:spcBef>
              <a:buClr>
                <a:schemeClr val="accent2"/>
              </a:buClr>
              <a:buFont typeface="Wingdings" pitchFamily="2" charset="2"/>
              <a:buChar char=""/>
              <a:defRPr/>
            </a:pPr>
            <a:r>
              <a:rPr lang="en-US" sz="3200" b="1" dirty="0" smtClean="0"/>
              <a:t>2013 total estimated tax burden </a:t>
            </a:r>
            <a:r>
              <a:rPr lang="en-US" sz="3200" dirty="0" smtClean="0"/>
              <a:t>on typical MI household ($711K home &amp; family of 4)</a:t>
            </a:r>
          </a:p>
          <a:p>
            <a:pPr marL="640080" lvl="1" indent="-274320" fontAlgn="auto">
              <a:spcAft>
                <a:spcPts val="0"/>
              </a:spcAft>
              <a:buSzPct val="90000"/>
              <a:buFont typeface="Wingdings" pitchFamily="2" charset="2"/>
              <a:buChar char="§"/>
              <a:defRPr/>
            </a:pPr>
            <a:r>
              <a:rPr lang="en-US" sz="2800" dirty="0" smtClean="0"/>
              <a:t>Property, utility, sales, and King Co. EMS taxes</a:t>
            </a:r>
          </a:p>
          <a:p>
            <a:pPr marL="640080" lvl="1" indent="-274320" fontAlgn="auto">
              <a:spcAft>
                <a:spcPts val="0"/>
              </a:spcAft>
              <a:buSzPct val="90000"/>
              <a:buFont typeface="Wingdings" pitchFamily="2" charset="2"/>
              <a:buChar char="§"/>
              <a:defRPr/>
            </a:pPr>
            <a:r>
              <a:rPr lang="en-US" sz="2800" dirty="0" smtClean="0"/>
              <a:t>Comparison to PSE, Verizon, Comcast, and City utility bills</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2013 Property Tax Levy</a:t>
            </a:r>
            <a:br>
              <a:rPr lang="en-US" dirty="0" smtClean="0"/>
            </a:br>
            <a:r>
              <a:rPr lang="en-US" i="1" dirty="0" smtClean="0">
                <a:solidFill>
                  <a:schemeClr val="accent2"/>
                </a:solidFill>
              </a:rPr>
              <a:t>Typical MI Home ($711K)</a:t>
            </a:r>
            <a:endParaRPr lang="en-US" dirty="0" smtClean="0">
              <a:solidFill>
                <a:schemeClr val="accent2"/>
              </a:solidFill>
            </a:endParaRPr>
          </a:p>
        </p:txBody>
      </p:sp>
      <p:graphicFrame>
        <p:nvGraphicFramePr>
          <p:cNvPr id="5" name="Content Placeholder 4"/>
          <p:cNvGraphicFramePr>
            <a:graphicFrameLocks noGrp="1"/>
          </p:cNvGraphicFramePr>
          <p:nvPr>
            <p:ph sz="quarter" idx="1"/>
          </p:nvPr>
        </p:nvGraphicFramePr>
        <p:xfrm>
          <a:off x="1143000" y="1752600"/>
          <a:ext cx="6843032" cy="4852462"/>
        </p:xfrm>
        <a:graphic>
          <a:graphicData uri="http://schemas.openxmlformats.org/drawingml/2006/table">
            <a:tbl>
              <a:tblPr firstRow="1" bandRow="1">
                <a:tableStyleId>{5C22544A-7EE6-4342-B048-85BDC9FD1C3A}</a:tableStyleId>
              </a:tblPr>
              <a:tblGrid>
                <a:gridCol w="2133599"/>
                <a:gridCol w="1828800"/>
                <a:gridCol w="1570265"/>
                <a:gridCol w="1310368"/>
              </a:tblGrid>
              <a:tr h="890062">
                <a:tc>
                  <a:txBody>
                    <a:bodyPr/>
                    <a:lstStyle/>
                    <a:p>
                      <a:pPr algn="ctr"/>
                      <a:r>
                        <a:rPr lang="en-US" sz="2000" dirty="0" smtClean="0"/>
                        <a:t>Jurisdiction</a:t>
                      </a:r>
                      <a:endParaRPr lang="en-US" sz="2000" dirty="0"/>
                    </a:p>
                  </a:txBody>
                  <a:tcPr anchor="ctr"/>
                </a:tc>
                <a:tc>
                  <a:txBody>
                    <a:bodyPr/>
                    <a:lstStyle/>
                    <a:p>
                      <a:pPr algn="ctr"/>
                      <a:r>
                        <a:rPr lang="en-US" sz="2000" dirty="0" smtClean="0"/>
                        <a:t>2013</a:t>
                      </a:r>
                      <a:r>
                        <a:rPr lang="en-US" sz="2000" baseline="0" dirty="0" smtClean="0"/>
                        <a:t> Levy Rate  Per $1,000 AV</a:t>
                      </a:r>
                      <a:endParaRPr lang="en-US" sz="2000" dirty="0"/>
                    </a:p>
                  </a:txBody>
                  <a:tcPr anchor="ctr"/>
                </a:tc>
                <a:tc>
                  <a:txBody>
                    <a:bodyPr/>
                    <a:lstStyle/>
                    <a:p>
                      <a:pPr algn="ctr"/>
                      <a:r>
                        <a:rPr lang="en-US" sz="2000" dirty="0" smtClean="0"/>
                        <a:t>2013 Levy Amount</a:t>
                      </a:r>
                      <a:endParaRPr lang="en-US" sz="2000" dirty="0"/>
                    </a:p>
                  </a:txBody>
                  <a:tcPr anchor="ctr"/>
                </a:tc>
                <a:tc>
                  <a:txBody>
                    <a:bodyPr/>
                    <a:lstStyle/>
                    <a:p>
                      <a:pPr algn="ctr"/>
                      <a:r>
                        <a:rPr lang="en-US" sz="2000" dirty="0" smtClean="0"/>
                        <a:t>% of Total</a:t>
                      </a:r>
                      <a:endParaRPr lang="en-US" sz="2000" dirty="0"/>
                    </a:p>
                  </a:txBody>
                  <a:tcPr anchor="ctr"/>
                </a:tc>
              </a:tr>
              <a:tr h="368194">
                <a:tc>
                  <a:txBody>
                    <a:bodyPr/>
                    <a:lstStyle/>
                    <a:p>
                      <a:r>
                        <a:rPr lang="en-US" sz="2000" dirty="0" smtClean="0"/>
                        <a:t>MI School District</a:t>
                      </a:r>
                      <a:endParaRPr lang="en-US" sz="2000" dirty="0"/>
                    </a:p>
                  </a:txBody>
                  <a:tcPr anchor="ctr"/>
                </a:tc>
                <a:tc>
                  <a:txBody>
                    <a:bodyPr/>
                    <a:lstStyle/>
                    <a:p>
                      <a:pPr algn="r"/>
                      <a:r>
                        <a:rPr lang="en-US" sz="2000" dirty="0" smtClean="0"/>
                        <a:t>$2.66197</a:t>
                      </a:r>
                      <a:endParaRPr lang="en-US" sz="2000" dirty="0"/>
                    </a:p>
                  </a:txBody>
                  <a:tcPr anchor="ctr"/>
                </a:tc>
                <a:tc>
                  <a:txBody>
                    <a:bodyPr/>
                    <a:lstStyle/>
                    <a:p>
                      <a:pPr algn="r"/>
                      <a:r>
                        <a:rPr lang="en-US" sz="2000" dirty="0" smtClean="0"/>
                        <a:t>$1,893</a:t>
                      </a:r>
                      <a:endParaRPr lang="en-US" sz="2000" dirty="0"/>
                    </a:p>
                  </a:txBody>
                  <a:tcPr anchor="ctr"/>
                </a:tc>
                <a:tc>
                  <a:txBody>
                    <a:bodyPr/>
                    <a:lstStyle/>
                    <a:p>
                      <a:pPr algn="r"/>
                      <a:r>
                        <a:rPr lang="en-US" sz="2000" dirty="0" smtClean="0"/>
                        <a:t>28.2%</a:t>
                      </a:r>
                      <a:endParaRPr lang="en-US" sz="2000" dirty="0"/>
                    </a:p>
                  </a:txBody>
                  <a:tcPr anchor="ctr"/>
                </a:tc>
              </a:tr>
              <a:tr h="368194">
                <a:tc>
                  <a:txBody>
                    <a:bodyPr/>
                    <a:lstStyle/>
                    <a:p>
                      <a:r>
                        <a:rPr lang="en-US" sz="2000" dirty="0" smtClean="0"/>
                        <a:t>State School Fund</a:t>
                      </a:r>
                      <a:endParaRPr lang="en-US" sz="2000" dirty="0"/>
                    </a:p>
                  </a:txBody>
                  <a:tcPr anchor="ctr"/>
                </a:tc>
                <a:tc>
                  <a:txBody>
                    <a:bodyPr/>
                    <a:lstStyle/>
                    <a:p>
                      <a:pPr algn="r"/>
                      <a:r>
                        <a:rPr lang="en-US" sz="2000" dirty="0" smtClean="0"/>
                        <a:t>$2.56720</a:t>
                      </a:r>
                      <a:endParaRPr lang="en-US" sz="2000" dirty="0"/>
                    </a:p>
                  </a:txBody>
                  <a:tcPr anchor="ctr"/>
                </a:tc>
                <a:tc>
                  <a:txBody>
                    <a:bodyPr/>
                    <a:lstStyle/>
                    <a:p>
                      <a:pPr algn="r"/>
                      <a:r>
                        <a:rPr lang="en-US" sz="2000" dirty="0" smtClean="0"/>
                        <a:t>$1,825</a:t>
                      </a:r>
                      <a:endParaRPr lang="en-US" sz="2000" dirty="0"/>
                    </a:p>
                  </a:txBody>
                  <a:tcPr anchor="ctr"/>
                </a:tc>
                <a:tc>
                  <a:txBody>
                    <a:bodyPr/>
                    <a:lstStyle/>
                    <a:p>
                      <a:pPr algn="r"/>
                      <a:r>
                        <a:rPr lang="en-US" sz="2000" dirty="0" smtClean="0"/>
                        <a:t>27.2%</a:t>
                      </a:r>
                      <a:endParaRPr lang="en-US" sz="2000" dirty="0"/>
                    </a:p>
                  </a:txBody>
                  <a:tcPr anchor="ctr"/>
                </a:tc>
              </a:tr>
              <a:tr h="368194">
                <a:tc>
                  <a:txBody>
                    <a:bodyPr/>
                    <a:lstStyle/>
                    <a:p>
                      <a:r>
                        <a:rPr lang="en-US" sz="2000" dirty="0" smtClean="0"/>
                        <a:t>King County</a:t>
                      </a:r>
                      <a:endParaRPr lang="en-US" sz="2000" dirty="0"/>
                    </a:p>
                  </a:txBody>
                  <a:tcPr anchor="ctr"/>
                </a:tc>
                <a:tc>
                  <a:txBody>
                    <a:bodyPr/>
                    <a:lstStyle/>
                    <a:p>
                      <a:pPr algn="r"/>
                      <a:r>
                        <a:rPr lang="en-US" sz="2000" dirty="0" smtClean="0"/>
                        <a:t>$1.54051</a:t>
                      </a:r>
                      <a:endParaRPr lang="en-US" sz="2000" dirty="0"/>
                    </a:p>
                  </a:txBody>
                  <a:tcPr anchor="ctr"/>
                </a:tc>
                <a:tc>
                  <a:txBody>
                    <a:bodyPr/>
                    <a:lstStyle/>
                    <a:p>
                      <a:pPr algn="r"/>
                      <a:r>
                        <a:rPr lang="en-US" sz="2000" dirty="0" smtClean="0"/>
                        <a:t>$1,095</a:t>
                      </a:r>
                      <a:endParaRPr lang="en-US" sz="2000" dirty="0"/>
                    </a:p>
                  </a:txBody>
                  <a:tcPr anchor="ctr"/>
                </a:tc>
                <a:tc>
                  <a:txBody>
                    <a:bodyPr/>
                    <a:lstStyle/>
                    <a:p>
                      <a:pPr algn="r"/>
                      <a:r>
                        <a:rPr lang="en-US" sz="2000" dirty="0" smtClean="0"/>
                        <a:t>16.3%</a:t>
                      </a:r>
                      <a:endParaRPr lang="en-US" sz="2000" dirty="0"/>
                    </a:p>
                  </a:txBody>
                  <a:tcPr anchor="ctr"/>
                </a:tc>
              </a:tr>
              <a:tr h="368194">
                <a:tc>
                  <a:txBody>
                    <a:bodyPr/>
                    <a:lstStyle/>
                    <a:p>
                      <a:r>
                        <a:rPr lang="en-US" sz="2000" b="1" dirty="0" smtClean="0"/>
                        <a:t>City of MI</a:t>
                      </a:r>
                      <a:endParaRPr lang="en-US" sz="2000" b="1" dirty="0"/>
                    </a:p>
                  </a:txBody>
                  <a:tcPr anchor="ctr"/>
                </a:tc>
                <a:tc>
                  <a:txBody>
                    <a:bodyPr/>
                    <a:lstStyle/>
                    <a:p>
                      <a:pPr algn="r"/>
                      <a:r>
                        <a:rPr lang="en-US" sz="2000" b="1" dirty="0" smtClean="0"/>
                        <a:t>$1.43513</a:t>
                      </a:r>
                      <a:endParaRPr lang="en-US" sz="2000" b="1" dirty="0"/>
                    </a:p>
                  </a:txBody>
                  <a:tcPr anchor="ctr"/>
                </a:tc>
                <a:tc>
                  <a:txBody>
                    <a:bodyPr/>
                    <a:lstStyle/>
                    <a:p>
                      <a:pPr algn="r"/>
                      <a:r>
                        <a:rPr lang="en-US" sz="2000" b="1" dirty="0" smtClean="0"/>
                        <a:t>$1,020</a:t>
                      </a:r>
                      <a:endParaRPr lang="en-US" sz="2000" b="1" dirty="0"/>
                    </a:p>
                  </a:txBody>
                  <a:tcPr anchor="ctr"/>
                </a:tc>
                <a:tc>
                  <a:txBody>
                    <a:bodyPr/>
                    <a:lstStyle/>
                    <a:p>
                      <a:pPr algn="r"/>
                      <a:r>
                        <a:rPr lang="en-US" sz="2000" b="1" dirty="0" smtClean="0"/>
                        <a:t>15.2%</a:t>
                      </a:r>
                      <a:endParaRPr lang="en-US" sz="2000" b="1" dirty="0"/>
                    </a:p>
                  </a:txBody>
                  <a:tcPr anchor="ctr"/>
                </a:tc>
              </a:tr>
              <a:tr h="368194">
                <a:tc>
                  <a:txBody>
                    <a:bodyPr/>
                    <a:lstStyle/>
                    <a:p>
                      <a:r>
                        <a:rPr lang="en-US" sz="2000" dirty="0" smtClean="0"/>
                        <a:t>Library</a:t>
                      </a:r>
                      <a:endParaRPr lang="en-US" sz="2000" dirty="0"/>
                    </a:p>
                  </a:txBody>
                  <a:tcPr anchor="ctr"/>
                </a:tc>
                <a:tc>
                  <a:txBody>
                    <a:bodyPr/>
                    <a:lstStyle/>
                    <a:p>
                      <a:pPr algn="r"/>
                      <a:r>
                        <a:rPr lang="en-US" sz="2000" dirty="0" smtClean="0"/>
                        <a:t>$0.56743</a:t>
                      </a:r>
                      <a:endParaRPr lang="en-US" sz="2000" dirty="0"/>
                    </a:p>
                  </a:txBody>
                  <a:tcPr anchor="ctr"/>
                </a:tc>
                <a:tc>
                  <a:txBody>
                    <a:bodyPr/>
                    <a:lstStyle/>
                    <a:p>
                      <a:pPr algn="r"/>
                      <a:r>
                        <a:rPr lang="en-US" sz="2000" dirty="0" smtClean="0"/>
                        <a:t>$403</a:t>
                      </a:r>
                      <a:endParaRPr lang="en-US" sz="2000" dirty="0"/>
                    </a:p>
                  </a:txBody>
                  <a:tcPr anchor="ctr"/>
                </a:tc>
                <a:tc>
                  <a:txBody>
                    <a:bodyPr/>
                    <a:lstStyle/>
                    <a:p>
                      <a:pPr algn="r"/>
                      <a:r>
                        <a:rPr lang="en-US" sz="2000" dirty="0" smtClean="0"/>
                        <a:t>6.0%</a:t>
                      </a:r>
                      <a:endParaRPr lang="en-US" sz="2000" dirty="0"/>
                    </a:p>
                  </a:txBody>
                  <a:tcPr anchor="ctr"/>
                </a:tc>
              </a:tr>
              <a:tr h="368194">
                <a:tc>
                  <a:txBody>
                    <a:bodyPr/>
                    <a:lstStyle/>
                    <a:p>
                      <a:r>
                        <a:rPr lang="en-US" sz="2000" dirty="0" smtClean="0"/>
                        <a:t>EMS</a:t>
                      </a:r>
                      <a:endParaRPr lang="en-US" sz="2000" dirty="0"/>
                    </a:p>
                  </a:txBody>
                  <a:tcPr anchor="ctr"/>
                </a:tc>
                <a:tc>
                  <a:txBody>
                    <a:bodyPr/>
                    <a:lstStyle/>
                    <a:p>
                      <a:pPr algn="r"/>
                      <a:r>
                        <a:rPr lang="en-US" sz="2000" dirty="0" smtClean="0"/>
                        <a:t>$0.30000</a:t>
                      </a:r>
                      <a:endParaRPr lang="en-US" sz="2000" dirty="0"/>
                    </a:p>
                  </a:txBody>
                  <a:tcPr anchor="ctr"/>
                </a:tc>
                <a:tc>
                  <a:txBody>
                    <a:bodyPr/>
                    <a:lstStyle/>
                    <a:p>
                      <a:pPr algn="r"/>
                      <a:r>
                        <a:rPr lang="en-US" sz="2000" dirty="0" smtClean="0"/>
                        <a:t>$</a:t>
                      </a:r>
                      <a:r>
                        <a:rPr lang="en-US" sz="2000" dirty="0" smtClean="0"/>
                        <a:t>213</a:t>
                      </a:r>
                      <a:endParaRPr lang="en-US" sz="2000" dirty="0"/>
                    </a:p>
                  </a:txBody>
                  <a:tcPr anchor="ctr"/>
                </a:tc>
                <a:tc>
                  <a:txBody>
                    <a:bodyPr/>
                    <a:lstStyle/>
                    <a:p>
                      <a:pPr algn="r"/>
                      <a:r>
                        <a:rPr lang="en-US" sz="2000" dirty="0" smtClean="0"/>
                        <a:t>3.2%</a:t>
                      </a:r>
                      <a:endParaRPr lang="en-US" sz="2000" dirty="0"/>
                    </a:p>
                  </a:txBody>
                  <a:tcPr anchor="ctr"/>
                </a:tc>
              </a:tr>
              <a:tr h="368194">
                <a:tc>
                  <a:txBody>
                    <a:bodyPr/>
                    <a:lstStyle/>
                    <a:p>
                      <a:r>
                        <a:rPr lang="en-US" sz="2000" dirty="0" smtClean="0"/>
                        <a:t>Port</a:t>
                      </a:r>
                      <a:r>
                        <a:rPr lang="en-US" sz="2000" baseline="0" dirty="0" smtClean="0"/>
                        <a:t> of Seattle</a:t>
                      </a:r>
                      <a:endParaRPr lang="en-US" sz="2000" dirty="0"/>
                    </a:p>
                  </a:txBody>
                  <a:tcPr anchor="ctr"/>
                </a:tc>
                <a:tc>
                  <a:txBody>
                    <a:bodyPr/>
                    <a:lstStyle/>
                    <a:p>
                      <a:pPr algn="r"/>
                      <a:r>
                        <a:rPr lang="en-US" sz="2000" dirty="0" smtClean="0"/>
                        <a:t>$0.23324</a:t>
                      </a:r>
                      <a:endParaRPr lang="en-US" sz="2000" dirty="0"/>
                    </a:p>
                  </a:txBody>
                  <a:tcPr anchor="ctr"/>
                </a:tc>
                <a:tc>
                  <a:txBody>
                    <a:bodyPr/>
                    <a:lstStyle/>
                    <a:p>
                      <a:pPr algn="r"/>
                      <a:r>
                        <a:rPr lang="en-US" sz="2000" dirty="0" smtClean="0"/>
                        <a:t>$</a:t>
                      </a:r>
                      <a:r>
                        <a:rPr lang="en-US" sz="2000" dirty="0" smtClean="0"/>
                        <a:t>166</a:t>
                      </a:r>
                      <a:endParaRPr lang="en-US" sz="2000" dirty="0"/>
                    </a:p>
                  </a:txBody>
                  <a:tcPr anchor="ctr"/>
                </a:tc>
                <a:tc>
                  <a:txBody>
                    <a:bodyPr/>
                    <a:lstStyle/>
                    <a:p>
                      <a:pPr algn="r"/>
                      <a:r>
                        <a:rPr lang="en-US" sz="2000" dirty="0" smtClean="0"/>
                        <a:t>2.5%</a:t>
                      </a:r>
                      <a:endParaRPr lang="en-US" sz="2000" dirty="0"/>
                    </a:p>
                  </a:txBody>
                  <a:tcPr anchor="ctr"/>
                </a:tc>
              </a:tr>
              <a:tr h="368194">
                <a:tc>
                  <a:txBody>
                    <a:bodyPr/>
                    <a:lstStyle/>
                    <a:p>
                      <a:r>
                        <a:rPr lang="en-US" sz="2000" dirty="0" smtClean="0"/>
                        <a:t>Flood Zone</a:t>
                      </a:r>
                      <a:endParaRPr lang="en-US" sz="2000" dirty="0"/>
                    </a:p>
                  </a:txBody>
                  <a:tcPr anchor="ctr"/>
                </a:tc>
                <a:tc>
                  <a:txBody>
                    <a:bodyPr/>
                    <a:lstStyle/>
                    <a:p>
                      <a:pPr algn="r"/>
                      <a:r>
                        <a:rPr lang="en-US" sz="2000" dirty="0" smtClean="0"/>
                        <a:t>$0.13210</a:t>
                      </a:r>
                      <a:endParaRPr lang="en-US" sz="2000" dirty="0"/>
                    </a:p>
                  </a:txBody>
                  <a:tcPr anchor="ctr"/>
                </a:tc>
                <a:tc>
                  <a:txBody>
                    <a:bodyPr/>
                    <a:lstStyle/>
                    <a:p>
                      <a:pPr algn="r"/>
                      <a:r>
                        <a:rPr lang="en-US" sz="2000" dirty="0" smtClean="0"/>
                        <a:t>$94</a:t>
                      </a:r>
                      <a:endParaRPr lang="en-US" sz="2000" dirty="0"/>
                    </a:p>
                  </a:txBody>
                  <a:tcPr anchor="ctr"/>
                </a:tc>
                <a:tc>
                  <a:txBody>
                    <a:bodyPr/>
                    <a:lstStyle/>
                    <a:p>
                      <a:pPr algn="r"/>
                      <a:r>
                        <a:rPr lang="en-US" sz="2000" dirty="0" smtClean="0"/>
                        <a:t>1.4%</a:t>
                      </a:r>
                      <a:endParaRPr lang="en-US" sz="2000" dirty="0"/>
                    </a:p>
                  </a:txBody>
                  <a:tcPr anchor="ctr"/>
                </a:tc>
              </a:tr>
              <a:tr h="368194">
                <a:tc>
                  <a:txBody>
                    <a:bodyPr/>
                    <a:lstStyle/>
                    <a:p>
                      <a:r>
                        <a:rPr lang="en-US" sz="2000" dirty="0" smtClean="0"/>
                        <a:t>Ferry District</a:t>
                      </a:r>
                      <a:endParaRPr lang="en-US" sz="2000" dirty="0"/>
                    </a:p>
                  </a:txBody>
                  <a:tcPr anchor="ctr"/>
                </a:tc>
                <a:tc>
                  <a:txBody>
                    <a:bodyPr/>
                    <a:lstStyle/>
                    <a:p>
                      <a:pPr algn="r"/>
                      <a:r>
                        <a:rPr lang="en-US" sz="2000" dirty="0" smtClean="0"/>
                        <a:t>$0.00378</a:t>
                      </a:r>
                      <a:endParaRPr lang="en-US" sz="2000" dirty="0"/>
                    </a:p>
                  </a:txBody>
                  <a:tcPr anchor="ctr"/>
                </a:tc>
                <a:tc>
                  <a:txBody>
                    <a:bodyPr/>
                    <a:lstStyle/>
                    <a:p>
                      <a:pPr algn="r"/>
                      <a:r>
                        <a:rPr lang="en-US" sz="2000" dirty="0" smtClean="0"/>
                        <a:t>$3</a:t>
                      </a:r>
                      <a:endParaRPr lang="en-US" sz="2000" dirty="0"/>
                    </a:p>
                  </a:txBody>
                  <a:tcPr anchor="ctr"/>
                </a:tc>
                <a:tc>
                  <a:txBody>
                    <a:bodyPr/>
                    <a:lstStyle/>
                    <a:p>
                      <a:pPr algn="r"/>
                      <a:r>
                        <a:rPr lang="en-US" sz="2000" dirty="0" smtClean="0"/>
                        <a:t>0.0%</a:t>
                      </a:r>
                      <a:endParaRPr lang="en-US" sz="2000" dirty="0"/>
                    </a:p>
                  </a:txBody>
                  <a:tcPr anchor="ctr"/>
                </a:tc>
              </a:tr>
              <a:tr h="368194">
                <a:tc>
                  <a:txBody>
                    <a:bodyPr/>
                    <a:lstStyle/>
                    <a:p>
                      <a:r>
                        <a:rPr lang="en-US" sz="2000" b="1" dirty="0" smtClean="0"/>
                        <a:t>Total</a:t>
                      </a:r>
                      <a:endParaRPr lang="en-US" sz="2000" b="1" dirty="0"/>
                    </a:p>
                  </a:txBody>
                  <a:tcPr anchor="ctr"/>
                </a:tc>
                <a:tc>
                  <a:txBody>
                    <a:bodyPr/>
                    <a:lstStyle/>
                    <a:p>
                      <a:pPr algn="r"/>
                      <a:r>
                        <a:rPr lang="en-US" sz="2000" b="1" dirty="0" smtClean="0"/>
                        <a:t>$9.44136</a:t>
                      </a:r>
                      <a:endParaRPr lang="en-US" sz="2000" b="1" dirty="0"/>
                    </a:p>
                  </a:txBody>
                  <a:tcPr anchor="ctr"/>
                </a:tc>
                <a:tc>
                  <a:txBody>
                    <a:bodyPr/>
                    <a:lstStyle/>
                    <a:p>
                      <a:pPr algn="r"/>
                      <a:r>
                        <a:rPr lang="en-US" sz="2000" b="1" dirty="0" smtClean="0"/>
                        <a:t>$6,713</a:t>
                      </a:r>
                      <a:endParaRPr lang="en-US" sz="2000" b="1" dirty="0"/>
                    </a:p>
                  </a:txBody>
                  <a:tcPr anchor="ctr"/>
                </a:tc>
                <a:tc>
                  <a:txBody>
                    <a:bodyPr/>
                    <a:lstStyle/>
                    <a:p>
                      <a:pPr algn="r"/>
                      <a:r>
                        <a:rPr lang="en-US" sz="2000" b="1" dirty="0" smtClean="0"/>
                        <a:t>100.0%</a:t>
                      </a:r>
                      <a:endParaRPr lang="en-US" sz="2000" b="1" dirty="0"/>
                    </a:p>
                  </a:txBody>
                  <a:tcPr anchor="ctr"/>
                </a:tc>
              </a:tr>
            </a:tbl>
          </a:graphicData>
        </a:graphic>
      </p:graphicFrame>
      <p:graphicFrame>
        <p:nvGraphicFramePr>
          <p:cNvPr id="6" name="Table 5"/>
          <p:cNvGraphicFramePr>
            <a:graphicFrameLocks noGrp="1"/>
          </p:cNvGraphicFramePr>
          <p:nvPr/>
        </p:nvGraphicFramePr>
        <p:xfrm>
          <a:off x="1143000" y="3810000"/>
          <a:ext cx="6853084" cy="422787"/>
        </p:xfrm>
        <a:graphic>
          <a:graphicData uri="http://schemas.openxmlformats.org/drawingml/2006/table">
            <a:tbl>
              <a:tblPr/>
              <a:tblGrid>
                <a:gridCol w="6853084"/>
              </a:tblGrid>
              <a:tr h="422787">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2013 </a:t>
            </a:r>
            <a:r>
              <a:rPr lang="en-US" dirty="0" smtClean="0"/>
              <a:t>Property Tax Levy</a:t>
            </a:r>
            <a:br>
              <a:rPr lang="en-US" dirty="0" smtClean="0"/>
            </a:br>
            <a:r>
              <a:rPr lang="en-US" i="1" dirty="0" smtClean="0">
                <a:solidFill>
                  <a:schemeClr val="accent2"/>
                </a:solidFill>
              </a:rPr>
              <a:t>Average MI Home ($</a:t>
            </a:r>
            <a:r>
              <a:rPr lang="en-US" i="1" dirty="0" smtClean="0">
                <a:solidFill>
                  <a:schemeClr val="accent2"/>
                </a:solidFill>
              </a:rPr>
              <a:t>711K</a:t>
            </a:r>
            <a:r>
              <a:rPr lang="en-US" i="1" dirty="0" smtClean="0">
                <a:solidFill>
                  <a:schemeClr val="accent2"/>
                </a:solidFill>
              </a:rPr>
              <a:t>)</a:t>
            </a:r>
            <a:endParaRPr lang="en-US" dirty="0" smtClean="0">
              <a:solidFill>
                <a:schemeClr val="accent2"/>
              </a:solidFill>
            </a:endParaRPr>
          </a:p>
        </p:txBody>
      </p:sp>
      <p:sp>
        <p:nvSpPr>
          <p:cNvPr id="27651" name="Content Placeholder 2"/>
          <p:cNvSpPr>
            <a:spLocks noGrp="1"/>
          </p:cNvSpPr>
          <p:nvPr>
            <p:ph sz="quarter" idx="1"/>
          </p:nvPr>
        </p:nvSpPr>
        <p:spPr>
          <a:xfrm>
            <a:off x="685800" y="1752600"/>
            <a:ext cx="8153400" cy="4800600"/>
          </a:xfrm>
        </p:spPr>
        <p:txBody>
          <a:bodyPr/>
          <a:lstStyle/>
          <a:p>
            <a:pPr>
              <a:buSzPct val="70000"/>
              <a:buFont typeface="Wingdings" pitchFamily="2" charset="2"/>
              <a:buChar char="n"/>
            </a:pPr>
            <a:r>
              <a:rPr lang="en-US" sz="3200" b="1" dirty="0" smtClean="0"/>
              <a:t>Noteworthy facts:</a:t>
            </a:r>
          </a:p>
          <a:p>
            <a:pPr lvl="1">
              <a:buSzPct val="90000"/>
              <a:buFont typeface="Wingdings" pitchFamily="2" charset="2"/>
              <a:buChar char="§"/>
            </a:pPr>
            <a:r>
              <a:rPr lang="en-US" sz="2800" dirty="0" smtClean="0"/>
              <a:t>Islanders pay </a:t>
            </a:r>
            <a:r>
              <a:rPr lang="en-US" sz="2800" b="1" dirty="0" smtClean="0"/>
              <a:t>55% </a:t>
            </a:r>
            <a:r>
              <a:rPr lang="en-US" sz="2800" b="1" dirty="0" smtClean="0"/>
              <a:t>to schools </a:t>
            </a:r>
            <a:r>
              <a:rPr lang="en-US" sz="2800" dirty="0" smtClean="0"/>
              <a:t>(MISD &amp; State School Fund)</a:t>
            </a:r>
          </a:p>
          <a:p>
            <a:pPr lvl="1">
              <a:buSzPct val="90000"/>
              <a:buFont typeface="Wingdings" pitchFamily="2" charset="2"/>
              <a:buChar char="§"/>
            </a:pPr>
            <a:r>
              <a:rPr lang="en-US" sz="2800" dirty="0" smtClean="0"/>
              <a:t>Islanders pay </a:t>
            </a:r>
            <a:r>
              <a:rPr lang="en-US" sz="2800" b="1" dirty="0" smtClean="0"/>
              <a:t>more </a:t>
            </a:r>
            <a:r>
              <a:rPr lang="en-US" sz="2800" b="1" dirty="0" smtClean="0"/>
              <a:t>to </a:t>
            </a:r>
            <a:r>
              <a:rPr lang="en-US" sz="2800" b="1" dirty="0" smtClean="0"/>
              <a:t>MISD</a:t>
            </a:r>
            <a:r>
              <a:rPr lang="en-US" sz="2800" dirty="0" smtClean="0"/>
              <a:t> </a:t>
            </a:r>
            <a:r>
              <a:rPr lang="en-US" sz="2800" dirty="0" smtClean="0"/>
              <a:t>than </a:t>
            </a:r>
            <a:r>
              <a:rPr lang="en-US" sz="2800" dirty="0" smtClean="0"/>
              <a:t>the City</a:t>
            </a:r>
          </a:p>
          <a:p>
            <a:pPr lvl="2">
              <a:buSzPct val="80000"/>
              <a:buFont typeface="Wingdings" pitchFamily="2" charset="2"/>
              <a:buChar char=""/>
            </a:pPr>
            <a:r>
              <a:rPr lang="en-US" sz="2400" dirty="0" smtClean="0"/>
              <a:t>$</a:t>
            </a:r>
            <a:r>
              <a:rPr lang="en-US" sz="2400" dirty="0" smtClean="0"/>
              <a:t>1,893 </a:t>
            </a:r>
            <a:r>
              <a:rPr lang="en-US" sz="2400" dirty="0" smtClean="0"/>
              <a:t>to MISD vs. </a:t>
            </a:r>
            <a:r>
              <a:rPr lang="en-US" sz="2400" dirty="0" smtClean="0"/>
              <a:t>$1,020 </a:t>
            </a:r>
            <a:r>
              <a:rPr lang="en-US" sz="2400" dirty="0" smtClean="0"/>
              <a:t>to COMI</a:t>
            </a:r>
          </a:p>
          <a:p>
            <a:pPr lvl="1">
              <a:buSzPct val="90000"/>
              <a:buFont typeface="Wingdings" pitchFamily="2" charset="2"/>
              <a:buChar char="§"/>
            </a:pPr>
            <a:r>
              <a:rPr lang="en-US" sz="2800" dirty="0" smtClean="0"/>
              <a:t>Islanders pay </a:t>
            </a:r>
            <a:r>
              <a:rPr lang="en-US" sz="2800" b="1" dirty="0" smtClean="0"/>
              <a:t>more to King County </a:t>
            </a:r>
            <a:r>
              <a:rPr lang="en-US" sz="2800" dirty="0" smtClean="0"/>
              <a:t>than </a:t>
            </a:r>
            <a:r>
              <a:rPr lang="en-US" sz="2800" dirty="0" smtClean="0"/>
              <a:t>the City</a:t>
            </a:r>
          </a:p>
          <a:p>
            <a:pPr lvl="2">
              <a:buSzPct val="80000"/>
              <a:buFont typeface="Wingdings" pitchFamily="2" charset="2"/>
              <a:buChar char="ú"/>
            </a:pPr>
            <a:r>
              <a:rPr lang="en-US" sz="2400" dirty="0" smtClean="0"/>
              <a:t>$1,095 </a:t>
            </a:r>
            <a:r>
              <a:rPr lang="en-US" sz="2400" dirty="0" smtClean="0"/>
              <a:t>to KC vs. </a:t>
            </a:r>
            <a:r>
              <a:rPr lang="en-US" sz="2400" dirty="0" smtClean="0"/>
              <a:t>$1,020 </a:t>
            </a:r>
            <a:r>
              <a:rPr lang="en-US" sz="2400" dirty="0" smtClean="0"/>
              <a:t>to COMI</a:t>
            </a:r>
          </a:p>
          <a:p>
            <a:pPr lvl="1">
              <a:buSzPct val="90000"/>
              <a:buFont typeface="Wingdings" pitchFamily="2" charset="2"/>
              <a:buChar char="§"/>
            </a:pPr>
            <a:r>
              <a:rPr lang="en-US" sz="2800" b="1" dirty="0" smtClean="0"/>
              <a:t>1% increase = </a:t>
            </a:r>
            <a:r>
              <a:rPr lang="en-US" sz="2800" b="1" dirty="0" smtClean="0"/>
              <a:t>$10.20 </a:t>
            </a:r>
            <a:r>
              <a:rPr lang="en-US" sz="2800" b="1" dirty="0" smtClean="0"/>
              <a:t>per year </a:t>
            </a:r>
            <a:r>
              <a:rPr lang="en-US" sz="2800" dirty="0" smtClean="0"/>
              <a:t>on $</a:t>
            </a:r>
            <a:r>
              <a:rPr lang="en-US" sz="2800" dirty="0" smtClean="0"/>
              <a:t>711K </a:t>
            </a:r>
            <a:r>
              <a:rPr lang="en-US" sz="2800" dirty="0" smtClean="0"/>
              <a:t>home</a:t>
            </a: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2013 </a:t>
            </a:r>
            <a:r>
              <a:rPr lang="en-US" dirty="0" smtClean="0"/>
              <a:t>Property Tax Levy Rate</a:t>
            </a:r>
            <a:br>
              <a:rPr lang="en-US" dirty="0" smtClean="0"/>
            </a:br>
            <a:r>
              <a:rPr lang="en-US" i="1" dirty="0" smtClean="0">
                <a:solidFill>
                  <a:schemeClr val="accent2"/>
                </a:solidFill>
              </a:rPr>
              <a:t>Comparison to Other KC Cities</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381000" y="1905000"/>
          <a:ext cx="4023360" cy="3931920"/>
        </p:xfrm>
        <a:graphic>
          <a:graphicData uri="http://schemas.openxmlformats.org/drawingml/2006/table">
            <a:tbl>
              <a:tblPr firstRow="1" bandRow="1">
                <a:tableStyleId>{5C22544A-7EE6-4342-B048-85BDC9FD1C3A}</a:tableStyleId>
              </a:tblPr>
              <a:tblGrid>
                <a:gridCol w="2011680"/>
                <a:gridCol w="2011680"/>
              </a:tblGrid>
              <a:tr h="640080">
                <a:tc>
                  <a:txBody>
                    <a:bodyPr/>
                    <a:lstStyle/>
                    <a:p>
                      <a:pPr algn="ctr"/>
                      <a:r>
                        <a:rPr lang="en-US" sz="1800" dirty="0" smtClean="0"/>
                        <a:t>King County </a:t>
                      </a:r>
                      <a:r>
                        <a:rPr lang="en-US" sz="1800" baseline="0" dirty="0" smtClean="0"/>
                        <a:t>Cities</a:t>
                      </a:r>
                    </a:p>
                    <a:p>
                      <a:pPr algn="ctr"/>
                      <a:r>
                        <a:rPr lang="en-US" sz="1800" baseline="0" dirty="0" smtClean="0"/>
                        <a:t>(&gt;20K population)</a:t>
                      </a:r>
                      <a:endParaRPr lang="en-US" sz="1800" dirty="0"/>
                    </a:p>
                  </a:txBody>
                  <a:tcPr anchor="ctr"/>
                </a:tc>
                <a:tc>
                  <a:txBody>
                    <a:bodyPr/>
                    <a:lstStyle/>
                    <a:p>
                      <a:pPr algn="ctr"/>
                      <a:r>
                        <a:rPr lang="en-US" sz="1800" dirty="0" smtClean="0"/>
                        <a:t>2013</a:t>
                      </a:r>
                      <a:r>
                        <a:rPr lang="en-US" sz="1800" baseline="0" dirty="0" smtClean="0"/>
                        <a:t> </a:t>
                      </a:r>
                      <a:r>
                        <a:rPr lang="en-US" sz="1800" baseline="0" dirty="0" smtClean="0"/>
                        <a:t>Levy Rate (City Portion Only)</a:t>
                      </a:r>
                      <a:endParaRPr lang="en-US" sz="1800" dirty="0"/>
                    </a:p>
                  </a:txBody>
                  <a:tcPr anchor="ctr"/>
                </a:tc>
              </a:tr>
              <a:tr h="365760">
                <a:tc>
                  <a:txBody>
                    <a:bodyPr/>
                    <a:lstStyle/>
                    <a:p>
                      <a:r>
                        <a:rPr lang="en-US" sz="1800" dirty="0" smtClean="0"/>
                        <a:t>Bellevue</a:t>
                      </a:r>
                      <a:endParaRPr lang="en-US" sz="1800" dirty="0"/>
                    </a:p>
                  </a:txBody>
                  <a:tcPr anchor="ctr"/>
                </a:tc>
                <a:tc>
                  <a:txBody>
                    <a:bodyPr/>
                    <a:lstStyle/>
                    <a:p>
                      <a:pPr algn="ctr"/>
                      <a:r>
                        <a:rPr lang="en-US" sz="1800" dirty="0" smtClean="0"/>
                        <a:t>$</a:t>
                      </a:r>
                      <a:r>
                        <a:rPr lang="en-US" sz="1800" dirty="0" smtClean="0"/>
                        <a:t>1.17538</a:t>
                      </a:r>
                      <a:endParaRPr lang="en-US" sz="1800" dirty="0"/>
                    </a:p>
                  </a:txBody>
                  <a:tcPr anchor="ctr"/>
                </a:tc>
              </a:tr>
              <a:tr h="365760">
                <a:tc>
                  <a:txBody>
                    <a:bodyPr/>
                    <a:lstStyle/>
                    <a:p>
                      <a:r>
                        <a:rPr lang="en-US" sz="1800" b="0" dirty="0" smtClean="0"/>
                        <a:t>Federal Way</a:t>
                      </a:r>
                      <a:endParaRPr lang="en-US" sz="1800" b="0" dirty="0"/>
                    </a:p>
                  </a:txBody>
                  <a:tcPr anchor="ctr"/>
                </a:tc>
                <a:tc>
                  <a:txBody>
                    <a:bodyPr/>
                    <a:lstStyle/>
                    <a:p>
                      <a:pPr algn="ctr"/>
                      <a:r>
                        <a:rPr lang="en-US" sz="1800" b="0" dirty="0" smtClean="0"/>
                        <a:t>$</a:t>
                      </a:r>
                      <a:r>
                        <a:rPr lang="en-US" sz="1800" b="0" dirty="0" smtClean="0"/>
                        <a:t>1.42234</a:t>
                      </a:r>
                      <a:endParaRPr lang="en-US" sz="1800" b="0" dirty="0"/>
                    </a:p>
                  </a:txBody>
                  <a:tcPr anchor="ctr"/>
                </a:tc>
              </a:tr>
              <a:tr h="365760">
                <a:tc>
                  <a:txBody>
                    <a:bodyPr/>
                    <a:lstStyle/>
                    <a:p>
                      <a:r>
                        <a:rPr lang="en-US" sz="1800" b="1" dirty="0" smtClean="0"/>
                        <a:t>Mercer Island</a:t>
                      </a:r>
                      <a:endParaRPr lang="en-US" sz="1800" b="1" dirty="0"/>
                    </a:p>
                  </a:txBody>
                  <a:tcPr anchor="ctr"/>
                </a:tc>
                <a:tc>
                  <a:txBody>
                    <a:bodyPr/>
                    <a:lstStyle/>
                    <a:p>
                      <a:pPr algn="ctr"/>
                      <a:r>
                        <a:rPr lang="en-US" sz="1800" b="1" dirty="0" smtClean="0"/>
                        <a:t>$</a:t>
                      </a:r>
                      <a:r>
                        <a:rPr lang="en-US" sz="1800" b="1" dirty="0" smtClean="0"/>
                        <a:t>1.43513</a:t>
                      </a:r>
                      <a:endParaRPr lang="en-US" sz="1800" b="1" dirty="0"/>
                    </a:p>
                  </a:txBody>
                  <a:tcPr anchor="ctr"/>
                </a:tc>
              </a:tr>
              <a:tr h="365760">
                <a:tc>
                  <a:txBody>
                    <a:bodyPr/>
                    <a:lstStyle/>
                    <a:p>
                      <a:r>
                        <a:rPr lang="en-US" sz="1800" dirty="0" smtClean="0"/>
                        <a:t>Issaquah</a:t>
                      </a:r>
                      <a:endParaRPr lang="en-US" sz="1800" dirty="0"/>
                    </a:p>
                  </a:txBody>
                  <a:tcPr anchor="ctr"/>
                </a:tc>
                <a:tc>
                  <a:txBody>
                    <a:bodyPr/>
                    <a:lstStyle/>
                    <a:p>
                      <a:pPr algn="ctr"/>
                      <a:r>
                        <a:rPr lang="en-US" sz="1800" dirty="0" smtClean="0"/>
                        <a:t>$</a:t>
                      </a:r>
                      <a:r>
                        <a:rPr lang="en-US" sz="1800" dirty="0" smtClean="0"/>
                        <a:t>1.48257</a:t>
                      </a:r>
                      <a:endParaRPr lang="en-US" sz="1800" dirty="0"/>
                    </a:p>
                  </a:txBody>
                  <a:tcPr anchor="ctr"/>
                </a:tc>
              </a:tr>
              <a:tr h="365760">
                <a:tc>
                  <a:txBody>
                    <a:bodyPr/>
                    <a:lstStyle/>
                    <a:p>
                      <a:r>
                        <a:rPr lang="en-US" sz="1800" dirty="0" smtClean="0"/>
                        <a:t>Maple Valley</a:t>
                      </a:r>
                      <a:endParaRPr lang="en-US" sz="1800" dirty="0"/>
                    </a:p>
                  </a:txBody>
                  <a:tcPr anchor="ctr"/>
                </a:tc>
                <a:tc>
                  <a:txBody>
                    <a:bodyPr/>
                    <a:lstStyle/>
                    <a:p>
                      <a:pPr algn="ctr"/>
                      <a:r>
                        <a:rPr lang="en-US" sz="1800" dirty="0" smtClean="0"/>
                        <a:t>$1.54845</a:t>
                      </a:r>
                      <a:endParaRPr lang="en-US" sz="1800" dirty="0"/>
                    </a:p>
                  </a:txBody>
                  <a:tcPr anchor="ctr"/>
                </a:tc>
              </a:tr>
              <a:tr h="365760">
                <a:tc>
                  <a:txBody>
                    <a:bodyPr/>
                    <a:lstStyle/>
                    <a:p>
                      <a:r>
                        <a:rPr lang="en-US" sz="1800" dirty="0" smtClean="0"/>
                        <a:t>Burien</a:t>
                      </a:r>
                      <a:endParaRPr lang="en-US" sz="1800" dirty="0"/>
                    </a:p>
                  </a:txBody>
                  <a:tcPr anchor="ctr"/>
                </a:tc>
                <a:tc>
                  <a:txBody>
                    <a:bodyPr/>
                    <a:lstStyle/>
                    <a:p>
                      <a:pPr algn="ctr"/>
                      <a:r>
                        <a:rPr lang="en-US" sz="1800" dirty="0" smtClean="0"/>
                        <a:t>$</a:t>
                      </a:r>
                      <a:r>
                        <a:rPr lang="en-US" sz="1800" dirty="0" smtClean="0"/>
                        <a:t>1.60000</a:t>
                      </a:r>
                      <a:endParaRPr lang="en-US" sz="1800" dirty="0"/>
                    </a:p>
                  </a:txBody>
                  <a:tcPr anchor="ctr"/>
                </a:tc>
              </a:tr>
              <a:tr h="365760">
                <a:tc>
                  <a:txBody>
                    <a:bodyPr/>
                    <a:lstStyle/>
                    <a:p>
                      <a:r>
                        <a:rPr lang="en-US" sz="1800" dirty="0" smtClean="0"/>
                        <a:t>Des Moines</a:t>
                      </a:r>
                      <a:endParaRPr lang="en-US" sz="1800" dirty="0"/>
                    </a:p>
                  </a:txBody>
                  <a:tcPr anchor="ctr"/>
                </a:tc>
                <a:tc>
                  <a:txBody>
                    <a:bodyPr/>
                    <a:lstStyle/>
                    <a:p>
                      <a:pPr algn="ctr"/>
                      <a:r>
                        <a:rPr lang="en-US" sz="1800" dirty="0" smtClean="0"/>
                        <a:t>$1.60000</a:t>
                      </a:r>
                      <a:endParaRPr lang="en-US" sz="1800" dirty="0"/>
                    </a:p>
                  </a:txBody>
                  <a:tcPr anchor="ctr"/>
                </a:tc>
              </a:tr>
              <a:tr h="365760">
                <a:tc>
                  <a:txBody>
                    <a:bodyPr/>
                    <a:lstStyle/>
                    <a:p>
                      <a:r>
                        <a:rPr lang="en-US" sz="1800" dirty="0" smtClean="0"/>
                        <a:t>Kenmore</a:t>
                      </a:r>
                      <a:endParaRPr lang="en-US" sz="1800" dirty="0"/>
                    </a:p>
                  </a:txBody>
                  <a:tcPr anchor="ctr"/>
                </a:tc>
                <a:tc>
                  <a:txBody>
                    <a:bodyPr/>
                    <a:lstStyle/>
                    <a:p>
                      <a:pPr algn="ctr"/>
                      <a:r>
                        <a:rPr lang="en-US" sz="1800" dirty="0" smtClean="0"/>
                        <a:t>$1.64499</a:t>
                      </a:r>
                      <a:endParaRPr lang="en-US" sz="1800" dirty="0"/>
                    </a:p>
                  </a:txBody>
                  <a:tcPr anchor="ctr"/>
                </a:tc>
              </a:tr>
              <a:tr h="365760">
                <a:tc>
                  <a:txBody>
                    <a:bodyPr/>
                    <a:lstStyle/>
                    <a:p>
                      <a:r>
                        <a:rPr lang="en-US" sz="1800" dirty="0" smtClean="0"/>
                        <a:t>Bothell</a:t>
                      </a:r>
                      <a:endParaRPr lang="en-US" sz="1800" dirty="0"/>
                    </a:p>
                  </a:txBody>
                  <a:tcPr anchor="ctr"/>
                </a:tc>
                <a:tc>
                  <a:txBody>
                    <a:bodyPr/>
                    <a:lstStyle/>
                    <a:p>
                      <a:pPr algn="ctr"/>
                      <a:r>
                        <a:rPr lang="en-US" sz="1800" dirty="0" smtClean="0"/>
                        <a:t>$1.66697</a:t>
                      </a:r>
                      <a:endParaRPr lang="en-US" sz="1800" dirty="0"/>
                    </a:p>
                  </a:txBody>
                  <a:tcPr anchor="ctr"/>
                </a:tc>
              </a:tr>
            </a:tbl>
          </a:graphicData>
        </a:graphic>
      </p:graphicFrame>
      <p:graphicFrame>
        <p:nvGraphicFramePr>
          <p:cNvPr id="5" name="Table 4"/>
          <p:cNvGraphicFramePr>
            <a:graphicFrameLocks noGrp="1"/>
          </p:cNvGraphicFramePr>
          <p:nvPr/>
        </p:nvGraphicFramePr>
        <p:xfrm>
          <a:off x="4724400" y="1905000"/>
          <a:ext cx="4023360" cy="3931920"/>
        </p:xfrm>
        <a:graphic>
          <a:graphicData uri="http://schemas.openxmlformats.org/drawingml/2006/table">
            <a:tbl>
              <a:tblPr firstRow="1" bandRow="1">
                <a:tableStyleId>{5C22544A-7EE6-4342-B048-85BDC9FD1C3A}</a:tableStyleId>
              </a:tblPr>
              <a:tblGrid>
                <a:gridCol w="2011680"/>
                <a:gridCol w="2011680"/>
              </a:tblGrid>
              <a:tr h="640080">
                <a:tc>
                  <a:txBody>
                    <a:bodyPr/>
                    <a:lstStyle/>
                    <a:p>
                      <a:pPr algn="ctr"/>
                      <a:r>
                        <a:rPr lang="en-US" sz="1800" dirty="0" smtClean="0"/>
                        <a:t>King County </a:t>
                      </a:r>
                      <a:r>
                        <a:rPr lang="en-US" sz="1800" baseline="0" dirty="0" smtClean="0"/>
                        <a:t>Cities</a:t>
                      </a:r>
                    </a:p>
                    <a:p>
                      <a:pPr algn="ctr"/>
                      <a:r>
                        <a:rPr lang="en-US" sz="1800" baseline="0" dirty="0" smtClean="0"/>
                        <a:t>(&gt;20K population)</a:t>
                      </a:r>
                      <a:endParaRPr lang="en-US" sz="18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2013</a:t>
                      </a:r>
                      <a:r>
                        <a:rPr lang="en-US" sz="1800" baseline="0" dirty="0" smtClean="0"/>
                        <a:t> </a:t>
                      </a:r>
                      <a:r>
                        <a:rPr lang="en-US" sz="1800" baseline="0" dirty="0" smtClean="0"/>
                        <a:t>Levy Rate (City Portion Only)</a:t>
                      </a:r>
                      <a:endParaRPr lang="en-US" sz="1800" dirty="0" smtClean="0"/>
                    </a:p>
                  </a:txBody>
                  <a:tcPr anchor="ctr"/>
                </a:tc>
              </a:tr>
              <a:tr h="365760">
                <a:tc>
                  <a:txBody>
                    <a:bodyPr/>
                    <a:lstStyle/>
                    <a:p>
                      <a:r>
                        <a:rPr lang="en-US" sz="1800" dirty="0" smtClean="0"/>
                        <a:t>Kent</a:t>
                      </a:r>
                      <a:endParaRPr lang="en-US" sz="1800" dirty="0"/>
                    </a:p>
                  </a:txBody>
                  <a:tcPr anchor="ctr"/>
                </a:tc>
                <a:tc>
                  <a:txBody>
                    <a:bodyPr/>
                    <a:lstStyle/>
                    <a:p>
                      <a:pPr algn="ctr"/>
                      <a:r>
                        <a:rPr lang="en-US" sz="1800" dirty="0" smtClean="0"/>
                        <a:t>$</a:t>
                      </a:r>
                      <a:r>
                        <a:rPr lang="en-US" sz="1800" dirty="0" smtClean="0"/>
                        <a:t>1.69428</a:t>
                      </a:r>
                      <a:endParaRPr lang="en-US" sz="1800" dirty="0"/>
                    </a:p>
                  </a:txBody>
                  <a:tcPr anchor="ctr"/>
                </a:tc>
              </a:tr>
              <a:tr h="365760">
                <a:tc>
                  <a:txBody>
                    <a:bodyPr/>
                    <a:lstStyle/>
                    <a:p>
                      <a:r>
                        <a:rPr lang="en-US" sz="1800" dirty="0" smtClean="0"/>
                        <a:t>Redmond</a:t>
                      </a:r>
                      <a:endParaRPr lang="en-US" sz="1800" dirty="0"/>
                    </a:p>
                  </a:txBody>
                  <a:tcPr anchor="ctr"/>
                </a:tc>
                <a:tc>
                  <a:txBody>
                    <a:bodyPr/>
                    <a:lstStyle/>
                    <a:p>
                      <a:pPr algn="ctr"/>
                      <a:r>
                        <a:rPr lang="en-US" sz="1800" dirty="0" smtClean="0"/>
                        <a:t>$</a:t>
                      </a:r>
                      <a:r>
                        <a:rPr lang="en-US" sz="1800" dirty="0" smtClean="0"/>
                        <a:t>1.72758</a:t>
                      </a:r>
                      <a:endParaRPr lang="en-US" sz="1800" dirty="0"/>
                    </a:p>
                  </a:txBody>
                  <a:tcPr anchor="ctr"/>
                </a:tc>
              </a:tr>
              <a:tr h="365760">
                <a:tc>
                  <a:txBody>
                    <a:bodyPr/>
                    <a:lstStyle/>
                    <a:p>
                      <a:r>
                        <a:rPr lang="en-US" sz="1800" dirty="0" smtClean="0"/>
                        <a:t>Shoreline</a:t>
                      </a:r>
                      <a:endParaRPr lang="en-US" sz="1800" dirty="0"/>
                    </a:p>
                  </a:txBody>
                  <a:tcPr anchor="ctr"/>
                </a:tc>
                <a:tc>
                  <a:txBody>
                    <a:bodyPr/>
                    <a:lstStyle/>
                    <a:p>
                      <a:pPr algn="ctr"/>
                      <a:r>
                        <a:rPr lang="en-US" sz="1800" dirty="0" smtClean="0"/>
                        <a:t>$</a:t>
                      </a:r>
                      <a:r>
                        <a:rPr lang="en-US" sz="1800" dirty="0" smtClean="0"/>
                        <a:t>1.85330</a:t>
                      </a:r>
                      <a:endParaRPr lang="en-US" sz="1800" dirty="0"/>
                    </a:p>
                  </a:txBody>
                  <a:tcPr anchor="ctr"/>
                </a:tc>
              </a:tr>
              <a:tr h="365760">
                <a:tc>
                  <a:txBody>
                    <a:bodyPr/>
                    <a:lstStyle/>
                    <a:p>
                      <a:r>
                        <a:rPr lang="en-US" sz="1800" dirty="0" smtClean="0"/>
                        <a:t>Kirkland</a:t>
                      </a:r>
                      <a:endParaRPr lang="en-US" sz="1800" dirty="0"/>
                    </a:p>
                  </a:txBody>
                  <a:tcPr anchor="ctr"/>
                </a:tc>
                <a:tc>
                  <a:txBody>
                    <a:bodyPr/>
                    <a:lstStyle/>
                    <a:p>
                      <a:pPr algn="ctr"/>
                      <a:r>
                        <a:rPr lang="en-US" sz="1800" dirty="0" smtClean="0"/>
                        <a:t>$</a:t>
                      </a:r>
                      <a:r>
                        <a:rPr lang="en-US" sz="1800" dirty="0" smtClean="0"/>
                        <a:t>1.86807</a:t>
                      </a:r>
                      <a:endParaRPr lang="en-US" sz="1800" dirty="0"/>
                    </a:p>
                  </a:txBody>
                  <a:tcPr anchor="ctr"/>
                </a:tc>
              </a:tr>
              <a:tr h="365760">
                <a:tc>
                  <a:txBody>
                    <a:bodyPr/>
                    <a:lstStyle/>
                    <a:p>
                      <a:r>
                        <a:rPr lang="en-US" sz="1800" dirty="0" smtClean="0"/>
                        <a:t>Auburn</a:t>
                      </a:r>
                      <a:endParaRPr lang="en-US" sz="1800" dirty="0"/>
                    </a:p>
                  </a:txBody>
                  <a:tcPr anchor="ctr"/>
                </a:tc>
                <a:tc>
                  <a:txBody>
                    <a:bodyPr/>
                    <a:lstStyle/>
                    <a:p>
                      <a:pPr algn="ctr"/>
                      <a:r>
                        <a:rPr lang="en-US" sz="1800" dirty="0" smtClean="0"/>
                        <a:t>$</a:t>
                      </a:r>
                      <a:r>
                        <a:rPr lang="en-US" sz="1800" dirty="0" smtClean="0"/>
                        <a:t>2.10000</a:t>
                      </a:r>
                      <a:endParaRPr lang="en-US" sz="1800" dirty="0"/>
                    </a:p>
                  </a:txBody>
                  <a:tcPr anchor="ctr"/>
                </a:tc>
              </a:tr>
              <a:tr h="365760">
                <a:tc>
                  <a:txBody>
                    <a:bodyPr/>
                    <a:lstStyle/>
                    <a:p>
                      <a:r>
                        <a:rPr lang="en-US" sz="1800" dirty="0" smtClean="0"/>
                        <a:t>Sammamish</a:t>
                      </a:r>
                      <a:endParaRPr lang="en-US" sz="1800" dirty="0"/>
                    </a:p>
                  </a:txBody>
                  <a:tcPr anchor="ctr"/>
                </a:tc>
                <a:tc>
                  <a:txBody>
                    <a:bodyPr/>
                    <a:lstStyle/>
                    <a:p>
                      <a:pPr algn="ctr"/>
                      <a:r>
                        <a:rPr lang="en-US" sz="1800" dirty="0" smtClean="0"/>
                        <a:t>$</a:t>
                      </a:r>
                      <a:r>
                        <a:rPr lang="en-US" sz="1800" dirty="0" smtClean="0"/>
                        <a:t>2.59084</a:t>
                      </a:r>
                      <a:endParaRPr lang="en-US" sz="1800" dirty="0"/>
                    </a:p>
                  </a:txBody>
                  <a:tcPr anchor="ctr"/>
                </a:tc>
              </a:tr>
              <a:tr h="365760">
                <a:tc>
                  <a:txBody>
                    <a:bodyPr/>
                    <a:lstStyle/>
                    <a:p>
                      <a:r>
                        <a:rPr lang="en-US" sz="1800" dirty="0" smtClean="0"/>
                        <a:t>Renton</a:t>
                      </a:r>
                      <a:endParaRPr lang="en-US" sz="1800" dirty="0"/>
                    </a:p>
                  </a:txBody>
                  <a:tcPr anchor="ctr"/>
                </a:tc>
                <a:tc>
                  <a:txBody>
                    <a:bodyPr/>
                    <a:lstStyle/>
                    <a:p>
                      <a:pPr algn="ctr"/>
                      <a:r>
                        <a:rPr lang="en-US" sz="1800" dirty="0" smtClean="0"/>
                        <a:t>$3.10000</a:t>
                      </a:r>
                      <a:endParaRPr lang="en-US" sz="1800" dirty="0"/>
                    </a:p>
                  </a:txBody>
                  <a:tcPr anchor="ctr"/>
                </a:tc>
              </a:tr>
              <a:tr h="365760">
                <a:tc>
                  <a:txBody>
                    <a:bodyPr/>
                    <a:lstStyle/>
                    <a:p>
                      <a:r>
                        <a:rPr lang="en-US" sz="1800" dirty="0" smtClean="0"/>
                        <a:t>SeaTac</a:t>
                      </a:r>
                      <a:endParaRPr lang="en-US" sz="1800" dirty="0"/>
                    </a:p>
                  </a:txBody>
                  <a:tcPr anchor="ctr"/>
                </a:tc>
                <a:tc>
                  <a:txBody>
                    <a:bodyPr/>
                    <a:lstStyle/>
                    <a:p>
                      <a:pPr algn="ctr"/>
                      <a:r>
                        <a:rPr lang="en-US" sz="1800" dirty="0" smtClean="0"/>
                        <a:t>$3.10000</a:t>
                      </a:r>
                      <a:endParaRPr lang="en-US" sz="1800" dirty="0"/>
                    </a:p>
                  </a:txBody>
                  <a:tcPr anchor="ctr"/>
                </a:tc>
              </a:tr>
              <a:tr h="365760">
                <a:tc>
                  <a:txBody>
                    <a:bodyPr/>
                    <a:lstStyle/>
                    <a:p>
                      <a:r>
                        <a:rPr lang="en-US" sz="1800" dirty="0" smtClean="0"/>
                        <a:t>Seattle</a:t>
                      </a:r>
                      <a:endParaRPr lang="en-US" sz="1800" dirty="0"/>
                    </a:p>
                  </a:txBody>
                  <a:tcPr anchor="ctr"/>
                </a:tc>
                <a:tc>
                  <a:txBody>
                    <a:bodyPr/>
                    <a:lstStyle/>
                    <a:p>
                      <a:pPr algn="ctr"/>
                      <a:r>
                        <a:rPr lang="en-US" sz="1800" dirty="0" smtClean="0"/>
                        <a:t>$3.28556</a:t>
                      </a:r>
                      <a:endParaRPr lang="en-US" sz="1800" dirty="0"/>
                    </a:p>
                  </a:txBody>
                  <a:tcPr anchor="ctr"/>
                </a:tc>
              </a:tr>
            </a:tbl>
          </a:graphicData>
        </a:graphic>
      </p:graphicFrame>
      <p:graphicFrame>
        <p:nvGraphicFramePr>
          <p:cNvPr id="7" name="Table 6"/>
          <p:cNvGraphicFramePr>
            <a:graphicFrameLocks noGrp="1"/>
          </p:cNvGraphicFramePr>
          <p:nvPr/>
        </p:nvGraphicFramePr>
        <p:xfrm>
          <a:off x="381000" y="3276600"/>
          <a:ext cx="4041058" cy="365760"/>
        </p:xfrm>
        <a:graphic>
          <a:graphicData uri="http://schemas.openxmlformats.org/drawingml/2006/table">
            <a:tbl>
              <a:tblPr/>
              <a:tblGrid>
                <a:gridCol w="4041058"/>
              </a:tblGrid>
              <a:tr h="363794">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1" y="96839"/>
            <a:ext cx="7772400" cy="1122361"/>
          </a:xfrm>
        </p:spPr>
        <p:txBody>
          <a:bodyPr>
            <a:normAutofit fontScale="90000"/>
          </a:bodyPr>
          <a:lstStyle/>
          <a:p>
            <a:pPr fontAlgn="auto">
              <a:spcAft>
                <a:spcPts val="0"/>
              </a:spcAft>
              <a:defRPr/>
            </a:pPr>
            <a:r>
              <a:rPr lang="en-US" dirty="0" smtClean="0"/>
              <a:t>Costs vs. Benefits of Government</a:t>
            </a:r>
            <a:br>
              <a:rPr lang="en-US" dirty="0" smtClean="0"/>
            </a:br>
            <a:r>
              <a:rPr lang="en-US" i="1" dirty="0" smtClean="0">
                <a:solidFill>
                  <a:schemeClr val="accent2"/>
                </a:solidFill>
              </a:rPr>
              <a:t>Background</a:t>
            </a:r>
            <a:endParaRPr lang="en-US" dirty="0" smtClean="0">
              <a:solidFill>
                <a:schemeClr val="accent2"/>
              </a:solidFill>
            </a:endParaRPr>
          </a:p>
        </p:txBody>
      </p:sp>
      <p:sp>
        <p:nvSpPr>
          <p:cNvPr id="13315" name="Content Placeholder 2"/>
          <p:cNvSpPr>
            <a:spLocks noGrp="1"/>
          </p:cNvSpPr>
          <p:nvPr>
            <p:ph sz="quarter" idx="1"/>
          </p:nvPr>
        </p:nvSpPr>
        <p:spPr>
          <a:xfrm>
            <a:off x="685800" y="1676400"/>
            <a:ext cx="8077200" cy="4953000"/>
          </a:xfrm>
        </p:spPr>
        <p:txBody>
          <a:bodyPr/>
          <a:lstStyle/>
          <a:p>
            <a:pPr>
              <a:buSzPct val="70000"/>
              <a:buFont typeface="Wingdings" pitchFamily="2" charset="2"/>
              <a:buChar char=""/>
            </a:pPr>
            <a:r>
              <a:rPr lang="en-US" sz="3200" b="1" dirty="0" smtClean="0"/>
              <a:t>There has been a lot of negative press over the past 4 years about:</a:t>
            </a:r>
          </a:p>
          <a:p>
            <a:pPr lvl="1">
              <a:buSzPct val="90000"/>
              <a:buFont typeface="Wingdings" pitchFamily="2" charset="2"/>
              <a:buChar char="§"/>
            </a:pPr>
            <a:r>
              <a:rPr lang="en-US" sz="2800" dirty="0" smtClean="0"/>
              <a:t>The cost of government employees, in terms of salaries, benefits, and pensions.</a:t>
            </a:r>
          </a:p>
          <a:p>
            <a:pPr lvl="1">
              <a:buSzPct val="90000"/>
              <a:buFont typeface="Wingdings" pitchFamily="2" charset="2"/>
              <a:buChar char="§"/>
            </a:pPr>
            <a:r>
              <a:rPr lang="en-US" sz="2800" dirty="0" smtClean="0"/>
              <a:t>CALPERS, State of WI, State of WA, and King Co.</a:t>
            </a:r>
          </a:p>
          <a:p>
            <a:pPr>
              <a:buSzPct val="70000"/>
              <a:buFont typeface="Wingdings" pitchFamily="2" charset="2"/>
              <a:buChar char=""/>
            </a:pPr>
            <a:r>
              <a:rPr lang="en-US" sz="3200" b="1" dirty="0" smtClean="0"/>
              <a:t>Purpose of this presentation:</a:t>
            </a:r>
          </a:p>
          <a:p>
            <a:pPr lvl="1">
              <a:buSzPct val="90000"/>
              <a:buFont typeface="Wingdings" pitchFamily="2" charset="2"/>
              <a:buChar char="§"/>
            </a:pPr>
            <a:r>
              <a:rPr lang="en-US" sz="2800" dirty="0" smtClean="0"/>
              <a:t>To boil things down so a typical Mercer Island resident can weigh the costs of government (as measured by the taxes paid to the City) against the benefits (i.e. services) received.</a:t>
            </a:r>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2013 </a:t>
            </a:r>
            <a:r>
              <a:rPr lang="en-US" dirty="0" smtClean="0"/>
              <a:t>Total Estimated Tax Burden</a:t>
            </a:r>
            <a:br>
              <a:rPr lang="en-US" dirty="0" smtClean="0"/>
            </a:br>
            <a:r>
              <a:rPr lang="en-US" i="1" dirty="0" smtClean="0">
                <a:solidFill>
                  <a:schemeClr val="accent2"/>
                </a:solidFill>
              </a:rPr>
              <a:t>$</a:t>
            </a:r>
            <a:r>
              <a:rPr lang="en-US" i="1" dirty="0" smtClean="0">
                <a:solidFill>
                  <a:schemeClr val="accent2"/>
                </a:solidFill>
              </a:rPr>
              <a:t>711K </a:t>
            </a:r>
            <a:r>
              <a:rPr lang="en-US" i="1" dirty="0" smtClean="0">
                <a:solidFill>
                  <a:schemeClr val="accent2"/>
                </a:solidFill>
              </a:rPr>
              <a:t>MI Home &amp; Family of 4</a:t>
            </a:r>
          </a:p>
        </p:txBody>
      </p:sp>
      <p:graphicFrame>
        <p:nvGraphicFramePr>
          <p:cNvPr id="4" name="Content Placeholder 3"/>
          <p:cNvGraphicFramePr>
            <a:graphicFrameLocks noGrp="1"/>
          </p:cNvGraphicFramePr>
          <p:nvPr>
            <p:ph sz="quarter" idx="1"/>
          </p:nvPr>
        </p:nvGraphicFramePr>
        <p:xfrm>
          <a:off x="685800" y="2209800"/>
          <a:ext cx="7802880" cy="3888377"/>
        </p:xfrm>
        <a:graphic>
          <a:graphicData uri="http://schemas.openxmlformats.org/drawingml/2006/table">
            <a:tbl>
              <a:tblPr firstRow="1" bandRow="1">
                <a:tableStyleId>{5C22544A-7EE6-4342-B048-85BDC9FD1C3A}</a:tableStyleId>
              </a:tblPr>
              <a:tblGrid>
                <a:gridCol w="6583680"/>
                <a:gridCol w="1219200"/>
              </a:tblGrid>
              <a:tr h="444137">
                <a:tc>
                  <a:txBody>
                    <a:bodyPr/>
                    <a:lstStyle/>
                    <a:p>
                      <a:pPr algn="ctr"/>
                      <a:r>
                        <a:rPr lang="en-US" sz="2000" dirty="0" smtClean="0"/>
                        <a:t>Taxes Paid to City of Mercer</a:t>
                      </a:r>
                      <a:r>
                        <a:rPr lang="en-US" sz="2000" baseline="0" dirty="0" smtClean="0"/>
                        <a:t> Island</a:t>
                      </a:r>
                      <a:endParaRPr lang="en-US" sz="2000" dirty="0"/>
                    </a:p>
                  </a:txBody>
                  <a:tcPr anchor="ctr"/>
                </a:tc>
                <a:tc>
                  <a:txBody>
                    <a:bodyPr/>
                    <a:lstStyle/>
                    <a:p>
                      <a:pPr algn="ctr"/>
                      <a:r>
                        <a:rPr lang="en-US" sz="2000" dirty="0" smtClean="0"/>
                        <a:t>Amount</a:t>
                      </a:r>
                      <a:endParaRPr lang="en-US" sz="2000" dirty="0"/>
                    </a:p>
                  </a:txBody>
                  <a:tcPr anchor="ctr"/>
                </a:tc>
              </a:tr>
              <a:tr h="457200">
                <a:tc>
                  <a:txBody>
                    <a:bodyPr/>
                    <a:lstStyle/>
                    <a:p>
                      <a:r>
                        <a:rPr lang="en-US" sz="2000" dirty="0" smtClean="0"/>
                        <a:t>Property tax </a:t>
                      </a:r>
                      <a:r>
                        <a:rPr lang="en-US" sz="2000" dirty="0" smtClean="0"/>
                        <a:t>(based on 2013 </a:t>
                      </a:r>
                      <a:r>
                        <a:rPr lang="en-US" sz="2000" dirty="0" smtClean="0"/>
                        <a:t>median AV of </a:t>
                      </a:r>
                      <a:r>
                        <a:rPr lang="en-US" sz="2000" baseline="0" dirty="0" smtClean="0"/>
                        <a:t>$</a:t>
                      </a:r>
                      <a:r>
                        <a:rPr lang="en-US" sz="2000" baseline="0" dirty="0" smtClean="0"/>
                        <a:t>711K</a:t>
                      </a:r>
                      <a:r>
                        <a:rPr lang="en-US" sz="2000" baseline="0" dirty="0" smtClean="0"/>
                        <a:t>)</a:t>
                      </a:r>
                      <a:endParaRPr lang="en-US" sz="2000" dirty="0"/>
                    </a:p>
                  </a:txBody>
                  <a:tcPr anchor="ctr"/>
                </a:tc>
                <a:tc>
                  <a:txBody>
                    <a:bodyPr/>
                    <a:lstStyle/>
                    <a:p>
                      <a:pPr algn="r"/>
                      <a:r>
                        <a:rPr lang="en-US" sz="2000" dirty="0" smtClean="0"/>
                        <a:t>$1,020</a:t>
                      </a:r>
                      <a:endParaRPr lang="en-US" sz="2000" dirty="0"/>
                    </a:p>
                  </a:txBody>
                  <a:tcPr anchor="ctr"/>
                </a:tc>
              </a:tr>
              <a:tr h="457200">
                <a:tc>
                  <a:txBody>
                    <a:bodyPr/>
                    <a:lstStyle/>
                    <a:p>
                      <a:r>
                        <a:rPr lang="en-US" sz="2000" dirty="0" smtClean="0"/>
                        <a:t>Utility</a:t>
                      </a:r>
                      <a:r>
                        <a:rPr lang="en-US" sz="2000" baseline="0" dirty="0" smtClean="0"/>
                        <a:t> tax (electricity, gas, phone, garbage, </a:t>
                      </a:r>
                      <a:r>
                        <a:rPr lang="en-US" sz="2000" baseline="0" dirty="0" smtClean="0"/>
                        <a:t>cable, water, sewer &amp; storm water)</a:t>
                      </a:r>
                      <a:endParaRPr lang="en-US" sz="2000" dirty="0"/>
                    </a:p>
                  </a:txBody>
                  <a:tcPr anchor="ctr"/>
                </a:tc>
                <a:tc>
                  <a:txBody>
                    <a:bodyPr/>
                    <a:lstStyle/>
                    <a:p>
                      <a:pPr algn="r"/>
                      <a:r>
                        <a:rPr lang="en-US" sz="2000" dirty="0" smtClean="0"/>
                        <a:t>466</a:t>
                      </a:r>
                      <a:endParaRPr lang="en-US" sz="2000" dirty="0"/>
                    </a:p>
                  </a:txBody>
                  <a:tcPr anchor="ctr"/>
                </a:tc>
              </a:tr>
              <a:tr h="457200">
                <a:tc>
                  <a:txBody>
                    <a:bodyPr/>
                    <a:lstStyle/>
                    <a:p>
                      <a:r>
                        <a:rPr lang="en-US" sz="2000" dirty="0" smtClean="0"/>
                        <a:t>Sales tax </a:t>
                      </a:r>
                      <a:r>
                        <a:rPr lang="en-US" sz="2000" dirty="0" smtClean="0"/>
                        <a:t>(excludes construction</a:t>
                      </a:r>
                      <a:r>
                        <a:rPr lang="en-US" sz="2000" baseline="0" dirty="0" smtClean="0"/>
                        <a:t>)</a:t>
                      </a:r>
                      <a:endParaRPr lang="en-US" sz="2000" dirty="0"/>
                    </a:p>
                  </a:txBody>
                  <a:tcPr anchor="ctr"/>
                </a:tc>
                <a:tc>
                  <a:txBody>
                    <a:bodyPr/>
                    <a:lstStyle/>
                    <a:p>
                      <a:pPr algn="r"/>
                      <a:r>
                        <a:rPr lang="en-US" sz="2000" dirty="0" smtClean="0"/>
                        <a:t>209</a:t>
                      </a:r>
                      <a:endParaRPr lang="en-US" sz="2000" dirty="0"/>
                    </a:p>
                  </a:txBody>
                  <a:tcPr anchor="ctr"/>
                </a:tc>
              </a:tr>
              <a:tr h="457200">
                <a:tc>
                  <a:txBody>
                    <a:bodyPr/>
                    <a:lstStyle/>
                    <a:p>
                      <a:r>
                        <a:rPr lang="en-US" sz="2000" dirty="0" smtClean="0"/>
                        <a:t>King County EMS levy (based on amount</a:t>
                      </a:r>
                      <a:r>
                        <a:rPr lang="en-US" sz="2000" baseline="0" dirty="0" smtClean="0"/>
                        <a:t> </a:t>
                      </a:r>
                      <a:r>
                        <a:rPr lang="en-US" sz="2000" dirty="0" smtClean="0"/>
                        <a:t>remitted</a:t>
                      </a:r>
                      <a:r>
                        <a:rPr lang="en-US" sz="2000" baseline="0" dirty="0" smtClean="0"/>
                        <a:t> to City only)</a:t>
                      </a:r>
                      <a:endParaRPr lang="en-US" sz="2000" dirty="0"/>
                    </a:p>
                  </a:txBody>
                  <a:tcPr anchor="ctr"/>
                </a:tc>
                <a:tc>
                  <a:txBody>
                    <a:bodyPr/>
                    <a:lstStyle/>
                    <a:p>
                      <a:pPr algn="r"/>
                      <a:r>
                        <a:rPr lang="en-US" sz="2000" dirty="0" smtClean="0"/>
                        <a:t>37</a:t>
                      </a:r>
                      <a:endParaRPr lang="en-US" sz="2000" dirty="0"/>
                    </a:p>
                  </a:txBody>
                  <a:tcPr anchor="ctr"/>
                </a:tc>
              </a:tr>
              <a:tr h="457200">
                <a:tc>
                  <a:txBody>
                    <a:bodyPr/>
                    <a:lstStyle/>
                    <a:p>
                      <a:r>
                        <a:rPr lang="en-US" sz="2000" b="1" dirty="0" smtClean="0"/>
                        <a:t>Total </a:t>
                      </a:r>
                      <a:r>
                        <a:rPr lang="en-US" sz="2000" b="1" dirty="0" smtClean="0"/>
                        <a:t>estimated taxes </a:t>
                      </a:r>
                      <a:r>
                        <a:rPr lang="en-US" sz="2000" b="1" dirty="0" smtClean="0"/>
                        <a:t>paid to City in </a:t>
                      </a:r>
                      <a:r>
                        <a:rPr lang="en-US" sz="2000" b="1" dirty="0" smtClean="0"/>
                        <a:t>2013</a:t>
                      </a:r>
                      <a:endParaRPr lang="en-US" sz="2000" b="1" dirty="0"/>
                    </a:p>
                  </a:txBody>
                  <a:tcPr anchor="ctr"/>
                </a:tc>
                <a:tc>
                  <a:txBody>
                    <a:bodyPr/>
                    <a:lstStyle/>
                    <a:p>
                      <a:pPr algn="r"/>
                      <a:r>
                        <a:rPr lang="en-US" sz="2000" b="1" dirty="0" smtClean="0"/>
                        <a:t>$</a:t>
                      </a:r>
                      <a:r>
                        <a:rPr lang="en-US" sz="2000" b="1" dirty="0" smtClean="0"/>
                        <a:t>1,732</a:t>
                      </a:r>
                      <a:endParaRPr lang="en-US" sz="2000" b="1" dirty="0"/>
                    </a:p>
                  </a:txBody>
                  <a:tcPr anchor="ctr"/>
                </a:tc>
              </a:tr>
              <a:tr h="457200">
                <a:tc>
                  <a:txBody>
                    <a:bodyPr/>
                    <a:lstStyle/>
                    <a:p>
                      <a:r>
                        <a:rPr lang="en-US" sz="2000" b="1" dirty="0" smtClean="0"/>
                        <a:t>Total </a:t>
                      </a:r>
                      <a:r>
                        <a:rPr lang="en-US" sz="2000" b="1" dirty="0" smtClean="0"/>
                        <a:t>estimated taxes </a:t>
                      </a:r>
                      <a:r>
                        <a:rPr lang="en-US" sz="2000" b="1" dirty="0" smtClean="0"/>
                        <a:t>paid to City per month in </a:t>
                      </a:r>
                      <a:r>
                        <a:rPr lang="en-US" sz="2000" b="1" dirty="0" smtClean="0"/>
                        <a:t>2013</a:t>
                      </a:r>
                      <a:endParaRPr lang="en-US" sz="2000" b="1" dirty="0"/>
                    </a:p>
                  </a:txBody>
                  <a:tcPr anchor="ctr"/>
                </a:tc>
                <a:tc>
                  <a:txBody>
                    <a:bodyPr/>
                    <a:lstStyle/>
                    <a:p>
                      <a:pPr algn="r"/>
                      <a:r>
                        <a:rPr lang="en-US" sz="2000" b="1" dirty="0" smtClean="0"/>
                        <a:t>$144</a:t>
                      </a:r>
                      <a:endParaRPr lang="en-US" sz="2000" b="1" dirty="0"/>
                    </a:p>
                  </a:txBody>
                  <a:tcPr anchor="ctr"/>
                </a:tc>
              </a:tr>
              <a:tr h="457200">
                <a:tc>
                  <a:txBody>
                    <a:bodyPr/>
                    <a:lstStyle/>
                    <a:p>
                      <a:r>
                        <a:rPr lang="en-US" sz="2000" b="1" dirty="0" smtClean="0"/>
                        <a:t>Total </a:t>
                      </a:r>
                      <a:r>
                        <a:rPr lang="en-US" sz="2000" b="1" dirty="0" smtClean="0"/>
                        <a:t>estimated taxes</a:t>
                      </a:r>
                      <a:r>
                        <a:rPr lang="en-US" sz="2000" b="1" baseline="0" dirty="0" smtClean="0"/>
                        <a:t> </a:t>
                      </a:r>
                      <a:r>
                        <a:rPr lang="en-US" sz="2000" b="1" baseline="0" dirty="0" smtClean="0"/>
                        <a:t>paid to City per day in </a:t>
                      </a:r>
                      <a:r>
                        <a:rPr lang="en-US" sz="2000" b="1" baseline="0" dirty="0" smtClean="0"/>
                        <a:t>2013</a:t>
                      </a:r>
                      <a:endParaRPr lang="en-US" sz="2000" b="1" dirty="0"/>
                    </a:p>
                  </a:txBody>
                  <a:tcPr anchor="ctr"/>
                </a:tc>
                <a:tc>
                  <a:txBody>
                    <a:bodyPr/>
                    <a:lstStyle/>
                    <a:p>
                      <a:pPr algn="r"/>
                      <a:r>
                        <a:rPr lang="en-US" sz="2000" b="1" dirty="0" smtClean="0"/>
                        <a:t>$</a:t>
                      </a:r>
                      <a:r>
                        <a:rPr lang="en-US" sz="2000" b="1" dirty="0" smtClean="0"/>
                        <a:t>4.75</a:t>
                      </a:r>
                      <a:endParaRPr lang="en-US" sz="2000" b="1" dirty="0"/>
                    </a:p>
                  </a:txBody>
                  <a:tcPr anchor="ctr"/>
                </a:tc>
              </a:tr>
            </a:tbl>
          </a:graphicData>
        </a:graphic>
      </p:graphicFrame>
      <p:graphicFrame>
        <p:nvGraphicFramePr>
          <p:cNvPr id="6" name="Table 5"/>
          <p:cNvGraphicFramePr>
            <a:graphicFrameLocks noGrp="1"/>
          </p:cNvGraphicFramePr>
          <p:nvPr/>
        </p:nvGraphicFramePr>
        <p:xfrm>
          <a:off x="685800" y="4724400"/>
          <a:ext cx="7816361" cy="1354015"/>
        </p:xfrm>
        <a:graphic>
          <a:graphicData uri="http://schemas.openxmlformats.org/drawingml/2006/table">
            <a:tbl>
              <a:tblPr/>
              <a:tblGrid>
                <a:gridCol w="7816361"/>
              </a:tblGrid>
              <a:tr h="1354015">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2013 </a:t>
            </a:r>
            <a:r>
              <a:rPr lang="en-US" dirty="0" smtClean="0"/>
              <a:t>Total Estimated Tax Burden</a:t>
            </a:r>
            <a:br>
              <a:rPr lang="en-US" dirty="0" smtClean="0"/>
            </a:br>
            <a:r>
              <a:rPr lang="en-US" i="1" dirty="0" smtClean="0">
                <a:solidFill>
                  <a:schemeClr val="accent2"/>
                </a:solidFill>
              </a:rPr>
              <a:t>$</a:t>
            </a:r>
            <a:r>
              <a:rPr lang="en-US" i="1" dirty="0" smtClean="0">
                <a:solidFill>
                  <a:schemeClr val="accent2"/>
                </a:solidFill>
              </a:rPr>
              <a:t>711K </a:t>
            </a:r>
            <a:r>
              <a:rPr lang="en-US" i="1" dirty="0" smtClean="0">
                <a:solidFill>
                  <a:schemeClr val="accent2"/>
                </a:solidFill>
              </a:rPr>
              <a:t>MI Home &amp; Family of 4</a:t>
            </a:r>
          </a:p>
        </p:txBody>
      </p:sp>
      <p:graphicFrame>
        <p:nvGraphicFramePr>
          <p:cNvPr id="4" name="Content Placeholder 3"/>
          <p:cNvGraphicFramePr>
            <a:graphicFrameLocks noGrp="1"/>
          </p:cNvGraphicFramePr>
          <p:nvPr>
            <p:ph sz="quarter" idx="1"/>
          </p:nvPr>
        </p:nvGraphicFramePr>
        <p:xfrm>
          <a:off x="533400" y="1828800"/>
          <a:ext cx="8046720" cy="4754880"/>
        </p:xfrm>
        <a:graphic>
          <a:graphicData uri="http://schemas.openxmlformats.org/drawingml/2006/table">
            <a:tbl>
              <a:tblPr firstRow="1" bandRow="1">
                <a:tableStyleId>{5C22544A-7EE6-4342-B048-85BDC9FD1C3A}</a:tableStyleId>
              </a:tblPr>
              <a:tblGrid>
                <a:gridCol w="6949440"/>
                <a:gridCol w="1097280"/>
              </a:tblGrid>
              <a:tr h="411480">
                <a:tc>
                  <a:txBody>
                    <a:bodyPr/>
                    <a:lstStyle/>
                    <a:p>
                      <a:pPr algn="ctr"/>
                      <a:r>
                        <a:rPr lang="en-US" sz="1800" dirty="0" smtClean="0"/>
                        <a:t>2013 </a:t>
                      </a:r>
                      <a:r>
                        <a:rPr lang="en-US" sz="1800" dirty="0" smtClean="0"/>
                        <a:t>Calculation</a:t>
                      </a:r>
                      <a:endParaRPr lang="en-US" sz="1800" dirty="0"/>
                    </a:p>
                  </a:txBody>
                  <a:tcPr anchor="ctr"/>
                </a:tc>
                <a:tc>
                  <a:txBody>
                    <a:bodyPr/>
                    <a:lstStyle/>
                    <a:p>
                      <a:pPr algn="ctr"/>
                      <a:r>
                        <a:rPr lang="en-US" sz="1800" dirty="0" smtClean="0"/>
                        <a:t>Amount</a:t>
                      </a:r>
                      <a:endParaRPr lang="en-US" sz="1800" dirty="0"/>
                    </a:p>
                  </a:txBody>
                  <a:tcPr anchor="ctr"/>
                </a:tc>
              </a:tr>
              <a:tr h="411480">
                <a:tc>
                  <a:txBody>
                    <a:bodyPr/>
                    <a:lstStyle/>
                    <a:p>
                      <a:r>
                        <a:rPr lang="en-US" sz="1800" dirty="0" smtClean="0"/>
                        <a:t>Property tax ($</a:t>
                      </a:r>
                      <a:r>
                        <a:rPr lang="en-US" sz="1800" dirty="0" smtClean="0"/>
                        <a:t>711K</a:t>
                      </a:r>
                      <a:r>
                        <a:rPr lang="en-US" sz="1800" baseline="0" dirty="0" smtClean="0"/>
                        <a:t> </a:t>
                      </a:r>
                      <a:r>
                        <a:rPr lang="en-US" sz="1800" baseline="0" dirty="0" smtClean="0"/>
                        <a:t>median AV/$1K x $</a:t>
                      </a:r>
                      <a:r>
                        <a:rPr lang="en-US" sz="1800" baseline="0" dirty="0" smtClean="0"/>
                        <a:t>1.43513 </a:t>
                      </a:r>
                      <a:r>
                        <a:rPr lang="en-US" sz="1800" baseline="0" dirty="0" smtClean="0"/>
                        <a:t>levy rate)</a:t>
                      </a:r>
                      <a:endParaRPr lang="en-US" sz="1800" dirty="0"/>
                    </a:p>
                  </a:txBody>
                  <a:tcPr anchor="ctr"/>
                </a:tc>
                <a:tc>
                  <a:txBody>
                    <a:bodyPr/>
                    <a:lstStyle/>
                    <a:p>
                      <a:pPr algn="r"/>
                      <a:r>
                        <a:rPr lang="en-US" sz="1800" dirty="0" smtClean="0"/>
                        <a:t>$1,020</a:t>
                      </a:r>
                      <a:endParaRPr lang="en-US" sz="1800" dirty="0"/>
                    </a:p>
                  </a:txBody>
                  <a:tcPr anchor="ctr"/>
                </a:tc>
              </a:tr>
              <a:tr h="411480">
                <a:tc>
                  <a:txBody>
                    <a:bodyPr/>
                    <a:lstStyle/>
                    <a:p>
                      <a:r>
                        <a:rPr lang="en-US" sz="1800" dirty="0" smtClean="0"/>
                        <a:t>Electric &amp; gas utility tax (PSE:</a:t>
                      </a:r>
                      <a:r>
                        <a:rPr lang="en-US" sz="1800" baseline="0" dirty="0" smtClean="0"/>
                        <a:t> </a:t>
                      </a:r>
                      <a:r>
                        <a:rPr lang="en-US" sz="1800" dirty="0" smtClean="0"/>
                        <a:t>$200/mo </a:t>
                      </a:r>
                      <a:r>
                        <a:rPr lang="en-US" sz="1800" dirty="0" smtClean="0"/>
                        <a:t>x 12 mo x 6%)</a:t>
                      </a:r>
                      <a:endParaRPr lang="en-US" sz="1800" dirty="0"/>
                    </a:p>
                  </a:txBody>
                  <a:tcPr anchor="ctr"/>
                </a:tc>
                <a:tc>
                  <a:txBody>
                    <a:bodyPr/>
                    <a:lstStyle/>
                    <a:p>
                      <a:pPr algn="r"/>
                      <a:r>
                        <a:rPr lang="en-US" sz="1800" dirty="0" smtClean="0"/>
                        <a:t>144</a:t>
                      </a:r>
                      <a:endParaRPr lang="en-US" sz="1800" dirty="0"/>
                    </a:p>
                  </a:txBody>
                  <a:tcPr anchor="ctr"/>
                </a:tc>
              </a:tr>
              <a:tr h="411480">
                <a:tc>
                  <a:txBody>
                    <a:bodyPr/>
                    <a:lstStyle/>
                    <a:p>
                      <a:r>
                        <a:rPr lang="en-US" sz="1800" dirty="0" smtClean="0"/>
                        <a:t>Telephone utility tax (Qwest:</a:t>
                      </a:r>
                      <a:r>
                        <a:rPr lang="en-US" sz="1800" baseline="0" dirty="0" smtClean="0"/>
                        <a:t> </a:t>
                      </a:r>
                      <a:r>
                        <a:rPr lang="en-US" sz="1800" dirty="0" smtClean="0"/>
                        <a:t>$45/mo x 12 mo x 6%)</a:t>
                      </a:r>
                      <a:endParaRPr lang="en-US" sz="1800" dirty="0"/>
                    </a:p>
                  </a:txBody>
                  <a:tcPr anchor="ctr"/>
                </a:tc>
                <a:tc>
                  <a:txBody>
                    <a:bodyPr/>
                    <a:lstStyle/>
                    <a:p>
                      <a:pPr algn="r"/>
                      <a:r>
                        <a:rPr lang="en-US" sz="1800" dirty="0" smtClean="0"/>
                        <a:t>32</a:t>
                      </a:r>
                      <a:endParaRPr lang="en-US" sz="1800" dirty="0"/>
                    </a:p>
                  </a:txBody>
                  <a:tcPr anchor="ctr"/>
                </a:tc>
              </a:tr>
              <a:tr h="411480">
                <a:tc>
                  <a:txBody>
                    <a:bodyPr/>
                    <a:lstStyle/>
                    <a:p>
                      <a:r>
                        <a:rPr lang="en-US" sz="1800" dirty="0" smtClean="0"/>
                        <a:t>Cellular</a:t>
                      </a:r>
                      <a:r>
                        <a:rPr lang="en-US" sz="1800" baseline="0" dirty="0" smtClean="0"/>
                        <a:t> telephone utility tax (Verizon: $180/mo x 12 mo x 6%)</a:t>
                      </a:r>
                      <a:endParaRPr lang="en-US" sz="1800" dirty="0"/>
                    </a:p>
                  </a:txBody>
                  <a:tcPr anchor="ctr"/>
                </a:tc>
                <a:tc>
                  <a:txBody>
                    <a:bodyPr/>
                    <a:lstStyle/>
                    <a:p>
                      <a:pPr algn="r"/>
                      <a:r>
                        <a:rPr lang="en-US" sz="1800" dirty="0" smtClean="0"/>
                        <a:t>130</a:t>
                      </a:r>
                      <a:endParaRPr lang="en-US" sz="1800" dirty="0"/>
                    </a:p>
                  </a:txBody>
                  <a:tcPr anchor="ctr"/>
                </a:tc>
              </a:tr>
              <a:tr h="411480">
                <a:tc>
                  <a:txBody>
                    <a:bodyPr/>
                    <a:lstStyle/>
                    <a:p>
                      <a:r>
                        <a:rPr lang="en-US" sz="1800" dirty="0" smtClean="0"/>
                        <a:t>Garbage utility tax (Republic</a:t>
                      </a:r>
                      <a:r>
                        <a:rPr lang="en-US" sz="1800" baseline="0" dirty="0" smtClean="0"/>
                        <a:t>: $24/mo x 12 mo x 7%)</a:t>
                      </a:r>
                      <a:endParaRPr lang="en-US" sz="1800" dirty="0"/>
                    </a:p>
                  </a:txBody>
                  <a:tcPr anchor="ctr"/>
                </a:tc>
                <a:tc>
                  <a:txBody>
                    <a:bodyPr/>
                    <a:lstStyle/>
                    <a:p>
                      <a:pPr algn="r"/>
                      <a:r>
                        <a:rPr lang="en-US" sz="1800" dirty="0" smtClean="0"/>
                        <a:t>20</a:t>
                      </a:r>
                      <a:endParaRPr lang="en-US" sz="1800" dirty="0"/>
                    </a:p>
                  </a:txBody>
                  <a:tcPr anchor="ctr"/>
                </a:tc>
              </a:tr>
              <a:tr h="411480">
                <a:tc>
                  <a:txBody>
                    <a:bodyPr/>
                    <a:lstStyle/>
                    <a:p>
                      <a:r>
                        <a:rPr lang="en-US" sz="1800" dirty="0" smtClean="0"/>
                        <a:t>Cable</a:t>
                      </a:r>
                      <a:r>
                        <a:rPr lang="en-US" sz="1800" baseline="0" dirty="0" smtClean="0"/>
                        <a:t> TV utility tax (Comcast: $97/mo x 12 mo x 7%)</a:t>
                      </a:r>
                      <a:endParaRPr lang="en-US" sz="1800" dirty="0"/>
                    </a:p>
                  </a:txBody>
                  <a:tcPr anchor="ctr"/>
                </a:tc>
                <a:tc>
                  <a:txBody>
                    <a:bodyPr/>
                    <a:lstStyle/>
                    <a:p>
                      <a:pPr algn="r"/>
                      <a:r>
                        <a:rPr lang="en-US" sz="1800" dirty="0" smtClean="0"/>
                        <a:t>81</a:t>
                      </a:r>
                      <a:endParaRPr lang="en-US" sz="1800" dirty="0"/>
                    </a:p>
                  </a:txBody>
                  <a:tcPr anchor="ctr"/>
                </a:tc>
              </a:tr>
              <a:tr h="411480">
                <a:tc>
                  <a:txBody>
                    <a:bodyPr/>
                    <a:lstStyle/>
                    <a:p>
                      <a:r>
                        <a:rPr lang="en-US" sz="1800" dirty="0" smtClean="0"/>
                        <a:t>Water, sewer &amp; storm</a:t>
                      </a:r>
                      <a:r>
                        <a:rPr lang="en-US" sz="1800" baseline="0" dirty="0" smtClean="0"/>
                        <a:t> water</a:t>
                      </a:r>
                      <a:r>
                        <a:rPr lang="en-US" sz="1800" dirty="0" smtClean="0"/>
                        <a:t> </a:t>
                      </a:r>
                      <a:r>
                        <a:rPr lang="en-US" sz="1800" dirty="0" smtClean="0"/>
                        <a:t>utility tax (City: </a:t>
                      </a:r>
                      <a:r>
                        <a:rPr lang="en-US" sz="1800" dirty="0" smtClean="0"/>
                        <a:t>$124/mo </a:t>
                      </a:r>
                      <a:r>
                        <a:rPr lang="en-US" sz="1800" dirty="0" smtClean="0"/>
                        <a:t>x 12 mo x </a:t>
                      </a:r>
                      <a:r>
                        <a:rPr lang="en-US" sz="1800" dirty="0" smtClean="0"/>
                        <a:t>3.9%)</a:t>
                      </a:r>
                      <a:endParaRPr lang="en-US" sz="1800" dirty="0"/>
                    </a:p>
                  </a:txBody>
                  <a:tcPr anchor="ctr"/>
                </a:tc>
                <a:tc>
                  <a:txBody>
                    <a:bodyPr/>
                    <a:lstStyle/>
                    <a:p>
                      <a:pPr algn="r"/>
                      <a:r>
                        <a:rPr lang="en-US" sz="1800" dirty="0" smtClean="0"/>
                        <a:t>58</a:t>
                      </a:r>
                      <a:endParaRPr lang="en-US" sz="1800" dirty="0"/>
                    </a:p>
                  </a:txBody>
                  <a:tcPr anchor="ctr"/>
                </a:tc>
              </a:tr>
              <a:tr h="411480">
                <a:tc>
                  <a:txBody>
                    <a:bodyPr/>
                    <a:lstStyle/>
                    <a:p>
                      <a:r>
                        <a:rPr lang="en-US" sz="1800" dirty="0" smtClean="0"/>
                        <a:t>Sales tax </a:t>
                      </a:r>
                      <a:r>
                        <a:rPr lang="en-US" sz="1800" dirty="0" smtClean="0"/>
                        <a:t>($3,353,000 </a:t>
                      </a:r>
                      <a:r>
                        <a:rPr lang="en-US" sz="1800" dirty="0" smtClean="0"/>
                        <a:t>including CJ</a:t>
                      </a:r>
                      <a:r>
                        <a:rPr lang="en-US" sz="1800" baseline="0" dirty="0" smtClean="0"/>
                        <a:t> sales tax</a:t>
                      </a:r>
                      <a:r>
                        <a:rPr lang="en-US" sz="1800" dirty="0" smtClean="0"/>
                        <a:t> x 61.5% non-construction sales x 90% MI resident sales</a:t>
                      </a:r>
                      <a:r>
                        <a:rPr lang="en-US" sz="1800" baseline="0" dirty="0" smtClean="0"/>
                        <a:t> / </a:t>
                      </a:r>
                      <a:r>
                        <a:rPr lang="en-US" sz="1800" baseline="0" dirty="0" smtClean="0"/>
                        <a:t>8,862 </a:t>
                      </a:r>
                      <a:r>
                        <a:rPr lang="en-US" sz="1800" baseline="0" dirty="0" smtClean="0"/>
                        <a:t>equivalent dwelling units)</a:t>
                      </a:r>
                      <a:endParaRPr lang="en-US" sz="1800" dirty="0"/>
                    </a:p>
                  </a:txBody>
                  <a:tcPr anchor="ctr"/>
                </a:tc>
                <a:tc>
                  <a:txBody>
                    <a:bodyPr/>
                    <a:lstStyle/>
                    <a:p>
                      <a:pPr algn="r"/>
                      <a:r>
                        <a:rPr lang="en-US" sz="1800" dirty="0" smtClean="0"/>
                        <a:t>209</a:t>
                      </a:r>
                      <a:endParaRPr lang="en-US" sz="1800" dirty="0"/>
                    </a:p>
                  </a:txBody>
                  <a:tcPr anchor="ctr"/>
                </a:tc>
              </a:tr>
              <a:tr h="411480">
                <a:tc>
                  <a:txBody>
                    <a:bodyPr/>
                    <a:lstStyle/>
                    <a:p>
                      <a:r>
                        <a:rPr lang="en-US" sz="1800" dirty="0" smtClean="0"/>
                        <a:t>KC EMS levy (convert $</a:t>
                      </a:r>
                      <a:r>
                        <a:rPr lang="en-US" sz="1800" dirty="0" smtClean="0"/>
                        <a:t>418,019</a:t>
                      </a:r>
                      <a:r>
                        <a:rPr lang="en-US" sz="1800" baseline="0" dirty="0" smtClean="0"/>
                        <a:t> </a:t>
                      </a:r>
                      <a:r>
                        <a:rPr lang="en-US" sz="1800" baseline="0" dirty="0" smtClean="0"/>
                        <a:t>into levy rate x $</a:t>
                      </a:r>
                      <a:r>
                        <a:rPr lang="en-US" sz="1800" baseline="0" dirty="0" smtClean="0"/>
                        <a:t>711K </a:t>
                      </a:r>
                      <a:r>
                        <a:rPr lang="en-US" sz="1800" baseline="0" dirty="0" smtClean="0"/>
                        <a:t>median AV/$1K)</a:t>
                      </a:r>
                      <a:endParaRPr lang="en-US" sz="1800" dirty="0"/>
                    </a:p>
                  </a:txBody>
                  <a:tcPr anchor="ctr"/>
                </a:tc>
                <a:tc>
                  <a:txBody>
                    <a:bodyPr/>
                    <a:lstStyle/>
                    <a:p>
                      <a:pPr algn="r"/>
                      <a:r>
                        <a:rPr lang="en-US" sz="1800" dirty="0" smtClean="0"/>
                        <a:t>37</a:t>
                      </a:r>
                      <a:endParaRPr lang="en-US" sz="1800" dirty="0"/>
                    </a:p>
                  </a:txBody>
                  <a:tcPr anchor="ctr"/>
                </a:tc>
              </a:tr>
              <a:tr h="411480">
                <a:tc>
                  <a:txBody>
                    <a:bodyPr/>
                    <a:lstStyle/>
                    <a:p>
                      <a:r>
                        <a:rPr lang="en-US" sz="1800" b="1" dirty="0" smtClean="0"/>
                        <a:t>Total taxes paid to City in </a:t>
                      </a:r>
                      <a:r>
                        <a:rPr lang="en-US" sz="1800" b="1" dirty="0" smtClean="0"/>
                        <a:t>2013</a:t>
                      </a:r>
                      <a:endParaRPr lang="en-US" sz="1800" b="1" dirty="0"/>
                    </a:p>
                  </a:txBody>
                  <a:tcPr anchor="ctr"/>
                </a:tc>
                <a:tc>
                  <a:txBody>
                    <a:bodyPr/>
                    <a:lstStyle/>
                    <a:p>
                      <a:pPr algn="r"/>
                      <a:r>
                        <a:rPr lang="en-US" sz="1800" b="1" dirty="0" smtClean="0"/>
                        <a:t>$</a:t>
                      </a:r>
                      <a:r>
                        <a:rPr lang="en-US" sz="1800" b="1" dirty="0" smtClean="0"/>
                        <a:t>1,732</a:t>
                      </a:r>
                      <a:endParaRPr lang="en-US" sz="1800" b="1"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2013 </a:t>
            </a:r>
            <a:r>
              <a:rPr lang="en-US" dirty="0" smtClean="0"/>
              <a:t>Total Estimated Tax Burden</a:t>
            </a:r>
            <a:br>
              <a:rPr lang="en-US" dirty="0" smtClean="0"/>
            </a:br>
            <a:r>
              <a:rPr lang="en-US" i="1" dirty="0" smtClean="0">
                <a:solidFill>
                  <a:schemeClr val="accent2"/>
                </a:solidFill>
              </a:rPr>
              <a:t>Comparison to Monthly Utility Bills</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533400" y="2438400"/>
          <a:ext cx="8077200" cy="2682240"/>
        </p:xfrm>
        <a:graphic>
          <a:graphicData uri="http://schemas.openxmlformats.org/drawingml/2006/table">
            <a:tbl>
              <a:tblPr firstRow="1" bandRow="1">
                <a:tableStyleId>{5C22544A-7EE6-4342-B048-85BDC9FD1C3A}</a:tableStyleId>
              </a:tblPr>
              <a:tblGrid>
                <a:gridCol w="6934200"/>
                <a:gridCol w="1143000"/>
              </a:tblGrid>
              <a:tr h="370840">
                <a:tc>
                  <a:txBody>
                    <a:bodyPr/>
                    <a:lstStyle/>
                    <a:p>
                      <a:pPr algn="ctr"/>
                      <a:r>
                        <a:rPr lang="en-US" sz="2000" dirty="0" smtClean="0"/>
                        <a:t>2013 </a:t>
                      </a:r>
                      <a:r>
                        <a:rPr lang="en-US" sz="2000" dirty="0" smtClean="0"/>
                        <a:t>Typical Monthly Bill</a:t>
                      </a:r>
                      <a:endParaRPr lang="en-US" sz="2000" dirty="0"/>
                    </a:p>
                  </a:txBody>
                  <a:tcPr anchor="ctr"/>
                </a:tc>
                <a:tc>
                  <a:txBody>
                    <a:bodyPr/>
                    <a:lstStyle/>
                    <a:p>
                      <a:pPr algn="ctr"/>
                      <a:r>
                        <a:rPr lang="en-US" sz="2000" dirty="0" smtClean="0"/>
                        <a:t>Amount</a:t>
                      </a:r>
                      <a:endParaRPr lang="en-US" sz="2000" dirty="0"/>
                    </a:p>
                  </a:txBody>
                  <a:tcPr anchor="ctr"/>
                </a:tc>
              </a:tr>
              <a:tr h="457200">
                <a:tc>
                  <a:txBody>
                    <a:bodyPr/>
                    <a:lstStyle/>
                    <a:p>
                      <a:r>
                        <a:rPr lang="en-US" sz="2000" dirty="0" smtClean="0"/>
                        <a:t>Puget </a:t>
                      </a:r>
                      <a:r>
                        <a:rPr lang="en-US" sz="2000" dirty="0" smtClean="0"/>
                        <a:t>Sound </a:t>
                      </a:r>
                      <a:r>
                        <a:rPr lang="en-US" sz="2000" dirty="0" smtClean="0"/>
                        <a:t>Energy (electricity</a:t>
                      </a:r>
                      <a:r>
                        <a:rPr lang="en-US" sz="2000" baseline="0" dirty="0" smtClean="0"/>
                        <a:t> &amp; gas</a:t>
                      </a:r>
                      <a:r>
                        <a:rPr lang="en-US" sz="2000" dirty="0" smtClean="0"/>
                        <a:t>)*</a:t>
                      </a:r>
                      <a:endParaRPr lang="en-US" sz="2000" dirty="0"/>
                    </a:p>
                  </a:txBody>
                  <a:tcPr anchor="ctr"/>
                </a:tc>
                <a:tc>
                  <a:txBody>
                    <a:bodyPr/>
                    <a:lstStyle/>
                    <a:p>
                      <a:pPr algn="r"/>
                      <a:r>
                        <a:rPr lang="en-US" sz="2000" dirty="0" smtClean="0"/>
                        <a:t>$200</a:t>
                      </a:r>
                      <a:endParaRPr lang="en-US" sz="2000" dirty="0"/>
                    </a:p>
                  </a:txBody>
                  <a:tcPr anchor="ctr"/>
                </a:tc>
              </a:tr>
              <a:tr h="457200">
                <a:tc>
                  <a:txBody>
                    <a:bodyPr/>
                    <a:lstStyle/>
                    <a:p>
                      <a:r>
                        <a:rPr lang="en-US" sz="2000" b="0" dirty="0" smtClean="0"/>
                        <a:t>Verizon</a:t>
                      </a:r>
                      <a:r>
                        <a:rPr lang="en-US" sz="2000" b="0" baseline="0" dirty="0" smtClean="0"/>
                        <a:t> (c</a:t>
                      </a:r>
                      <a:r>
                        <a:rPr lang="en-US" sz="2000" b="0" dirty="0" smtClean="0"/>
                        <a:t>ellular telephone)*</a:t>
                      </a:r>
                      <a:endParaRPr lang="en-US" sz="2000" b="0" dirty="0"/>
                    </a:p>
                  </a:txBody>
                  <a:tcPr anchor="ctr"/>
                </a:tc>
                <a:tc>
                  <a:txBody>
                    <a:bodyPr/>
                    <a:lstStyle/>
                    <a:p>
                      <a:pPr algn="r"/>
                      <a:r>
                        <a:rPr lang="en-US" sz="2000" b="0" dirty="0" smtClean="0"/>
                        <a:t>$180</a:t>
                      </a:r>
                      <a:endParaRPr lang="en-US" sz="2000" b="0" dirty="0"/>
                    </a:p>
                  </a:txBody>
                  <a:tcPr anchor="ctr"/>
                </a:tc>
              </a:tr>
              <a:tr h="457200">
                <a:tc>
                  <a:txBody>
                    <a:bodyPr/>
                    <a:lstStyle/>
                    <a:p>
                      <a:r>
                        <a:rPr lang="en-US" sz="2000" dirty="0" smtClean="0"/>
                        <a:t>Comcast (cable TV,</a:t>
                      </a:r>
                      <a:r>
                        <a:rPr lang="en-US" sz="2000" baseline="0" dirty="0" smtClean="0"/>
                        <a:t> </a:t>
                      </a:r>
                      <a:r>
                        <a:rPr lang="en-US" sz="2000" dirty="0" smtClean="0"/>
                        <a:t>high speed </a:t>
                      </a:r>
                      <a:r>
                        <a:rPr lang="en-US" sz="2000" dirty="0" smtClean="0"/>
                        <a:t>internet</a:t>
                      </a:r>
                      <a:r>
                        <a:rPr lang="en-US" sz="2000" baseline="0" dirty="0" smtClean="0"/>
                        <a:t> </a:t>
                      </a:r>
                      <a:r>
                        <a:rPr lang="en-US" sz="2000" dirty="0" smtClean="0"/>
                        <a:t>&amp; </a:t>
                      </a:r>
                      <a:r>
                        <a:rPr lang="en-US" sz="2000" dirty="0" smtClean="0"/>
                        <a:t>digital </a:t>
                      </a:r>
                      <a:r>
                        <a:rPr lang="en-US" sz="2000" dirty="0" smtClean="0"/>
                        <a:t>voice)*</a:t>
                      </a:r>
                      <a:endParaRPr lang="en-US" sz="2000" dirty="0"/>
                    </a:p>
                  </a:txBody>
                  <a:tcPr anchor="ctr">
                    <a:lnB w="12700" cap="flat" cmpd="sng" algn="ctr">
                      <a:noFill/>
                      <a:prstDash val="solid"/>
                      <a:round/>
                      <a:headEnd type="none" w="med" len="med"/>
                      <a:tailEnd type="none" w="med" len="med"/>
                    </a:lnB>
                  </a:tcPr>
                </a:tc>
                <a:tc>
                  <a:txBody>
                    <a:bodyPr/>
                    <a:lstStyle/>
                    <a:p>
                      <a:pPr algn="r"/>
                      <a:r>
                        <a:rPr lang="en-US" sz="2000" dirty="0" smtClean="0"/>
                        <a:t>$180</a:t>
                      </a:r>
                      <a:endParaRPr lang="en-US" sz="2000" dirty="0"/>
                    </a:p>
                  </a:txBody>
                  <a:tcPr anchor="ctr">
                    <a:lnB w="12700" cap="flat" cmpd="sng" algn="ctr">
                      <a:noFill/>
                      <a:prstDash val="solid"/>
                      <a:round/>
                      <a:headEnd type="none" w="med" len="med"/>
                      <a:tailEnd type="none" w="med" len="med"/>
                    </a:lnB>
                  </a:tcPr>
                </a:tc>
              </a:tr>
              <a:tr h="457200">
                <a:tc>
                  <a:txBody>
                    <a:bodyPr/>
                    <a:lstStyle/>
                    <a:p>
                      <a:r>
                        <a:rPr lang="en-US" sz="2000" b="1" dirty="0" smtClean="0"/>
                        <a:t>City taxes</a:t>
                      </a:r>
                      <a:r>
                        <a:rPr lang="en-US" sz="2000" b="1" baseline="0" dirty="0" smtClean="0"/>
                        <a:t> </a:t>
                      </a:r>
                      <a:r>
                        <a:rPr lang="en-US" sz="2000" b="1" baseline="0" dirty="0" smtClean="0"/>
                        <a:t>(property, utility &amp; sales taxes)</a:t>
                      </a:r>
                      <a:endParaRPr lang="en-US" sz="2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b="1" dirty="0" smtClean="0"/>
                        <a:t>$</a:t>
                      </a:r>
                      <a:r>
                        <a:rPr lang="en-US" sz="2000" b="1" dirty="0" smtClean="0"/>
                        <a:t>144</a:t>
                      </a:r>
                      <a:endParaRPr lang="en-US" sz="2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57200">
                <a:tc>
                  <a:txBody>
                    <a:bodyPr/>
                    <a:lstStyle/>
                    <a:p>
                      <a:r>
                        <a:rPr lang="en-US" sz="2000" b="1" dirty="0" smtClean="0"/>
                        <a:t>City</a:t>
                      </a:r>
                      <a:r>
                        <a:rPr lang="en-US" sz="2000" b="1" baseline="0" dirty="0" smtClean="0"/>
                        <a:t> utility charges (w</a:t>
                      </a:r>
                      <a:r>
                        <a:rPr lang="en-US" sz="2000" b="1" dirty="0" smtClean="0"/>
                        <a:t>ater</a:t>
                      </a:r>
                      <a:r>
                        <a:rPr lang="en-US" sz="2000" b="1" dirty="0" smtClean="0"/>
                        <a:t>, sewer,</a:t>
                      </a:r>
                      <a:r>
                        <a:rPr lang="en-US" sz="2000" b="1" baseline="0" dirty="0" smtClean="0"/>
                        <a:t> storm water &amp; </a:t>
                      </a:r>
                      <a:r>
                        <a:rPr lang="en-US" sz="2000" b="1" baseline="0" dirty="0" smtClean="0"/>
                        <a:t>EMS)*</a:t>
                      </a:r>
                      <a:endParaRPr lang="en-US" sz="2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2000" b="1" dirty="0" smtClean="0"/>
                        <a:t>$</a:t>
                      </a:r>
                      <a:r>
                        <a:rPr lang="en-US" sz="2000" b="1" dirty="0" smtClean="0"/>
                        <a:t>128</a:t>
                      </a:r>
                      <a:endParaRPr lang="en-US" sz="2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1767" name="TextBox 4"/>
          <p:cNvSpPr txBox="1">
            <a:spLocks noChangeArrowheads="1"/>
          </p:cNvSpPr>
          <p:nvPr/>
        </p:nvSpPr>
        <p:spPr bwMode="auto">
          <a:xfrm>
            <a:off x="457200" y="5334000"/>
            <a:ext cx="7010400" cy="400110"/>
          </a:xfrm>
          <a:prstGeom prst="rect">
            <a:avLst/>
          </a:prstGeom>
          <a:noFill/>
          <a:ln w="9525">
            <a:noFill/>
            <a:miter lim="800000"/>
            <a:headEnd/>
            <a:tailEnd/>
          </a:ln>
        </p:spPr>
        <p:txBody>
          <a:bodyPr wrap="square">
            <a:spAutoFit/>
          </a:bodyPr>
          <a:lstStyle/>
          <a:p>
            <a:r>
              <a:rPr lang="en-US" sz="2000" dirty="0">
                <a:latin typeface="+mn-lt"/>
              </a:rPr>
              <a:t>* Excludes state and local taxes and </a:t>
            </a:r>
            <a:r>
              <a:rPr lang="en-US" sz="2000" dirty="0" smtClean="0">
                <a:latin typeface="+mn-lt"/>
              </a:rPr>
              <a:t>cable franchise </a:t>
            </a:r>
            <a:r>
              <a:rPr lang="en-US" sz="2000" dirty="0">
                <a:latin typeface="+mn-lt"/>
              </a:rPr>
              <a:t>fees.</a:t>
            </a:r>
          </a:p>
        </p:txBody>
      </p:sp>
      <p:sp>
        <p:nvSpPr>
          <p:cNvPr id="31768" name="TextBox 4"/>
          <p:cNvSpPr txBox="1">
            <a:spLocks noChangeArrowheads="1"/>
          </p:cNvSpPr>
          <p:nvPr/>
        </p:nvSpPr>
        <p:spPr bwMode="auto">
          <a:xfrm>
            <a:off x="533400" y="1905000"/>
            <a:ext cx="7772400" cy="461963"/>
          </a:xfrm>
          <a:prstGeom prst="rect">
            <a:avLst/>
          </a:prstGeom>
          <a:noFill/>
          <a:ln w="9525">
            <a:noFill/>
            <a:miter lim="800000"/>
            <a:headEnd/>
            <a:tailEnd/>
          </a:ln>
        </p:spPr>
        <p:txBody>
          <a:bodyPr wrap="square">
            <a:spAutoFit/>
          </a:bodyPr>
          <a:lstStyle/>
          <a:p>
            <a:r>
              <a:rPr lang="en-US" sz="2400" b="1" u="sng" dirty="0" smtClean="0">
                <a:latin typeface="+mn-lt"/>
              </a:rPr>
              <a:t>$</a:t>
            </a:r>
            <a:r>
              <a:rPr lang="en-US" sz="2400" b="1" u="sng" dirty="0" smtClean="0">
                <a:latin typeface="+mn-lt"/>
              </a:rPr>
              <a:t>711K </a:t>
            </a:r>
            <a:r>
              <a:rPr lang="en-US" sz="2400" b="1" u="sng" dirty="0">
                <a:latin typeface="+mn-lt"/>
              </a:rPr>
              <a:t>Mercer Island Home &amp; Family of 4 </a:t>
            </a:r>
          </a:p>
        </p:txBody>
      </p:sp>
      <p:graphicFrame>
        <p:nvGraphicFramePr>
          <p:cNvPr id="7" name="Table 6"/>
          <p:cNvGraphicFramePr>
            <a:graphicFrameLocks noGrp="1"/>
          </p:cNvGraphicFramePr>
          <p:nvPr/>
        </p:nvGraphicFramePr>
        <p:xfrm>
          <a:off x="533400" y="4191000"/>
          <a:ext cx="8077200" cy="457200"/>
        </p:xfrm>
        <a:graphic>
          <a:graphicData uri="http://schemas.openxmlformats.org/drawingml/2006/table">
            <a:tbl>
              <a:tblPr/>
              <a:tblGrid>
                <a:gridCol w="8077200"/>
              </a:tblGrid>
              <a:tr h="457200">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Benefits (or Services) Received</a:t>
            </a:r>
            <a:br>
              <a:rPr lang="en-US" dirty="0" smtClean="0"/>
            </a:br>
            <a:r>
              <a:rPr lang="en-US" i="1" dirty="0" smtClean="0">
                <a:solidFill>
                  <a:schemeClr val="accent2"/>
                </a:solidFill>
              </a:rPr>
              <a:t>Relative to Taxes Paid to City</a:t>
            </a:r>
          </a:p>
        </p:txBody>
      </p:sp>
      <p:sp>
        <p:nvSpPr>
          <p:cNvPr id="32771" name="Content Placeholder 2"/>
          <p:cNvSpPr>
            <a:spLocks noGrp="1"/>
          </p:cNvSpPr>
          <p:nvPr>
            <p:ph sz="quarter" idx="1"/>
          </p:nvPr>
        </p:nvSpPr>
        <p:spPr>
          <a:xfrm>
            <a:off x="685800" y="1828800"/>
            <a:ext cx="5105400" cy="2133600"/>
          </a:xfrm>
        </p:spPr>
        <p:txBody>
          <a:bodyPr/>
          <a:lstStyle/>
          <a:p>
            <a:pPr>
              <a:buFont typeface="Wingdings" pitchFamily="2" charset="2"/>
              <a:buChar char="n"/>
            </a:pPr>
            <a:r>
              <a:rPr lang="en-US" sz="2400" dirty="0" smtClean="0"/>
              <a:t>24/7 police, fire suppression &amp; emergency medical aid services</a:t>
            </a:r>
          </a:p>
          <a:p>
            <a:pPr>
              <a:buFont typeface="Wingdings" pitchFamily="2" charset="2"/>
              <a:buChar char="n"/>
            </a:pPr>
            <a:r>
              <a:rPr lang="en-US" sz="2400" dirty="0" smtClean="0"/>
              <a:t>Street, roadside, </a:t>
            </a:r>
            <a:r>
              <a:rPr lang="en-US" sz="2400" dirty="0" smtClean="0"/>
              <a:t>median, sidewalk &amp; path maintenance</a:t>
            </a:r>
            <a:endParaRPr lang="en-US" sz="2400" dirty="0" smtClean="0"/>
          </a:p>
          <a:p>
            <a:pPr>
              <a:buFont typeface="Wingdings" pitchFamily="2" charset="2"/>
              <a:buChar char="n"/>
            </a:pPr>
            <a:r>
              <a:rPr lang="en-US" sz="2400" dirty="0" smtClean="0"/>
              <a:t>Park, </a:t>
            </a:r>
            <a:r>
              <a:rPr lang="en-US" sz="2400" dirty="0" err="1" smtClean="0"/>
              <a:t>ballfield</a:t>
            </a:r>
            <a:r>
              <a:rPr lang="en-US" sz="2400" dirty="0" smtClean="0"/>
              <a:t> </a:t>
            </a:r>
            <a:r>
              <a:rPr lang="en-US" sz="2400" dirty="0" smtClean="0"/>
              <a:t>&amp; trail maintenance</a:t>
            </a:r>
          </a:p>
          <a:p>
            <a:endParaRPr lang="en-US" dirty="0" smtClean="0"/>
          </a:p>
        </p:txBody>
      </p:sp>
      <p:pic>
        <p:nvPicPr>
          <p:cNvPr id="32772" name="Picture 5" descr="*"/>
          <p:cNvPicPr>
            <a:picLocks noChangeAspect="1" noChangeArrowheads="1"/>
          </p:cNvPicPr>
          <p:nvPr/>
        </p:nvPicPr>
        <p:blipFill>
          <a:blip r:embed="rId2" cstate="print"/>
          <a:srcRect/>
          <a:stretch>
            <a:fillRect/>
          </a:stretch>
        </p:blipFill>
        <p:spPr bwMode="auto">
          <a:xfrm>
            <a:off x="3810000" y="4114800"/>
            <a:ext cx="2514600" cy="2133600"/>
          </a:xfrm>
          <a:prstGeom prst="rect">
            <a:avLst/>
          </a:prstGeom>
          <a:noFill/>
          <a:ln w="9525">
            <a:noFill/>
            <a:miter lim="800000"/>
            <a:headEnd/>
            <a:tailEnd/>
          </a:ln>
        </p:spPr>
      </p:pic>
      <p:pic>
        <p:nvPicPr>
          <p:cNvPr id="32773" name="Picture 7" descr="*"/>
          <p:cNvPicPr>
            <a:picLocks noChangeAspect="1" noChangeArrowheads="1"/>
          </p:cNvPicPr>
          <p:nvPr/>
        </p:nvPicPr>
        <p:blipFill>
          <a:blip r:embed="rId3" cstate="print"/>
          <a:srcRect/>
          <a:stretch>
            <a:fillRect/>
          </a:stretch>
        </p:blipFill>
        <p:spPr bwMode="auto">
          <a:xfrm>
            <a:off x="6553200" y="4114800"/>
            <a:ext cx="1981200" cy="2133600"/>
          </a:xfrm>
          <a:prstGeom prst="rect">
            <a:avLst/>
          </a:prstGeom>
          <a:noFill/>
          <a:ln w="9525">
            <a:noFill/>
            <a:miter lim="800000"/>
            <a:headEnd/>
            <a:tailEnd/>
          </a:ln>
        </p:spPr>
      </p:pic>
      <p:pic>
        <p:nvPicPr>
          <p:cNvPr id="32774" name="Picture 9" descr="House Fire"/>
          <p:cNvPicPr>
            <a:picLocks noChangeAspect="1" noChangeArrowheads="1"/>
          </p:cNvPicPr>
          <p:nvPr/>
        </p:nvPicPr>
        <p:blipFill>
          <a:blip r:embed="rId4" cstate="print"/>
          <a:srcRect/>
          <a:stretch>
            <a:fillRect/>
          </a:stretch>
        </p:blipFill>
        <p:spPr bwMode="auto">
          <a:xfrm>
            <a:off x="5867400" y="1905000"/>
            <a:ext cx="2667000" cy="1981200"/>
          </a:xfrm>
          <a:prstGeom prst="rect">
            <a:avLst/>
          </a:prstGeom>
          <a:noFill/>
          <a:ln w="9525">
            <a:noFill/>
            <a:miter lim="800000"/>
            <a:headEnd/>
            <a:tailEnd/>
          </a:ln>
        </p:spPr>
      </p:pic>
      <p:pic>
        <p:nvPicPr>
          <p:cNvPr id="32775" name="Picture 8"/>
          <p:cNvPicPr>
            <a:picLocks noChangeAspect="1" noChangeArrowheads="1"/>
          </p:cNvPicPr>
          <p:nvPr/>
        </p:nvPicPr>
        <p:blipFill>
          <a:blip r:embed="rId5" cstate="print"/>
          <a:srcRect/>
          <a:stretch>
            <a:fillRect/>
          </a:stretch>
        </p:blipFill>
        <p:spPr bwMode="auto">
          <a:xfrm>
            <a:off x="838200" y="4114800"/>
            <a:ext cx="2743200" cy="21336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Benefits (or Services) Received</a:t>
            </a:r>
            <a:br>
              <a:rPr lang="en-US" dirty="0" smtClean="0"/>
            </a:br>
            <a:r>
              <a:rPr lang="en-US" i="1" dirty="0" smtClean="0">
                <a:solidFill>
                  <a:schemeClr val="accent2"/>
                </a:solidFill>
              </a:rPr>
              <a:t>Relative to Taxes Paid to City</a:t>
            </a:r>
          </a:p>
        </p:txBody>
      </p:sp>
      <p:sp>
        <p:nvSpPr>
          <p:cNvPr id="33795" name="Content Placeholder 2"/>
          <p:cNvSpPr>
            <a:spLocks noGrp="1"/>
          </p:cNvSpPr>
          <p:nvPr>
            <p:ph sz="quarter" idx="1"/>
          </p:nvPr>
        </p:nvSpPr>
        <p:spPr>
          <a:xfrm>
            <a:off x="685800" y="1905000"/>
            <a:ext cx="5486400" cy="2895600"/>
          </a:xfrm>
        </p:spPr>
        <p:txBody>
          <a:bodyPr/>
          <a:lstStyle/>
          <a:p>
            <a:pPr>
              <a:buFont typeface="Wingdings" pitchFamily="2" charset="2"/>
              <a:buChar char="n"/>
            </a:pPr>
            <a:r>
              <a:rPr lang="en-US" sz="2400" dirty="0" smtClean="0"/>
              <a:t>Public building maintenance</a:t>
            </a:r>
          </a:p>
          <a:p>
            <a:pPr lvl="1">
              <a:buSzPct val="90000"/>
              <a:buFont typeface="Wingdings" pitchFamily="2" charset="2"/>
              <a:buChar char="§"/>
            </a:pPr>
            <a:r>
              <a:rPr lang="en-US" sz="2000" dirty="0" smtClean="0"/>
              <a:t>City Hall, Maintenance Building, Community &amp; Event Center, Luther Burbank Administration Building, and 2 Fire Stations</a:t>
            </a:r>
          </a:p>
          <a:p>
            <a:pPr>
              <a:buFont typeface="Wingdings" pitchFamily="2" charset="2"/>
              <a:buChar char="n"/>
            </a:pPr>
            <a:r>
              <a:rPr lang="en-US" sz="2400" dirty="0" smtClean="0"/>
              <a:t>Recreation &amp; YFS program support</a:t>
            </a:r>
          </a:p>
          <a:p>
            <a:pPr>
              <a:buFont typeface="Wingdings" pitchFamily="2" charset="2"/>
              <a:buChar char="n"/>
            </a:pPr>
            <a:r>
              <a:rPr lang="en-US" sz="2400" dirty="0" smtClean="0"/>
              <a:t>Public meetings &amp; records management</a:t>
            </a:r>
          </a:p>
          <a:p>
            <a:pPr>
              <a:buFont typeface="Wingdings" pitchFamily="2" charset="2"/>
              <a:buChar char="n"/>
            </a:pPr>
            <a:r>
              <a:rPr lang="en-US" sz="2400" dirty="0" smtClean="0"/>
              <a:t>Land use planning</a:t>
            </a:r>
          </a:p>
        </p:txBody>
      </p:sp>
      <p:sp>
        <p:nvSpPr>
          <p:cNvPr id="33796" name="AutoShape 2" descr="data:image/jpg;base64,/9j/4AAQSkZJRgABAQAAAQABAAD/2wCEAAkGBhASERUUExMVEhUVGBgWFxUXFxgeGRgaFhgVHBcdGhkYHCgeIB0mHRUVHy8gJSgpLzgsFh4xNTAqNSYrLCkBCQoKDgwOGg8PGjEkHiIsLCwvKSwuLC0pLCwsLCwsMCosKSkvLCwpKSkpLCwpLCwsLCwsLCwsLCkpLCwsLCksLP/AABEIAEUAlwMBIgACEQEDEQH/xAAbAAABBQEBAAAAAAAAAAAAAAAGAAIDBAUBB//EAEkQAAIBAgMDBgYPBwIHAAAAAAECAwARBBIhBQYxEyJBUWGBBxRUcaHSI0JSU2KRkpOUsbLB0dPiFRYyQ4KisxckM0RzdIPC4f/EABkBAAIDAQAAAAAAAAAAAAAAAAADAQIEBf/EACoRAAICAQMDAgUFAAAAAAAAAAABAhEDEiFBBBMxUXEyYZGx4QUUFSNT/9oADAMBAAIRAxEAPwD0CbB47M5WQ2LuQMx0GdrD4rVE82PQajN3n7motiXTvb7RrkkYrPPVHdMsmvQ8/wARjMXMcmfkba6M63781UpIcYv82Y+aaT1q2t594IcPJyeUu5GbKOo39OlU9h7yJNIEMWUNoGv09VqzPJK/I1QbV0ZLpjjwfEd0kvrVHGs17SYyeI9K8pMT9q1ej+LAdArNxOwoWJYrck3JrTj1vcU2gHmgm9rtCQ+eaYf+1Z+KOMQX8ccj/uZPWozxuwIgNFoV2lglXgo7OkfEafHJvVFGYb7axflOI+fl9aq8m2sZ5Tifn5vXp+Jcj2o7qp+MC+osBWuPsUY47bxvlWI+fm9euftvG+VYn6RN69Vy7XqWOMmnqihPhto7QkYJHiMW7HgqzTEnuDVJjJ9pwkCWbGRki4zTTC46wS1j3Vr7vRex4mNWCSyxBYyWCg2dWZAx0BZQRqdbWqzsjZMsKSBjEZ+TJw8bvE4U505SysSgcrcgHjY1Dmk/AVYMHbGM8qxP0ib16adtYzyrE/SJvXoxx2DilGJSIQ8t/tGIVo1UMA3jGRiQuUMRfKas4nG4eOY8mMOVfaKobrEw5Exx3te9kvfUUd2PoGlgH+28Z5VifpE3r1akxO0lVmafFqq5MxM8wtygJj4vfnAEjzVv4oWgthFw5UNihOW5EsLSMItZOdl5PLkKcT1mubcmiGGxCoU1GziApGpWFs9gONjx7eNHdj6BpZW3F2rim2hAr4id1JkurTSsD7DKRcMxB1APdSp24UH++w57X/wy0qRnacvBKuj3OHh3n7Rpsp0rkb6d5+0ap7V2lHBE8spypGMzH7h2nh31x5y1Oh5454RJJI9pMCWIYK69IsRw+MU/dXZEsuJhuSqhs5PYtj6bWqjt/eZ8dOJiMgUZY1HQpJ4npb8KNtxdprI5ErXny83SwZekj4XWO+iSaSSRri6g2w5NRSCqWDXEIG5SRZtSV5mQgdANiQT22qRsYOB5p6j9x4Grwlp2MZWx5sKENqiinHSUOY4XNMh5sqwVxWHqh4prRBPHVTkNa2xkLMh8JRRszdFJsLE6MRMzvdWIy8mjqrMNPa51Y68L1myQU3GYmVo44lOQR8qAykgkTZc4OvDmgd9XcnwCN7EbpxvK6wueRVYTnKsxPLJmHNRb2tc3tYCosNuC7FlLBcsnJcGYFhb3INl1Gp66pptWbnBo1dGWFSuZ11gQIjBkbMDbiOBvU+H2nIEZWiVkMnKKmaRcjEAGzK+YrYDQk8OOtL1tE7HTuhAFgzPz5JHjZDfUpIiWUhTa2Y3Jv0WpkW46swAkRS7zJGhzEsYWIIzAW6BqadDjnVIwYlYxSGSNruMpZ1ZhYGxF1HGurtacSROEX2KSWRRrYmc3YHXgOio1snYzP3RUlGMqKxgecRkMSY1DG+YDKCQL2vU20t0hAqs8i5jlOXK/thfRiMrWuL2NWxtyKKHK4zzjDPAnMYHKwZRZ+UyHKGNzkzEWHbVWbbEjwcikQjRijNZpGHMBtlV2ITjc5bUdws4VVlvc/DFcbB1Xf/FLSrR3VgtiofO3+KSlS9d7lqo9BEvHzt9o0DeGLGlcCii/skoB7Qqs312oa2rvVixi5445mVVkkFrjS0jDp81YW8u0ZpI1EkjOufNYnpta/DjaufDBNT1NhyZ+zZxYE9Gh7L8LUSYDH8hNh5RYBWFx8E6PfuJoaii9j6ukAj6uitKApJARe7kdVgt/STT5o2Y3s4nurSJ2EHgdKileMixAI6jb8KA8DvgoiQOhOVVXmsNcqgdPm4VdwO8CTXypNYMVJtdeHHMND5h1VzXHIuRPYma+LnijdF4rIxQDjlaxI7jYi3mqti8PH1ChDbG1+UkiEUz5EcFi+QDQ3uAouSOHGu7V3jYaQq897jMoYAHo4itGOM3W4ueGcfJLtHEpmvHJGFU2e4vqSNL30qxHEhOgBFB20cFLyaLGjFUGq867u38bnS3ULdS0/ZGMxMQVOQcAE3Yk217BWxKS5ImlSoL5sMvUKXiEeVGBD5hqLHmkdBoc2htLF5V5ONmudQCwNh5wONVY8VizxikjtwuSdb9Sj66h69qZEYRp6vPAc4fCp7kfFVXGbUhicaLyYOUkLfnHov18KG5duYpRkXDySc2xfMRqR1Ecaz2OIkwyRNDIhjd3JyklywUADo0A9NLljlJ7tk4qjd7hrhN5sDJII1AzMbC69NN3jx8aKwiKiRNSBlNuxr8KAdm4bEQypKuElLqc2t9Tr0VLPgsQVmcrI0koBIyMDqbsNB3d1T2d9mEFFStmym9eGYozoLkDMLDKGHtlPHsI6qKMSSiZoo0K2uWK3sNLEV5fhNjuSQ8Ui6aFg1h3Wovj33kw7AeLGRQiqDc2tazX5vT1UvLiaX9f3NEJxbTnWwYbCb2TDSMuUuzAadUUt/qpVkbsbwLiMVhrRGI3fQvewEUtltbQUqbiUlHcXNpvYr4/dbHnFTSJh3Ks8pDADW8rkdPVasXerYGOWHNLC6oDcs1gBx7aO8fs4CSQmSf+KRiBPKALux0AawHZWX4UcQ6bOwmHGd3k55BLMxsLi5Nyf4/RWvJgcEm+THg6mGZtR4AbZICLYkMp6Li/ZVObBSqxEdiCTwZevtNVFwkqZRKjIxGYBhYlTwNj0Vbjj7KUom1ztVRe2bsVyWDsLEDi6jUnXga149i2VU5Vci8FDjKO4m1YaIOr0VeggzagcKXLE5cjIZ9K+FGzh9kxLbgfMQeHm84rE3iwmK5X2AWTKL6Dj31filMQL5QSgdgDwNlB1HSNKsYLffEsgzJHx05p4dHtqSsXbnqcjoYVLrY9nHFJ+QTOE2l1ehfwpjYTaXV6F/CjSXeqZWsFS2vQTextpZtPNTxvnOhNhGbG2qX6bcL1q1efkW/g+q4r6gPyO0vck/0r+FNZdoj2h71WvQV8IuJB0SAf+P8A+1R2jvTNjFXlAihGNsq2vcHq81F7WZur/Tc3SxUslb/MDA20Peyf6R91c8bx4/lH5B+6itTT1ajUc2gT/beMXjH/AGvTP3oxA4qB8sffRlylcLDp1o1BQKR77SD2vxOasLvy3uXHme/10ReLxt/EiHzqPwqGXYWFb+SncLfUaNQUTbj7zrLtDDpz7kvxA6IZj91Kp9zt3oE2hA6BlIZ/bEjWGYdPnpVZNAejYvYTPn9kADk35hvYtci+fqNqzN9txnx0yN4zyKpHkCqhvqdecJBp2W6KVKnZJuSVmTp8MMTloVX+QZTwMFTpjNPhQk+nlanHgjk8sX6OfzqVKlGscvgnkH/OL8wfzqsnwby9GKRR1CA/nVylQBLB4NTcGTELIq6leRIDA6EE8qTY9laUe5OFUWWGAAfBl/OpUqlJPyXhknjdwbXs6HyboYdjcxQE9eSXr/61I7m4XpggP9Ev51cpVDSauhv7vqP9JfVjv3Owtv8AgYf5En51U8fuBE4URclh7Ek5Y3Ob5UtKlUUqKzzZMnxyb922QL4Mz5SPmj+ZUq+DQeUH5v8AXSpVShJJ/povv5+R+uuf6ar7+fkfrpUqqSIeDge//wBn66kHg9Hv39n66VKhK2SXdlbkLDMkglJKkm2XrRl918KlSpUykB//2Q=="/>
          <p:cNvSpPr>
            <a:spLocks noChangeAspect="1" noChangeArrowheads="1"/>
          </p:cNvSpPr>
          <p:nvPr/>
        </p:nvSpPr>
        <p:spPr bwMode="auto">
          <a:xfrm>
            <a:off x="73025" y="-344488"/>
            <a:ext cx="1438275" cy="657226"/>
          </a:xfrm>
          <a:prstGeom prst="rect">
            <a:avLst/>
          </a:prstGeom>
          <a:noFill/>
          <a:ln w="9525">
            <a:noFill/>
            <a:miter lim="800000"/>
            <a:headEnd/>
            <a:tailEnd/>
          </a:ln>
        </p:spPr>
        <p:txBody>
          <a:bodyPr/>
          <a:lstStyle/>
          <a:p>
            <a:endParaRPr lang="en-US"/>
          </a:p>
        </p:txBody>
      </p:sp>
      <p:sp>
        <p:nvSpPr>
          <p:cNvPr id="33797" name="AutoShape 4" descr="data:image/jpg;base64,/9j/4AAQSkZJRgABAQAAAQABAAD/2wCEAAkGBhASERUUExMVEhUVGBgWFxUXFxgeGRgaFhgVHBcdGhkYHCgeIB0mHRUVHy8gJSgpLzgsFh4xNTAqNSYrLCkBCQoKDgwOGg8PGjEkHiIsLCwvKSwuLC0pLCwsLCwsMCosKSkvLCwpKSkpLCwpLCwsLCwsLCwsLCkpLCwsLCksLP/AABEIAEUAlwMBIgACEQEDEQH/xAAbAAABBQEBAAAAAAAAAAAAAAAGAAIDBAUBB//EAEkQAAIBAgMDBgYPBwIHAAAAAAECAwARBBIhBQYxEyJBUWGBBxRUcaHSI0JSU2KRkpOUsbLB0dPiFRYyQ4KisxckM0RzdIPC4f/EABkBAAIDAQAAAAAAAAAAAAAAAAADAQIEBf/EACoRAAICAQMDAgUFAAAAAAAAAAABAhEDEiFBBBMxUXEyYZGx4QUUFSNT/9oADAMBAAIRAxEAPwD0CbB47M5WQ2LuQMx0GdrD4rVE82PQajN3n7motiXTvb7RrkkYrPPVHdMsmvQ8/wARjMXMcmfkba6M63781UpIcYv82Y+aaT1q2t594IcPJyeUu5GbKOo39OlU9h7yJNIEMWUNoGv09VqzPJK/I1QbV0ZLpjjwfEd0kvrVHGs17SYyeI9K8pMT9q1ej+LAdArNxOwoWJYrck3JrTj1vcU2gHmgm9rtCQ+eaYf+1Z+KOMQX8ccj/uZPWozxuwIgNFoV2lglXgo7OkfEafHJvVFGYb7axflOI+fl9aq8m2sZ5Tifn5vXp+Jcj2o7qp+MC+osBWuPsUY47bxvlWI+fm9euftvG+VYn6RN69Vy7XqWOMmnqihPhto7QkYJHiMW7HgqzTEnuDVJjJ9pwkCWbGRki4zTTC46wS1j3Vr7vRex4mNWCSyxBYyWCg2dWZAx0BZQRqdbWqzsjZMsKSBjEZ+TJw8bvE4U505SysSgcrcgHjY1Dmk/AVYMHbGM8qxP0ib16adtYzyrE/SJvXoxx2DilGJSIQ8t/tGIVo1UMA3jGRiQuUMRfKas4nG4eOY8mMOVfaKobrEw5Exx3te9kvfUUd2PoGlgH+28Z5VifpE3r1akxO0lVmafFqq5MxM8wtygJj4vfnAEjzVv4oWgthFw5UNihOW5EsLSMItZOdl5PLkKcT1mubcmiGGxCoU1GziApGpWFs9gONjx7eNHdj6BpZW3F2rim2hAr4id1JkurTSsD7DKRcMxB1APdSp24UH++w57X/wy0qRnacvBKuj3OHh3n7Rpsp0rkb6d5+0ap7V2lHBE8spypGMzH7h2nh31x5y1Oh5454RJJI9pMCWIYK69IsRw+MU/dXZEsuJhuSqhs5PYtj6bWqjt/eZ8dOJiMgUZY1HQpJ4npb8KNtxdprI5ErXny83SwZekj4XWO+iSaSSRri6g2w5NRSCqWDXEIG5SRZtSV5mQgdANiQT22qRsYOB5p6j9x4Grwlp2MZWx5sKENqiinHSUOY4XNMh5sqwVxWHqh4prRBPHVTkNa2xkLMh8JRRszdFJsLE6MRMzvdWIy8mjqrMNPa51Y68L1myQU3GYmVo44lOQR8qAykgkTZc4OvDmgd9XcnwCN7EbpxvK6wueRVYTnKsxPLJmHNRb2tc3tYCosNuC7FlLBcsnJcGYFhb3INl1Gp66pptWbnBo1dGWFSuZ11gQIjBkbMDbiOBvU+H2nIEZWiVkMnKKmaRcjEAGzK+YrYDQk8OOtL1tE7HTuhAFgzPz5JHjZDfUpIiWUhTa2Y3Jv0WpkW46swAkRS7zJGhzEsYWIIzAW6BqadDjnVIwYlYxSGSNruMpZ1ZhYGxF1HGurtacSROEX2KSWRRrYmc3YHXgOio1snYzP3RUlGMqKxgecRkMSY1DG+YDKCQL2vU20t0hAqs8i5jlOXK/thfRiMrWuL2NWxtyKKHK4zzjDPAnMYHKwZRZ+UyHKGNzkzEWHbVWbbEjwcikQjRijNZpGHMBtlV2ITjc5bUdws4VVlvc/DFcbB1Xf/FLSrR3VgtiofO3+KSlS9d7lqo9BEvHzt9o0DeGLGlcCii/skoB7Qqs312oa2rvVixi5445mVVkkFrjS0jDp81YW8u0ZpI1EkjOufNYnpta/DjaufDBNT1NhyZ+zZxYE9Gh7L8LUSYDH8hNh5RYBWFx8E6PfuJoaii9j6ukAj6uitKApJARe7kdVgt/STT5o2Y3s4nurSJ2EHgdKileMixAI6jb8KA8DvgoiQOhOVVXmsNcqgdPm4VdwO8CTXypNYMVJtdeHHMND5h1VzXHIuRPYma+LnijdF4rIxQDjlaxI7jYi3mqti8PH1ChDbG1+UkiEUz5EcFi+QDQ3uAouSOHGu7V3jYaQq897jMoYAHo4itGOM3W4ueGcfJLtHEpmvHJGFU2e4vqSNL30qxHEhOgBFB20cFLyaLGjFUGq867u38bnS3ULdS0/ZGMxMQVOQcAE3Yk217BWxKS5ImlSoL5sMvUKXiEeVGBD5hqLHmkdBoc2htLF5V5ONmudQCwNh5wONVY8VizxikjtwuSdb9Sj66h69qZEYRp6vPAc4fCp7kfFVXGbUhicaLyYOUkLfnHov18KG5duYpRkXDySc2xfMRqR1Ecaz2OIkwyRNDIhjd3JyklywUADo0A9NLljlJ7tk4qjd7hrhN5sDJII1AzMbC69NN3jx8aKwiKiRNSBlNuxr8KAdm4bEQypKuElLqc2t9Tr0VLPgsQVmcrI0koBIyMDqbsNB3d1T2d9mEFFStmym9eGYozoLkDMLDKGHtlPHsI6qKMSSiZoo0K2uWK3sNLEV5fhNjuSQ8Ui6aFg1h3Wovj33kw7AeLGRQiqDc2tazX5vT1UvLiaX9f3NEJxbTnWwYbCb2TDSMuUuzAadUUt/qpVkbsbwLiMVhrRGI3fQvewEUtltbQUqbiUlHcXNpvYr4/dbHnFTSJh3Ks8pDADW8rkdPVasXerYGOWHNLC6oDcs1gBx7aO8fs4CSQmSf+KRiBPKALux0AawHZWX4UcQ6bOwmHGd3k55BLMxsLi5Nyf4/RWvJgcEm+THg6mGZtR4AbZICLYkMp6Li/ZVObBSqxEdiCTwZevtNVFwkqZRKjIxGYBhYlTwNj0Vbjj7KUom1ztVRe2bsVyWDsLEDi6jUnXga149i2VU5Vci8FDjKO4m1YaIOr0VeggzagcKXLE5cjIZ9K+FGzh9kxLbgfMQeHm84rE3iwmK5X2AWTKL6Dj31filMQL5QSgdgDwNlB1HSNKsYLffEsgzJHx05p4dHtqSsXbnqcjoYVLrY9nHFJ+QTOE2l1ehfwpjYTaXV6F/CjSXeqZWsFS2vQTextpZtPNTxvnOhNhGbG2qX6bcL1q1efkW/g+q4r6gPyO0vck/0r+FNZdoj2h71WvQV8IuJB0SAf+P8A+1R2jvTNjFXlAihGNsq2vcHq81F7WZur/Tc3SxUslb/MDA20Peyf6R91c8bx4/lH5B+6itTT1ajUc2gT/beMXjH/AGvTP3oxA4qB8sffRlylcLDp1o1BQKR77SD2vxOasLvy3uXHme/10ReLxt/EiHzqPwqGXYWFb+SncLfUaNQUTbj7zrLtDDpz7kvxA6IZj91Kp9zt3oE2hA6BlIZ/bEjWGYdPnpVZNAejYvYTPn9kADk35hvYtci+fqNqzN9txnx0yN4zyKpHkCqhvqdecJBp2W6KVKnZJuSVmTp8MMTloVX+QZTwMFTpjNPhQk+nlanHgjk8sX6OfzqVKlGscvgnkH/OL8wfzqsnwby9GKRR1CA/nVylQBLB4NTcGTELIq6leRIDA6EE8qTY9laUe5OFUWWGAAfBl/OpUqlJPyXhknjdwbXs6HyboYdjcxQE9eSXr/61I7m4XpggP9Ev51cpVDSauhv7vqP9JfVjv3Owtv8AgYf5En51U8fuBE4URclh7Ek5Y3Ob5UtKlUUqKzzZMnxyb922QL4Mz5SPmj+ZUq+DQeUH5v8AXSpVShJJ/povv5+R+uuf6ar7+fkfrpUqqSIeDge//wBn66kHg9Hv39n66VKhK2SXdlbkLDMkglJKkm2XrRl918KlSpUykB//2Q=="/>
          <p:cNvSpPr>
            <a:spLocks noChangeAspect="1" noChangeArrowheads="1"/>
          </p:cNvSpPr>
          <p:nvPr/>
        </p:nvSpPr>
        <p:spPr bwMode="auto">
          <a:xfrm>
            <a:off x="73025" y="-344488"/>
            <a:ext cx="1438275" cy="657226"/>
          </a:xfrm>
          <a:prstGeom prst="rect">
            <a:avLst/>
          </a:prstGeom>
          <a:noFill/>
          <a:ln w="9525">
            <a:noFill/>
            <a:miter lim="800000"/>
            <a:headEnd/>
            <a:tailEnd/>
          </a:ln>
        </p:spPr>
        <p:txBody>
          <a:bodyPr/>
          <a:lstStyle/>
          <a:p>
            <a:endParaRPr lang="en-US"/>
          </a:p>
        </p:txBody>
      </p:sp>
      <p:pic>
        <p:nvPicPr>
          <p:cNvPr id="33798" name="Picture 8" descr="MIYFS is located at the Luther Burbank Park Administration Building"/>
          <p:cNvPicPr>
            <a:picLocks noChangeAspect="1" noChangeArrowheads="1"/>
          </p:cNvPicPr>
          <p:nvPr/>
        </p:nvPicPr>
        <p:blipFill>
          <a:blip r:embed="rId2" cstate="print"/>
          <a:srcRect/>
          <a:stretch>
            <a:fillRect/>
          </a:stretch>
        </p:blipFill>
        <p:spPr bwMode="auto">
          <a:xfrm>
            <a:off x="6248400" y="2057400"/>
            <a:ext cx="2514600" cy="1828800"/>
          </a:xfrm>
          <a:prstGeom prst="rect">
            <a:avLst/>
          </a:prstGeom>
          <a:noFill/>
          <a:ln w="9525">
            <a:noFill/>
            <a:miter lim="800000"/>
            <a:headEnd/>
            <a:tailEnd/>
          </a:ln>
        </p:spPr>
      </p:pic>
      <p:pic>
        <p:nvPicPr>
          <p:cNvPr id="33799" name="Picture 12" descr="City Hall (9611 SE 36th Street)"/>
          <p:cNvPicPr>
            <a:picLocks noChangeAspect="1" noChangeArrowheads="1"/>
          </p:cNvPicPr>
          <p:nvPr/>
        </p:nvPicPr>
        <p:blipFill>
          <a:blip r:embed="rId3" cstate="print"/>
          <a:srcRect/>
          <a:stretch>
            <a:fillRect/>
          </a:stretch>
        </p:blipFill>
        <p:spPr bwMode="auto">
          <a:xfrm>
            <a:off x="990600" y="4876800"/>
            <a:ext cx="2209800" cy="1676400"/>
          </a:xfrm>
          <a:prstGeom prst="rect">
            <a:avLst/>
          </a:prstGeom>
          <a:noFill/>
          <a:ln w="9525">
            <a:noFill/>
            <a:miter lim="800000"/>
            <a:headEnd/>
            <a:tailEnd/>
          </a:ln>
        </p:spPr>
      </p:pic>
      <p:pic>
        <p:nvPicPr>
          <p:cNvPr id="33800" name="Picture 14" descr="Zoning Map 2010">
            <a:hlinkClick r:id="rId4"/>
          </p:cNvPr>
          <p:cNvPicPr>
            <a:picLocks noChangeAspect="1" noChangeArrowheads="1"/>
          </p:cNvPicPr>
          <p:nvPr/>
        </p:nvPicPr>
        <p:blipFill>
          <a:blip r:embed="rId5" cstate="print"/>
          <a:srcRect/>
          <a:stretch>
            <a:fillRect/>
          </a:stretch>
        </p:blipFill>
        <p:spPr bwMode="auto">
          <a:xfrm>
            <a:off x="6248400" y="4114800"/>
            <a:ext cx="1828800" cy="2438400"/>
          </a:xfrm>
          <a:prstGeom prst="rect">
            <a:avLst/>
          </a:prstGeom>
          <a:noFill/>
          <a:ln w="9525">
            <a:noFill/>
            <a:miter lim="800000"/>
            <a:headEnd/>
            <a:tailEnd/>
          </a:ln>
        </p:spPr>
      </p:pic>
      <p:pic>
        <p:nvPicPr>
          <p:cNvPr id="33801" name="Picture 6" descr="Council Meetings">
            <a:hlinkClick r:id="rId6"/>
          </p:cNvPr>
          <p:cNvPicPr>
            <a:picLocks noChangeAspect="1" noChangeArrowheads="1"/>
          </p:cNvPicPr>
          <p:nvPr/>
        </p:nvPicPr>
        <p:blipFill>
          <a:blip r:embed="rId7" cstate="print"/>
          <a:srcRect/>
          <a:stretch>
            <a:fillRect/>
          </a:stretch>
        </p:blipFill>
        <p:spPr bwMode="auto">
          <a:xfrm>
            <a:off x="3505200" y="4876800"/>
            <a:ext cx="2514600" cy="1676400"/>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1" y="96839"/>
            <a:ext cx="7772400" cy="1122361"/>
          </a:xfrm>
        </p:spPr>
        <p:txBody>
          <a:bodyPr>
            <a:normAutofit fontScale="90000"/>
          </a:bodyPr>
          <a:lstStyle/>
          <a:p>
            <a:pPr fontAlgn="auto">
              <a:spcAft>
                <a:spcPts val="0"/>
              </a:spcAft>
              <a:defRPr/>
            </a:pPr>
            <a:r>
              <a:rPr lang="en-US" dirty="0" smtClean="0"/>
              <a:t>Noteworthy Results</a:t>
            </a:r>
            <a:br>
              <a:rPr lang="en-US" dirty="0" smtClean="0"/>
            </a:br>
            <a:r>
              <a:rPr lang="en-US" i="1" dirty="0" smtClean="0">
                <a:solidFill>
                  <a:schemeClr val="accent2"/>
                </a:solidFill>
              </a:rPr>
              <a:t>How is the City Doing?</a:t>
            </a:r>
            <a:endParaRPr lang="en-US" dirty="0" smtClean="0">
              <a:solidFill>
                <a:schemeClr val="accent2"/>
              </a:solidFill>
            </a:endParaRPr>
          </a:p>
        </p:txBody>
      </p:sp>
      <p:sp>
        <p:nvSpPr>
          <p:cNvPr id="13315" name="Content Placeholder 2"/>
          <p:cNvSpPr>
            <a:spLocks noGrp="1"/>
          </p:cNvSpPr>
          <p:nvPr>
            <p:ph sz="quarter" idx="1"/>
          </p:nvPr>
        </p:nvSpPr>
        <p:spPr>
          <a:xfrm>
            <a:off x="685800" y="1752600"/>
            <a:ext cx="8077200" cy="4800600"/>
          </a:xfrm>
        </p:spPr>
        <p:txBody>
          <a:bodyPr/>
          <a:lstStyle/>
          <a:p>
            <a:pPr>
              <a:buSzPct val="70000"/>
              <a:buFont typeface="Wingdings" pitchFamily="2" charset="2"/>
              <a:buChar char=""/>
            </a:pPr>
            <a:r>
              <a:rPr lang="en-US" sz="3200" dirty="0" smtClean="0"/>
              <a:t>Jun 2012 citizen survey</a:t>
            </a:r>
          </a:p>
          <a:p>
            <a:pPr>
              <a:buSzPct val="70000"/>
              <a:buFont typeface="Wingdings" pitchFamily="2" charset="2"/>
              <a:buChar char=""/>
            </a:pPr>
            <a:r>
              <a:rPr lang="en-US" sz="3200" dirty="0" smtClean="0"/>
              <a:t>2011 MI Dashboard Report</a:t>
            </a:r>
            <a:endParaRPr lang="en-US" dirty="0" smtClean="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534400" cy="1066800"/>
          </a:xfrm>
        </p:spPr>
        <p:txBody>
          <a:bodyPr/>
          <a:lstStyle/>
          <a:p>
            <a:r>
              <a:rPr lang="en-US" sz="4000" dirty="0" smtClean="0">
                <a:latin typeface="+mj-lt"/>
              </a:rPr>
              <a:t/>
            </a:r>
            <a:br>
              <a:rPr lang="en-US" sz="4000" dirty="0" smtClean="0">
                <a:latin typeface="+mj-lt"/>
              </a:rPr>
            </a:br>
            <a:r>
              <a:rPr lang="en-US" sz="4000" dirty="0" smtClean="0">
                <a:latin typeface="+mj-lt"/>
              </a:rPr>
              <a:t>Jun 2012 Citizen Survey</a:t>
            </a:r>
            <a:br>
              <a:rPr lang="en-US" sz="4000" dirty="0" smtClean="0">
                <a:latin typeface="+mj-lt"/>
              </a:rPr>
            </a:br>
            <a:r>
              <a:rPr lang="en-US" sz="4000" i="1" dirty="0" smtClean="0">
                <a:solidFill>
                  <a:schemeClr val="accent2"/>
                </a:solidFill>
                <a:latin typeface="+mj-lt"/>
              </a:rPr>
              <a:t>Right Direction vs. Wrong Track</a:t>
            </a:r>
            <a:r>
              <a:rPr lang="en-US" sz="4000" dirty="0" smtClean="0">
                <a:latin typeface="+mj-lt"/>
              </a:rPr>
              <a:t/>
            </a:r>
            <a:br>
              <a:rPr lang="en-US" sz="4000" dirty="0" smtClean="0">
                <a:latin typeface="+mj-lt"/>
              </a:rPr>
            </a:br>
            <a:endParaRPr lang="en-US" sz="4000" dirty="0">
              <a:latin typeface="+mj-lt"/>
            </a:endParaRPr>
          </a:p>
        </p:txBody>
      </p:sp>
      <p:sp>
        <p:nvSpPr>
          <p:cNvPr id="5" name="TextBox 1"/>
          <p:cNvSpPr txBox="1"/>
          <p:nvPr/>
        </p:nvSpPr>
        <p:spPr>
          <a:xfrm>
            <a:off x="457200" y="1752600"/>
            <a:ext cx="8153400" cy="729430"/>
          </a:xfrm>
          <a:prstGeom prst="rect">
            <a:avLst/>
          </a:prstGeom>
          <a:solidFill>
            <a:schemeClr val="tx2">
              <a:lumMod val="75000"/>
            </a:scheme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5000"/>
              </a:lnSpc>
              <a:spcBef>
                <a:spcPct val="40000"/>
              </a:spcBef>
              <a:tabLst>
                <a:tab pos="4851400" algn="ctr"/>
                <a:tab pos="5938838" algn="ctr"/>
                <a:tab pos="6965950" algn="ctr"/>
              </a:tabLst>
            </a:pPr>
            <a:r>
              <a:rPr lang="en-US" sz="1800" dirty="0" smtClean="0">
                <a:solidFill>
                  <a:schemeClr val="bg1"/>
                </a:solidFill>
                <a:cs typeface="Times New Roman" pitchFamily="18" charset="0"/>
              </a:rPr>
              <a:t>Do you feel things on Mercer Island are generally going in the right direction, or do you feel things have gotten pretty seriously off on the wrong track?</a:t>
            </a:r>
            <a:endParaRPr lang="en-US" sz="1800" dirty="0">
              <a:solidFill>
                <a:schemeClr val="bg1"/>
              </a:solidFill>
              <a:cs typeface="Times New Roman" pitchFamily="18" charset="0"/>
            </a:endParaRPr>
          </a:p>
        </p:txBody>
      </p:sp>
      <p:sp>
        <p:nvSpPr>
          <p:cNvPr id="7" name="Rectangle 6"/>
          <p:cNvSpPr/>
          <p:nvPr/>
        </p:nvSpPr>
        <p:spPr>
          <a:xfrm>
            <a:off x="4953000" y="6400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Chart Placeholder 5"/>
          <p:cNvGraphicFramePr>
            <a:graphicFrameLocks noGrp="1"/>
          </p:cNvGraphicFramePr>
          <p:nvPr>
            <p:ph type="chart" idx="1"/>
            <p:extLst>
              <p:ext uri="{D42A27DB-BD31-4B8C-83A1-F6EECF244321}">
                <p14:modId xmlns:p14="http://schemas.microsoft.com/office/powerpoint/2010/main" xmlns="" val="3433192603"/>
              </p:ext>
            </p:extLst>
          </p:nvPr>
        </p:nvGraphicFramePr>
        <p:xfrm>
          <a:off x="457200" y="2667000"/>
          <a:ext cx="82296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09600" y="152400"/>
            <a:ext cx="8534400" cy="1066800"/>
          </a:xfrm>
        </p:spPr>
        <p:txBody>
          <a:bodyPr/>
          <a:lstStyle/>
          <a:p>
            <a:r>
              <a:rPr lang="en-US" sz="4000" dirty="0" smtClean="0">
                <a:latin typeface="+mj-lt"/>
              </a:rPr>
              <a:t>Jun 2012 Citizen Survey</a:t>
            </a:r>
            <a:br>
              <a:rPr lang="en-US" sz="4000" dirty="0" smtClean="0">
                <a:latin typeface="+mj-lt"/>
              </a:rPr>
            </a:br>
            <a:r>
              <a:rPr lang="en-US" sz="4000" i="1" dirty="0" smtClean="0">
                <a:solidFill>
                  <a:schemeClr val="accent2"/>
                </a:solidFill>
                <a:latin typeface="+mj-lt"/>
              </a:rPr>
              <a:t>City Service Ratings</a:t>
            </a:r>
            <a:endParaRPr lang="en-US" sz="4000" dirty="0" smtClean="0">
              <a:latin typeface="+mj-lt"/>
            </a:endParaRPr>
          </a:p>
        </p:txBody>
      </p:sp>
      <p:sp>
        <p:nvSpPr>
          <p:cNvPr id="4" name="Text Box 25"/>
          <p:cNvSpPr txBox="1">
            <a:spLocks noChangeArrowheads="1"/>
          </p:cNvSpPr>
          <p:nvPr/>
        </p:nvSpPr>
        <p:spPr bwMode="auto">
          <a:xfrm>
            <a:off x="304800" y="1752601"/>
            <a:ext cx="8534400" cy="646331"/>
          </a:xfrm>
          <a:prstGeom prst="rect">
            <a:avLst/>
          </a:prstGeom>
          <a:solidFill>
            <a:schemeClr val="tx2">
              <a:lumMod val="75000"/>
            </a:schemeClr>
          </a:solidFill>
          <a:ln w="19050" cap="flat" cmpd="sng" algn="ctr">
            <a:noFill/>
            <a:prstDash val="solid"/>
            <a:headEnd/>
            <a:tailEnd/>
          </a:ln>
          <a:effectLst/>
        </p:spPr>
        <p:style>
          <a:lnRef idx="2">
            <a:schemeClr val="accent5"/>
          </a:lnRef>
          <a:fillRef idx="1">
            <a:schemeClr val="lt1"/>
          </a:fillRef>
          <a:effectRef idx="0">
            <a:schemeClr val="accent5"/>
          </a:effectRef>
          <a:fontRef idx="minor">
            <a:schemeClr val="dk1"/>
          </a:fontRef>
        </p:style>
        <p:txBody>
          <a:bodyPr wrap="square">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800" dirty="0" smtClean="0">
                <a:solidFill>
                  <a:schemeClr val="bg1"/>
                </a:solidFill>
              </a:rPr>
              <a:t>Using a scale of excellent, good, only fair, or poor, please rate the job the City of Mercer Island is doing:</a:t>
            </a:r>
            <a:endParaRPr lang="en-US" sz="1800" dirty="0">
              <a:solidFill>
                <a:schemeClr val="bg1"/>
              </a:solidFill>
            </a:endParaRPr>
          </a:p>
        </p:txBody>
      </p:sp>
      <p:sp>
        <p:nvSpPr>
          <p:cNvPr id="5" name="Rectangle 4"/>
          <p:cNvSpPr/>
          <p:nvPr/>
        </p:nvSpPr>
        <p:spPr>
          <a:xfrm>
            <a:off x="4953000" y="6400800"/>
            <a:ext cx="7620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7" name="Chart Placeholder 4"/>
          <p:cNvGraphicFramePr>
            <a:graphicFrameLocks noGrp="1"/>
          </p:cNvGraphicFramePr>
          <p:nvPr>
            <p:ph type="chart" sz="quarter" idx="4294967295"/>
            <p:extLst>
              <p:ext uri="{D42A27DB-BD31-4B8C-83A1-F6EECF244321}">
                <p14:modId xmlns:p14="http://schemas.microsoft.com/office/powerpoint/2010/main" xmlns="" val="180197508"/>
              </p:ext>
            </p:extLst>
          </p:nvPr>
        </p:nvGraphicFramePr>
        <p:xfrm>
          <a:off x="228600" y="2438400"/>
          <a:ext cx="8686800" cy="4191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534400" cy="1066800"/>
          </a:xfrm>
        </p:spPr>
        <p:txBody>
          <a:bodyPr/>
          <a:lstStyle/>
          <a:p>
            <a:r>
              <a:rPr lang="en-US" sz="4000" dirty="0" smtClean="0">
                <a:latin typeface="+mj-lt"/>
              </a:rPr>
              <a:t>Jun 2012 Citizen Survey</a:t>
            </a:r>
            <a:br>
              <a:rPr lang="en-US" sz="4000" dirty="0" smtClean="0">
                <a:latin typeface="+mj-lt"/>
              </a:rPr>
            </a:br>
            <a:r>
              <a:rPr lang="en-US" sz="4000" i="1" dirty="0" smtClean="0">
                <a:solidFill>
                  <a:schemeClr val="accent2"/>
                </a:solidFill>
                <a:latin typeface="+mj-lt"/>
              </a:rPr>
              <a:t>“Goldilocks” Measure of City Services</a:t>
            </a:r>
            <a:endParaRPr lang="en-US" sz="4000" dirty="0">
              <a:latin typeface="+mj-lt"/>
            </a:endParaRPr>
          </a:p>
        </p:txBody>
      </p:sp>
      <p:sp>
        <p:nvSpPr>
          <p:cNvPr id="11" name="Rectangle 4"/>
          <p:cNvSpPr>
            <a:spLocks noChangeArrowheads="1"/>
          </p:cNvSpPr>
          <p:nvPr/>
        </p:nvSpPr>
        <p:spPr bwMode="auto">
          <a:xfrm>
            <a:off x="228600" y="4876800"/>
            <a:ext cx="8686800" cy="1219200"/>
          </a:xfrm>
          <a:prstGeom prst="rect">
            <a:avLst/>
          </a:prstGeom>
          <a:noFill/>
          <a:ln w="9525">
            <a:noFill/>
            <a:miter lim="800000"/>
            <a:headEnd/>
            <a:tailEnd/>
          </a:ln>
        </p:spPr>
        <p:txBody>
          <a:bodyPr lIns="102590" tIns="51296" rIns="102590" bIns="51296"/>
          <a:lstStyle/>
          <a:p>
            <a:pPr>
              <a:lnSpc>
                <a:spcPct val="115000"/>
              </a:lnSpc>
              <a:spcBef>
                <a:spcPct val="40000"/>
              </a:spcBef>
              <a:tabLst>
                <a:tab pos="4851400" algn="ctr"/>
                <a:tab pos="5938838" algn="ctr"/>
                <a:tab pos="6965950" algn="ctr"/>
              </a:tabLst>
            </a:pPr>
            <a:endParaRPr lang="en-US" sz="1600" dirty="0">
              <a:latin typeface="+mn-lt"/>
              <a:cs typeface="Times New Roman" pitchFamily="18" charset="0"/>
            </a:endParaRPr>
          </a:p>
        </p:txBody>
      </p:sp>
      <p:sp>
        <p:nvSpPr>
          <p:cNvPr id="6" name="TextBox 1"/>
          <p:cNvSpPr txBox="1"/>
          <p:nvPr/>
        </p:nvSpPr>
        <p:spPr>
          <a:xfrm>
            <a:off x="457200" y="1828800"/>
            <a:ext cx="8229600" cy="729430"/>
          </a:xfrm>
          <a:prstGeom prst="rect">
            <a:avLst/>
          </a:prstGeom>
          <a:solidFill>
            <a:schemeClr val="tx2">
              <a:lumMod val="75000"/>
            </a:schemeClr>
          </a:solid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15000"/>
              </a:lnSpc>
              <a:spcBef>
                <a:spcPct val="40000"/>
              </a:spcBef>
              <a:tabLst>
                <a:tab pos="4851400" algn="ctr"/>
                <a:tab pos="5938838" algn="ctr"/>
                <a:tab pos="6965950" algn="ctr"/>
              </a:tabLst>
            </a:pPr>
            <a:r>
              <a:rPr lang="en-US" sz="1800" dirty="0" smtClean="0">
                <a:solidFill>
                  <a:schemeClr val="bg1"/>
                </a:solidFill>
                <a:cs typeface="Times New Roman" pitchFamily="18" charset="0"/>
              </a:rPr>
              <a:t>In terms of services provided by the City of Mercer Island, do you think that overall the city provides too many services, too few services, or about the right amount of services?</a:t>
            </a:r>
            <a:endParaRPr lang="en-US" sz="1800" dirty="0">
              <a:solidFill>
                <a:schemeClr val="bg1"/>
              </a:solidFill>
              <a:cs typeface="Times New Roman" pitchFamily="18" charset="0"/>
            </a:endParaRPr>
          </a:p>
        </p:txBody>
      </p:sp>
      <p:graphicFrame>
        <p:nvGraphicFramePr>
          <p:cNvPr id="9" name="Chart Placeholder 4"/>
          <p:cNvGraphicFramePr>
            <a:graphicFrameLocks noGrp="1"/>
          </p:cNvGraphicFramePr>
          <p:nvPr>
            <p:ph type="chart" sz="quarter" idx="4294967295"/>
            <p:extLst>
              <p:ext uri="{D42A27DB-BD31-4B8C-83A1-F6EECF244321}">
                <p14:modId xmlns:p14="http://schemas.microsoft.com/office/powerpoint/2010/main" xmlns="" val="3523220271"/>
              </p:ext>
            </p:extLst>
          </p:nvPr>
        </p:nvGraphicFramePr>
        <p:xfrm>
          <a:off x="533400" y="2438400"/>
          <a:ext cx="8001000" cy="4038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12775" y="152400"/>
            <a:ext cx="8153400" cy="1066800"/>
          </a:xfrm>
        </p:spPr>
        <p:txBody>
          <a:bodyPr>
            <a:noAutofit/>
          </a:bodyPr>
          <a:lstStyle/>
          <a:p>
            <a:pPr fontAlgn="auto">
              <a:spcAft>
                <a:spcPts val="0"/>
              </a:spcAft>
              <a:defRPr/>
            </a:pPr>
            <a:r>
              <a:rPr lang="en-US" sz="4000" dirty="0" smtClean="0"/>
              <a:t>2011 MI Dashboard Report</a:t>
            </a:r>
            <a:br>
              <a:rPr lang="en-US" sz="4000" dirty="0" smtClean="0"/>
            </a:br>
            <a:r>
              <a:rPr lang="en-US" sz="4000" i="1" dirty="0" smtClean="0">
                <a:solidFill>
                  <a:schemeClr val="accent2"/>
                </a:solidFill>
              </a:rPr>
              <a:t>Noteworthy Results Funded by Taxes</a:t>
            </a:r>
          </a:p>
        </p:txBody>
      </p:sp>
      <p:graphicFrame>
        <p:nvGraphicFramePr>
          <p:cNvPr id="7" name="Content Placeholder 6"/>
          <p:cNvGraphicFramePr>
            <a:graphicFrameLocks noGrp="1"/>
          </p:cNvGraphicFramePr>
          <p:nvPr>
            <p:ph sz="quarter" idx="1"/>
          </p:nvPr>
        </p:nvGraphicFramePr>
        <p:xfrm>
          <a:off x="609600" y="1828800"/>
          <a:ext cx="7955280" cy="4676670"/>
        </p:xfrm>
        <a:graphic>
          <a:graphicData uri="http://schemas.openxmlformats.org/drawingml/2006/table">
            <a:tbl>
              <a:tblPr firstRow="1" bandRow="1">
                <a:tableStyleId>{5C22544A-7EE6-4342-B048-85BDC9FD1C3A}</a:tableStyleId>
              </a:tblPr>
              <a:tblGrid>
                <a:gridCol w="2194560"/>
                <a:gridCol w="1097280"/>
                <a:gridCol w="4663440"/>
              </a:tblGrid>
              <a:tr h="378990">
                <a:tc>
                  <a:txBody>
                    <a:bodyPr/>
                    <a:lstStyle/>
                    <a:p>
                      <a:pPr algn="ctr"/>
                      <a:r>
                        <a:rPr lang="en-US" sz="1800" dirty="0" smtClean="0"/>
                        <a:t>Dashboard</a:t>
                      </a:r>
                      <a:r>
                        <a:rPr lang="en-US" sz="1800" baseline="0" dirty="0" smtClean="0"/>
                        <a:t> Indicator</a:t>
                      </a:r>
                      <a:endParaRPr lang="en-US" sz="1800" dirty="0"/>
                    </a:p>
                  </a:txBody>
                  <a:tcPr/>
                </a:tc>
                <a:tc>
                  <a:txBody>
                    <a:bodyPr/>
                    <a:lstStyle/>
                    <a:p>
                      <a:pPr algn="ctr"/>
                      <a:r>
                        <a:rPr lang="en-US" sz="1800" dirty="0" smtClean="0"/>
                        <a:t>Rating</a:t>
                      </a:r>
                      <a:endParaRPr lang="en-US" sz="1800" dirty="0"/>
                    </a:p>
                  </a:txBody>
                  <a:tcPr/>
                </a:tc>
                <a:tc>
                  <a:txBody>
                    <a:bodyPr/>
                    <a:lstStyle/>
                    <a:p>
                      <a:pPr algn="ctr"/>
                      <a:r>
                        <a:rPr lang="en-US" sz="1800" dirty="0" smtClean="0"/>
                        <a:t>Note</a:t>
                      </a:r>
                      <a:endParaRPr lang="en-US" sz="1800" dirty="0"/>
                    </a:p>
                  </a:txBody>
                  <a:tcPr/>
                </a:tc>
              </a:tr>
              <a:tr h="591848">
                <a:tc>
                  <a:txBody>
                    <a:bodyPr/>
                    <a:lstStyle/>
                    <a:p>
                      <a:r>
                        <a:rPr lang="en-US" sz="1800" b="1" dirty="0" smtClean="0"/>
                        <a:t>Personal security</a:t>
                      </a:r>
                      <a:endParaRPr lang="en-US" sz="1800" b="1" dirty="0"/>
                    </a:p>
                  </a:txBody>
                  <a:tcPr/>
                </a:tc>
                <a:tc>
                  <a:txBody>
                    <a:bodyPr/>
                    <a:lstStyle/>
                    <a:p>
                      <a:r>
                        <a:rPr lang="en-US" sz="1800" dirty="0" smtClean="0"/>
                        <a:t>Very good</a:t>
                      </a:r>
                      <a:endParaRPr lang="en-US" sz="1800" dirty="0"/>
                    </a:p>
                  </a:txBody>
                  <a:tcPr/>
                </a:tc>
                <a:tc>
                  <a:txBody>
                    <a:bodyPr/>
                    <a:lstStyle/>
                    <a:p>
                      <a:r>
                        <a:rPr lang="en-US" sz="1800" dirty="0" smtClean="0"/>
                        <a:t>Jun 2012 survey:  Residents who feel “very safe” or “completely</a:t>
                      </a:r>
                      <a:r>
                        <a:rPr lang="en-US" sz="1800" baseline="0" dirty="0" smtClean="0"/>
                        <a:t> safe” walking alone:</a:t>
                      </a:r>
                    </a:p>
                    <a:p>
                      <a:pPr marL="403225" lvl="1" indent="-182563">
                        <a:buFont typeface="Arial" pitchFamily="34" charset="0"/>
                        <a:buChar char="•"/>
                        <a:tabLst/>
                      </a:pPr>
                      <a:r>
                        <a:rPr lang="en-US" sz="1800" baseline="0" dirty="0" smtClean="0"/>
                        <a:t>In their neighborhood (85%)</a:t>
                      </a:r>
                    </a:p>
                    <a:p>
                      <a:pPr marL="403225" lvl="1" indent="-182563">
                        <a:buFont typeface="Arial" pitchFamily="34" charset="0"/>
                        <a:buChar char="•"/>
                        <a:tabLst/>
                      </a:pPr>
                      <a:r>
                        <a:rPr lang="en-US" sz="1800" baseline="0" dirty="0" smtClean="0"/>
                        <a:t>In the Town Center (82%)</a:t>
                      </a:r>
                      <a:endParaRPr lang="en-US" sz="1800" dirty="0"/>
                    </a:p>
                  </a:txBody>
                  <a:tcPr/>
                </a:tc>
              </a:tr>
              <a:tr h="591848">
                <a:tc>
                  <a:txBody>
                    <a:bodyPr/>
                    <a:lstStyle/>
                    <a:p>
                      <a:r>
                        <a:rPr lang="en-US" sz="1800" b="1" dirty="0" smtClean="0"/>
                        <a:t>Crime prevention</a:t>
                      </a:r>
                      <a:r>
                        <a:rPr lang="en-US" sz="1800" b="1" baseline="0" dirty="0" smtClean="0"/>
                        <a:t> effectiveness</a:t>
                      </a:r>
                      <a:endParaRPr lang="en-US" sz="1800" b="1" dirty="0"/>
                    </a:p>
                  </a:txBody>
                  <a:tcPr/>
                </a:tc>
                <a:tc>
                  <a:txBody>
                    <a:bodyPr/>
                    <a:lstStyle/>
                    <a:p>
                      <a:r>
                        <a:rPr lang="en-US" sz="1800" dirty="0" smtClean="0"/>
                        <a:t>Very </a:t>
                      </a:r>
                      <a:r>
                        <a:rPr lang="en-US" sz="1800" baseline="0" dirty="0" smtClean="0"/>
                        <a:t>good</a:t>
                      </a:r>
                      <a:endParaRPr lang="en-US" sz="1800" dirty="0"/>
                    </a:p>
                  </a:txBody>
                  <a:tcPr/>
                </a:tc>
                <a:tc>
                  <a:txBody>
                    <a:bodyPr/>
                    <a:lstStyle/>
                    <a:p>
                      <a:r>
                        <a:rPr lang="en-US" sz="1800" baseline="0" dirty="0" smtClean="0"/>
                        <a:t>2</a:t>
                      </a:r>
                      <a:r>
                        <a:rPr lang="en-US" sz="1800" baseline="30000" dirty="0" smtClean="0"/>
                        <a:t>nd</a:t>
                      </a:r>
                      <a:r>
                        <a:rPr lang="en-US" sz="1800" baseline="0" dirty="0" smtClean="0"/>
                        <a:t> lowest crime rate among 6 Eastside cities in 2011 (Sammamish has lowest rate)</a:t>
                      </a:r>
                      <a:endParaRPr lang="en-US" sz="1800" dirty="0"/>
                    </a:p>
                  </a:txBody>
                  <a:tcPr/>
                </a:tc>
              </a:tr>
              <a:tr h="591848">
                <a:tc>
                  <a:txBody>
                    <a:bodyPr/>
                    <a:lstStyle/>
                    <a:p>
                      <a:r>
                        <a:rPr lang="en-US" sz="1800" b="1" dirty="0" smtClean="0"/>
                        <a:t>Traffic</a:t>
                      </a:r>
                      <a:r>
                        <a:rPr lang="en-US" sz="1800" b="1" baseline="0" dirty="0" smtClean="0"/>
                        <a:t> safety effectiveness</a:t>
                      </a:r>
                      <a:endParaRPr lang="en-US" sz="1800" b="1" dirty="0"/>
                    </a:p>
                  </a:txBody>
                  <a:tcPr/>
                </a:tc>
                <a:tc>
                  <a:txBody>
                    <a:bodyPr/>
                    <a:lstStyle/>
                    <a:p>
                      <a:r>
                        <a:rPr lang="en-US" sz="1800" dirty="0" smtClean="0"/>
                        <a:t>Very good</a:t>
                      </a:r>
                      <a:endParaRPr lang="en-US" sz="1800" dirty="0"/>
                    </a:p>
                  </a:txBody>
                  <a:tcPr/>
                </a:tc>
                <a:tc>
                  <a:txBody>
                    <a:bodyPr/>
                    <a:lstStyle/>
                    <a:p>
                      <a:r>
                        <a:rPr lang="en-US" sz="1800" dirty="0" smtClean="0"/>
                        <a:t>2</a:t>
                      </a:r>
                      <a:r>
                        <a:rPr lang="en-US" sz="1800" baseline="30000" dirty="0" smtClean="0"/>
                        <a:t>nd</a:t>
                      </a:r>
                      <a:r>
                        <a:rPr lang="en-US" sz="1800" dirty="0" smtClean="0"/>
                        <a:t> lowest traffic accident rate among</a:t>
                      </a:r>
                      <a:r>
                        <a:rPr lang="en-US" sz="1800" baseline="0" dirty="0" smtClean="0"/>
                        <a:t> </a:t>
                      </a:r>
                      <a:r>
                        <a:rPr lang="en-US" sz="1800" dirty="0" smtClean="0"/>
                        <a:t>6 Eastside cities in</a:t>
                      </a:r>
                      <a:r>
                        <a:rPr lang="en-US" sz="1800" baseline="0" dirty="0" smtClean="0"/>
                        <a:t> 2011</a:t>
                      </a:r>
                      <a:r>
                        <a:rPr lang="en-US" sz="1800" dirty="0" smtClean="0"/>
                        <a:t>; excluding I-90 accidents, MI is very close to No.1 Sammamish</a:t>
                      </a:r>
                      <a:endParaRPr lang="en-US" sz="1800" dirty="0"/>
                    </a:p>
                  </a:txBody>
                  <a:tcPr/>
                </a:tc>
              </a:tr>
              <a:tr h="594360">
                <a:tc>
                  <a:txBody>
                    <a:bodyPr/>
                    <a:lstStyle/>
                    <a:p>
                      <a:r>
                        <a:rPr lang="en-US" sz="1800" b="1" dirty="0" smtClean="0"/>
                        <a:t>Fire</a:t>
                      </a:r>
                      <a:r>
                        <a:rPr lang="en-US" sz="1800" b="1" baseline="0" dirty="0" smtClean="0"/>
                        <a:t> suppression effectiveness</a:t>
                      </a:r>
                      <a:endParaRPr lang="en-US" sz="1800" b="1" dirty="0"/>
                    </a:p>
                  </a:txBody>
                  <a:tcPr/>
                </a:tc>
                <a:tc>
                  <a:txBody>
                    <a:bodyPr/>
                    <a:lstStyle/>
                    <a:p>
                      <a:r>
                        <a:rPr lang="en-US" sz="1800" dirty="0" smtClean="0"/>
                        <a:t>Very good</a:t>
                      </a:r>
                      <a:endParaRPr lang="en-US" sz="1800" dirty="0"/>
                    </a:p>
                  </a:txBody>
                  <a:tcPr/>
                </a:tc>
                <a:tc>
                  <a:txBody>
                    <a:bodyPr/>
                    <a:lstStyle/>
                    <a:p>
                      <a:r>
                        <a:rPr lang="en-US" sz="1800" dirty="0" smtClean="0"/>
                        <a:t>2</a:t>
                      </a:r>
                      <a:r>
                        <a:rPr lang="en-US" sz="1800" baseline="30000" dirty="0" smtClean="0"/>
                        <a:t>nd</a:t>
                      </a:r>
                      <a:r>
                        <a:rPr lang="en-US" sz="1800" baseline="0" dirty="0" smtClean="0"/>
                        <a:t> l</a:t>
                      </a:r>
                      <a:r>
                        <a:rPr lang="en-US" sz="1800" dirty="0" smtClean="0"/>
                        <a:t>owest fire $ loss per 1,000 population</a:t>
                      </a:r>
                      <a:r>
                        <a:rPr lang="en-US" sz="1800" baseline="0" dirty="0" smtClean="0"/>
                        <a:t> </a:t>
                      </a:r>
                      <a:r>
                        <a:rPr lang="en-US" sz="1800" dirty="0" smtClean="0"/>
                        <a:t>among 6 Eastside cities/districts in 2011</a:t>
                      </a:r>
                      <a:endParaRPr lang="en-US" sz="1800" dirty="0"/>
                    </a:p>
                  </a:txBody>
                  <a:tcPr/>
                </a:tc>
              </a:tr>
              <a:tr h="378990">
                <a:tc>
                  <a:txBody>
                    <a:bodyPr/>
                    <a:lstStyle/>
                    <a:p>
                      <a:r>
                        <a:rPr lang="en-US" sz="1800" b="1" dirty="0" smtClean="0"/>
                        <a:t>EMS </a:t>
                      </a:r>
                      <a:r>
                        <a:rPr lang="en-US" sz="1800" b="1" baseline="0" dirty="0" smtClean="0"/>
                        <a:t>effectiveness</a:t>
                      </a:r>
                      <a:endParaRPr lang="en-US" sz="1800" b="1" dirty="0"/>
                    </a:p>
                  </a:txBody>
                  <a:tcPr/>
                </a:tc>
                <a:tc>
                  <a:txBody>
                    <a:bodyPr/>
                    <a:lstStyle/>
                    <a:p>
                      <a:r>
                        <a:rPr lang="en-US" sz="1800" dirty="0" smtClean="0"/>
                        <a:t>Very good</a:t>
                      </a:r>
                      <a:endParaRPr lang="en-US" sz="1800" dirty="0"/>
                    </a:p>
                  </a:txBody>
                  <a:tcPr/>
                </a:tc>
                <a:tc>
                  <a:txBody>
                    <a:bodyPr/>
                    <a:lstStyle/>
                    <a:p>
                      <a:r>
                        <a:rPr lang="en-US" sz="1800" dirty="0" smtClean="0"/>
                        <a:t>2011 cardiac arrest survival</a:t>
                      </a:r>
                      <a:r>
                        <a:rPr lang="en-US" sz="1800" baseline="0" dirty="0" smtClean="0"/>
                        <a:t> rate:</a:t>
                      </a:r>
                    </a:p>
                    <a:p>
                      <a:pPr marL="403225" indent="-187325">
                        <a:buFont typeface="Arial" pitchFamily="34" charset="0"/>
                        <a:buChar char="•"/>
                      </a:pPr>
                      <a:r>
                        <a:rPr lang="en-US" sz="1800" baseline="0" dirty="0" smtClean="0"/>
                        <a:t>MI (50%) vs. King Co. average (50%), which is highest county in U.S.</a:t>
                      </a:r>
                    </a:p>
                  </a:txBody>
                  <a:tcP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09601" y="96839"/>
            <a:ext cx="7772400" cy="1122361"/>
          </a:xfrm>
        </p:spPr>
        <p:txBody>
          <a:bodyPr>
            <a:normAutofit fontScale="90000"/>
          </a:bodyPr>
          <a:lstStyle/>
          <a:p>
            <a:pPr fontAlgn="auto">
              <a:spcAft>
                <a:spcPts val="0"/>
              </a:spcAft>
              <a:defRPr/>
            </a:pPr>
            <a:r>
              <a:rPr lang="en-US" dirty="0" smtClean="0"/>
              <a:t>Costs vs. Benefits of Government</a:t>
            </a:r>
            <a:br>
              <a:rPr lang="en-US" dirty="0" smtClean="0"/>
            </a:br>
            <a:r>
              <a:rPr lang="en-US" i="1" dirty="0" smtClean="0">
                <a:solidFill>
                  <a:schemeClr val="accent2"/>
                </a:solidFill>
              </a:rPr>
              <a:t>Here’s What You Need to Know</a:t>
            </a:r>
            <a:endParaRPr lang="en-US" dirty="0" smtClean="0">
              <a:solidFill>
                <a:schemeClr val="accent2"/>
              </a:solidFill>
            </a:endParaRPr>
          </a:p>
        </p:txBody>
      </p:sp>
      <p:sp>
        <p:nvSpPr>
          <p:cNvPr id="13315" name="Content Placeholder 2"/>
          <p:cNvSpPr>
            <a:spLocks noGrp="1"/>
          </p:cNvSpPr>
          <p:nvPr>
            <p:ph sz="quarter" idx="1"/>
          </p:nvPr>
        </p:nvSpPr>
        <p:spPr>
          <a:xfrm>
            <a:off x="685800" y="1752600"/>
            <a:ext cx="8077200" cy="4724400"/>
          </a:xfrm>
        </p:spPr>
        <p:txBody>
          <a:bodyPr/>
          <a:lstStyle/>
          <a:p>
            <a:pPr>
              <a:spcBef>
                <a:spcPts val="400"/>
              </a:spcBef>
              <a:buSzPct val="70000"/>
              <a:buFont typeface="Wingdings" pitchFamily="2" charset="2"/>
              <a:buChar char=""/>
            </a:pPr>
            <a:r>
              <a:rPr lang="en-US" sz="3200" b="1" dirty="0" smtClean="0"/>
              <a:t>The key takeaway slide</a:t>
            </a:r>
          </a:p>
          <a:p>
            <a:pPr>
              <a:spcBef>
                <a:spcPts val="400"/>
              </a:spcBef>
              <a:buSzPct val="70000"/>
              <a:buFont typeface="Wingdings" pitchFamily="2" charset="2"/>
              <a:buChar char=""/>
            </a:pPr>
            <a:r>
              <a:rPr lang="en-US" sz="3200" b="1" dirty="0" smtClean="0"/>
              <a:t>General Fund 101</a:t>
            </a:r>
          </a:p>
          <a:p>
            <a:pPr lvl="1">
              <a:buSzPct val="90000"/>
              <a:buFont typeface="Wingdings" pitchFamily="2" charset="2"/>
              <a:buChar char="§"/>
            </a:pPr>
            <a:r>
              <a:rPr lang="en-US" dirty="0" smtClean="0"/>
              <a:t>Resources (</a:t>
            </a:r>
            <a:r>
              <a:rPr lang="en-US" dirty="0" smtClean="0"/>
              <a:t>2013 </a:t>
            </a:r>
            <a:r>
              <a:rPr lang="en-US" dirty="0" smtClean="0"/>
              <a:t>Budget)</a:t>
            </a:r>
          </a:p>
          <a:p>
            <a:pPr lvl="1">
              <a:buSzPct val="90000"/>
              <a:buFont typeface="Wingdings" pitchFamily="2" charset="2"/>
              <a:buChar char="§"/>
            </a:pPr>
            <a:r>
              <a:rPr lang="en-US" dirty="0" smtClean="0"/>
              <a:t>Expenditures (</a:t>
            </a:r>
            <a:r>
              <a:rPr lang="en-US" dirty="0" smtClean="0"/>
              <a:t>2013 Budget</a:t>
            </a:r>
            <a:r>
              <a:rPr lang="en-US" dirty="0" smtClean="0"/>
              <a:t>)</a:t>
            </a:r>
          </a:p>
          <a:p>
            <a:pPr lvl="1">
              <a:buSzPct val="90000"/>
              <a:buFont typeface="Wingdings" pitchFamily="2" charset="2"/>
              <a:buChar char="§"/>
            </a:pPr>
            <a:r>
              <a:rPr lang="en-US" dirty="0" smtClean="0"/>
              <a:t>Annual revenue growth requirement</a:t>
            </a:r>
          </a:p>
          <a:p>
            <a:pPr>
              <a:spcBef>
                <a:spcPts val="400"/>
              </a:spcBef>
              <a:buSzPct val="70000"/>
              <a:buFont typeface="Wingdings" pitchFamily="2" charset="2"/>
              <a:buChar char="n"/>
            </a:pPr>
            <a:r>
              <a:rPr lang="en-US" sz="3200" b="1" dirty="0" smtClean="0"/>
              <a:t>MI vs. other Eastside cities</a:t>
            </a:r>
          </a:p>
          <a:p>
            <a:pPr lvl="1">
              <a:buSzPct val="90000"/>
              <a:buFont typeface="Wingdings" pitchFamily="2" charset="2"/>
              <a:buChar char="§"/>
            </a:pPr>
            <a:r>
              <a:rPr lang="en-US" dirty="0" smtClean="0"/>
              <a:t>Number of employees per 1,000 population</a:t>
            </a:r>
          </a:p>
          <a:p>
            <a:pPr lvl="1">
              <a:buSzPct val="90000"/>
              <a:buFont typeface="Wingdings" pitchFamily="2" charset="2"/>
              <a:buChar char="§"/>
            </a:pPr>
            <a:r>
              <a:rPr lang="en-US" dirty="0" smtClean="0"/>
              <a:t>General Fund expenditures per capita</a:t>
            </a: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1" y="96839"/>
            <a:ext cx="7772400" cy="1122361"/>
          </a:xfrm>
        </p:spPr>
        <p:txBody>
          <a:bodyPr/>
          <a:lstStyle/>
          <a:p>
            <a:r>
              <a:rPr lang="en-US" sz="4000" dirty="0" smtClean="0"/>
              <a:t>2011 MI Dashboard Report</a:t>
            </a:r>
            <a:br>
              <a:rPr lang="en-US" sz="4000" dirty="0" smtClean="0"/>
            </a:br>
            <a:r>
              <a:rPr lang="en-US" sz="4000" i="1" dirty="0" smtClean="0">
                <a:solidFill>
                  <a:schemeClr val="accent2"/>
                </a:solidFill>
              </a:rPr>
              <a:t>Noteworthy Results Funded by Taxes</a:t>
            </a:r>
            <a:endParaRPr lang="en-US" sz="4000" dirty="0" smtClean="0">
              <a:solidFill>
                <a:schemeClr val="accent2"/>
              </a:solidFill>
            </a:endParaRPr>
          </a:p>
        </p:txBody>
      </p:sp>
      <p:graphicFrame>
        <p:nvGraphicFramePr>
          <p:cNvPr id="4" name="Table 3"/>
          <p:cNvGraphicFramePr>
            <a:graphicFrameLocks noGrp="1"/>
          </p:cNvGraphicFramePr>
          <p:nvPr/>
        </p:nvGraphicFramePr>
        <p:xfrm>
          <a:off x="609600" y="1752600"/>
          <a:ext cx="7955280" cy="4759960"/>
        </p:xfrm>
        <a:graphic>
          <a:graphicData uri="http://schemas.openxmlformats.org/drawingml/2006/table">
            <a:tbl>
              <a:tblPr firstRow="1" bandRow="1">
                <a:tableStyleId>{5C22544A-7EE6-4342-B048-85BDC9FD1C3A}</a:tableStyleId>
              </a:tblPr>
              <a:tblGrid>
                <a:gridCol w="2194560"/>
                <a:gridCol w="1097280"/>
                <a:gridCol w="4663440"/>
              </a:tblGrid>
              <a:tr h="370840">
                <a:tc>
                  <a:txBody>
                    <a:bodyPr/>
                    <a:lstStyle/>
                    <a:p>
                      <a:pPr algn="ctr"/>
                      <a:r>
                        <a:rPr lang="en-US" sz="1800" dirty="0" smtClean="0"/>
                        <a:t>Dashboard</a:t>
                      </a:r>
                      <a:r>
                        <a:rPr lang="en-US" sz="1800" baseline="0" dirty="0" smtClean="0"/>
                        <a:t> Indicator</a:t>
                      </a:r>
                      <a:endParaRPr lang="en-US" sz="1800" dirty="0"/>
                    </a:p>
                  </a:txBody>
                  <a:tcPr/>
                </a:tc>
                <a:tc>
                  <a:txBody>
                    <a:bodyPr/>
                    <a:lstStyle/>
                    <a:p>
                      <a:pPr algn="ctr"/>
                      <a:r>
                        <a:rPr lang="en-US" sz="1800" dirty="0" smtClean="0"/>
                        <a:t>Rating</a:t>
                      </a:r>
                      <a:endParaRPr lang="en-US" sz="1800" dirty="0"/>
                    </a:p>
                  </a:txBody>
                  <a:tcPr/>
                </a:tc>
                <a:tc>
                  <a:txBody>
                    <a:bodyPr/>
                    <a:lstStyle/>
                    <a:p>
                      <a:pPr algn="ctr"/>
                      <a:r>
                        <a:rPr lang="en-US" sz="1800" dirty="0" smtClean="0"/>
                        <a:t>Note</a:t>
                      </a:r>
                      <a:endParaRPr lang="en-US" sz="1800" dirty="0"/>
                    </a:p>
                  </a:txBody>
                  <a:tcPr/>
                </a:tc>
              </a:tr>
              <a:tr h="370840">
                <a:tc>
                  <a:txBody>
                    <a:bodyPr/>
                    <a:lstStyle/>
                    <a:p>
                      <a:r>
                        <a:rPr lang="en-US" sz="1800" b="1" dirty="0" smtClean="0"/>
                        <a:t>Community issues</a:t>
                      </a:r>
                      <a:endParaRPr lang="en-US" sz="1800" b="1" dirty="0"/>
                    </a:p>
                  </a:txBody>
                  <a:tcPr/>
                </a:tc>
                <a:tc>
                  <a:txBody>
                    <a:bodyPr/>
                    <a:lstStyle/>
                    <a:p>
                      <a:r>
                        <a:rPr lang="en-US" sz="1800" dirty="0" smtClean="0"/>
                        <a:t>Good</a:t>
                      </a:r>
                      <a:endParaRPr lang="en-US" sz="1800" dirty="0"/>
                    </a:p>
                  </a:txBody>
                  <a:tcPr/>
                </a:tc>
                <a:tc>
                  <a:txBody>
                    <a:bodyPr/>
                    <a:lstStyle/>
                    <a:p>
                      <a:r>
                        <a:rPr lang="en-US" sz="1800" baseline="0" dirty="0" smtClean="0"/>
                        <a:t>Jun 2012 survey:  Most important problem facing Mercer Island is:</a:t>
                      </a:r>
                    </a:p>
                    <a:p>
                      <a:pPr marL="398463" marR="0" lvl="1" indent="-182563"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baseline="0" dirty="0" smtClean="0"/>
                        <a:t>Education, school funding (29%)</a:t>
                      </a:r>
                    </a:p>
                    <a:p>
                      <a:pPr marL="398463" lvl="1" indent="-182563">
                        <a:spcAft>
                          <a:spcPts val="0"/>
                        </a:spcAft>
                        <a:buFont typeface="Arial" pitchFamily="34" charset="0"/>
                        <a:buChar char="•"/>
                      </a:pPr>
                      <a:r>
                        <a:rPr lang="en-US" sz="1800" baseline="0" dirty="0" smtClean="0"/>
                        <a:t>Traffic, transportation, parking (14%)</a:t>
                      </a:r>
                    </a:p>
                    <a:p>
                      <a:pPr marL="398463" lvl="1" indent="-182563">
                        <a:spcAft>
                          <a:spcPts val="0"/>
                        </a:spcAft>
                        <a:buFont typeface="Arial" pitchFamily="34" charset="0"/>
                        <a:buChar char="•"/>
                      </a:pPr>
                      <a:r>
                        <a:rPr lang="en-US" sz="1800" baseline="0" dirty="0" smtClean="0"/>
                        <a:t>Nothing (11%)</a:t>
                      </a:r>
                    </a:p>
                    <a:p>
                      <a:pPr marL="398463" lvl="1" indent="-182563">
                        <a:spcAft>
                          <a:spcPts val="0"/>
                        </a:spcAft>
                        <a:buFont typeface="Arial" pitchFamily="34" charset="0"/>
                        <a:buChar char="•"/>
                      </a:pPr>
                      <a:r>
                        <a:rPr lang="en-US" sz="1800" baseline="0" dirty="0" smtClean="0"/>
                        <a:t>Road conditions, infrastructure (8%)</a:t>
                      </a:r>
                    </a:p>
                    <a:p>
                      <a:pPr marL="398463" lvl="1" indent="-182563">
                        <a:spcAft>
                          <a:spcPts val="0"/>
                        </a:spcAft>
                        <a:buFont typeface="Arial" pitchFamily="34" charset="0"/>
                        <a:buChar char="•"/>
                      </a:pPr>
                      <a:r>
                        <a:rPr lang="en-US" sz="1800" baseline="0" dirty="0" smtClean="0"/>
                        <a:t>Overcrowding, overdevelopment (5%)</a:t>
                      </a:r>
                    </a:p>
                  </a:txBody>
                  <a:tcPr/>
                </a:tc>
              </a:tr>
              <a:tr h="370840">
                <a:tc>
                  <a:txBody>
                    <a:bodyPr/>
                    <a:lstStyle/>
                    <a:p>
                      <a:r>
                        <a:rPr lang="en-US" sz="1800" b="1" dirty="0" smtClean="0"/>
                        <a:t>Creditworthiness</a:t>
                      </a:r>
                      <a:endParaRPr lang="en-US" sz="1800" b="1" dirty="0"/>
                    </a:p>
                  </a:txBody>
                  <a:tcPr/>
                </a:tc>
                <a:tc>
                  <a:txBody>
                    <a:bodyPr/>
                    <a:lstStyle/>
                    <a:p>
                      <a:r>
                        <a:rPr lang="en-US" sz="1800" dirty="0" smtClean="0"/>
                        <a:t>Very good</a:t>
                      </a:r>
                      <a:endParaRPr lang="en-US" sz="1800" dirty="0"/>
                    </a:p>
                  </a:txBody>
                  <a:tcPr/>
                </a:tc>
                <a:tc>
                  <a:txBody>
                    <a:bodyPr/>
                    <a:lstStyle/>
                    <a:p>
                      <a:pPr marL="4763" lvl="1" indent="-4763">
                        <a:spcAft>
                          <a:spcPts val="0"/>
                        </a:spcAft>
                        <a:buFont typeface="Arial" pitchFamily="34" charset="0"/>
                        <a:buNone/>
                      </a:pPr>
                      <a:r>
                        <a:rPr lang="en-US" sz="1800" baseline="0" dirty="0" smtClean="0"/>
                        <a:t>LTGO (non-voted) bond rating:  Aa1</a:t>
                      </a:r>
                    </a:p>
                    <a:p>
                      <a:pPr marL="403225" lvl="2" indent="-182563">
                        <a:spcAft>
                          <a:spcPts val="0"/>
                        </a:spcAft>
                        <a:buFont typeface="Arial" pitchFamily="34" charset="0"/>
                        <a:buChar char="•"/>
                      </a:pPr>
                      <a:r>
                        <a:rPr lang="en-US" sz="1800" baseline="0" dirty="0" smtClean="0"/>
                        <a:t>Highest Moody’s rating in state along with Seattle, Bellevue, and Redmond</a:t>
                      </a:r>
                    </a:p>
                    <a:p>
                      <a:pPr marL="4763" lvl="1" indent="-4763">
                        <a:spcAft>
                          <a:spcPts val="0"/>
                        </a:spcAft>
                        <a:buFont typeface="Arial" pitchFamily="34" charset="0"/>
                        <a:buNone/>
                      </a:pPr>
                      <a:r>
                        <a:rPr lang="en-US" sz="1800" baseline="0" dirty="0" smtClean="0"/>
                        <a:t>UTGO (voted) bond rating:  Aa1</a:t>
                      </a:r>
                    </a:p>
                    <a:p>
                      <a:pPr marL="403225" lvl="2" indent="-182563">
                        <a:spcAft>
                          <a:spcPts val="0"/>
                        </a:spcAft>
                        <a:buFont typeface="Arial" pitchFamily="34" charset="0"/>
                        <a:buChar char="•"/>
                      </a:pPr>
                      <a:r>
                        <a:rPr lang="en-US" sz="1800" baseline="0" dirty="0" smtClean="0"/>
                        <a:t>2</a:t>
                      </a:r>
                      <a:r>
                        <a:rPr lang="en-US" sz="1800" baseline="30000" dirty="0" smtClean="0"/>
                        <a:t>nd</a:t>
                      </a:r>
                      <a:r>
                        <a:rPr lang="en-US" sz="1800" baseline="0" dirty="0" smtClean="0"/>
                        <a:t> highest Moody’s rating in state; only Seattle and Bellevue have higher ratings</a:t>
                      </a:r>
                    </a:p>
                  </a:txBody>
                  <a:tcPr/>
                </a:tc>
              </a:tr>
              <a:tr h="370840">
                <a:tc>
                  <a:txBody>
                    <a:bodyPr/>
                    <a:lstStyle/>
                    <a:p>
                      <a:r>
                        <a:rPr lang="en-US" sz="1800" b="1" dirty="0" smtClean="0"/>
                        <a:t>Financial</a:t>
                      </a:r>
                      <a:r>
                        <a:rPr lang="en-US" sz="1800" b="1" baseline="0" dirty="0" smtClean="0"/>
                        <a:t> management</a:t>
                      </a:r>
                      <a:endParaRPr lang="en-US" sz="1800" b="1" dirty="0"/>
                    </a:p>
                  </a:txBody>
                  <a:tcPr/>
                </a:tc>
                <a:tc>
                  <a:txBody>
                    <a:bodyPr/>
                    <a:lstStyle/>
                    <a:p>
                      <a:r>
                        <a:rPr lang="en-US" sz="1800" dirty="0" smtClean="0"/>
                        <a:t>Very</a:t>
                      </a:r>
                      <a:r>
                        <a:rPr lang="en-US" sz="1800" baseline="0" dirty="0" smtClean="0"/>
                        <a:t> g</a:t>
                      </a:r>
                      <a:r>
                        <a:rPr lang="en-US" sz="1800" dirty="0" smtClean="0"/>
                        <a:t>ood</a:t>
                      </a:r>
                      <a:endParaRPr lang="en-US" sz="1800" dirty="0"/>
                    </a:p>
                  </a:txBody>
                  <a:tcPr/>
                </a:tc>
                <a:tc>
                  <a:txBody>
                    <a:bodyPr/>
                    <a:lstStyle/>
                    <a:p>
                      <a:r>
                        <a:rPr lang="en-US" sz="1800" dirty="0" smtClean="0"/>
                        <a:t>“Clean” audit</a:t>
                      </a:r>
                      <a:r>
                        <a:rPr lang="en-US" sz="1800" baseline="0" dirty="0" smtClean="0"/>
                        <a:t> opinion received annually for past 17 years; “perfect” audit in 2011</a:t>
                      </a:r>
                      <a:endParaRPr lang="en-US" sz="1800" dirty="0"/>
                    </a:p>
                  </a:txBody>
                  <a:tcPr/>
                </a:tc>
              </a:tr>
            </a:tbl>
          </a:graphicData>
        </a:graphic>
      </p:graphicFrame>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152400"/>
            <a:ext cx="8156575" cy="1066800"/>
          </a:xfrm>
        </p:spPr>
        <p:txBody>
          <a:bodyPr>
            <a:noAutofit/>
          </a:bodyPr>
          <a:lstStyle/>
          <a:p>
            <a:pPr fontAlgn="auto">
              <a:spcAft>
                <a:spcPts val="0"/>
              </a:spcAft>
              <a:defRPr/>
            </a:pPr>
            <a:r>
              <a:rPr lang="en-US" sz="4000" dirty="0" smtClean="0"/>
              <a:t>2011 MI Dashboard Report</a:t>
            </a:r>
            <a:br>
              <a:rPr lang="en-US" sz="4000" dirty="0" smtClean="0"/>
            </a:br>
            <a:r>
              <a:rPr lang="en-US" sz="4000" i="1" dirty="0" smtClean="0">
                <a:solidFill>
                  <a:schemeClr val="accent2"/>
                </a:solidFill>
              </a:rPr>
              <a:t>Noteworthy Results Funded by Taxes</a:t>
            </a:r>
            <a:endParaRPr lang="en-US" sz="4000" dirty="0" smtClean="0">
              <a:solidFill>
                <a:schemeClr val="accent2"/>
              </a:solidFill>
            </a:endParaRPr>
          </a:p>
        </p:txBody>
      </p:sp>
      <p:graphicFrame>
        <p:nvGraphicFramePr>
          <p:cNvPr id="7" name="Content Placeholder 6"/>
          <p:cNvGraphicFramePr>
            <a:graphicFrameLocks noGrp="1"/>
          </p:cNvGraphicFramePr>
          <p:nvPr>
            <p:ph sz="quarter" idx="1"/>
          </p:nvPr>
        </p:nvGraphicFramePr>
        <p:xfrm>
          <a:off x="609600" y="1905000"/>
          <a:ext cx="7955280" cy="3114040"/>
        </p:xfrm>
        <a:graphic>
          <a:graphicData uri="http://schemas.openxmlformats.org/drawingml/2006/table">
            <a:tbl>
              <a:tblPr firstRow="1" bandRow="1">
                <a:tableStyleId>{5C22544A-7EE6-4342-B048-85BDC9FD1C3A}</a:tableStyleId>
              </a:tblPr>
              <a:tblGrid>
                <a:gridCol w="2194560"/>
                <a:gridCol w="1097280"/>
                <a:gridCol w="4663440"/>
              </a:tblGrid>
              <a:tr h="370840">
                <a:tc>
                  <a:txBody>
                    <a:bodyPr/>
                    <a:lstStyle/>
                    <a:p>
                      <a:pPr algn="ctr"/>
                      <a:r>
                        <a:rPr lang="en-US" sz="1800" dirty="0" smtClean="0"/>
                        <a:t>Dashboard</a:t>
                      </a:r>
                      <a:r>
                        <a:rPr lang="en-US" sz="1800" baseline="0" dirty="0" smtClean="0"/>
                        <a:t> Indicator</a:t>
                      </a:r>
                      <a:endParaRPr lang="en-US" sz="1800" dirty="0"/>
                    </a:p>
                  </a:txBody>
                  <a:tcPr/>
                </a:tc>
                <a:tc>
                  <a:txBody>
                    <a:bodyPr/>
                    <a:lstStyle/>
                    <a:p>
                      <a:pPr algn="ctr"/>
                      <a:r>
                        <a:rPr lang="en-US" sz="1800" dirty="0" smtClean="0"/>
                        <a:t>Rating</a:t>
                      </a:r>
                      <a:endParaRPr lang="en-US" sz="1800" dirty="0"/>
                    </a:p>
                  </a:txBody>
                  <a:tcPr/>
                </a:tc>
                <a:tc>
                  <a:txBody>
                    <a:bodyPr/>
                    <a:lstStyle/>
                    <a:p>
                      <a:pPr algn="ctr"/>
                      <a:r>
                        <a:rPr lang="en-US" sz="1800" dirty="0" smtClean="0"/>
                        <a:t>Note</a:t>
                      </a:r>
                      <a:endParaRPr lang="en-US" sz="1800" dirty="0"/>
                    </a:p>
                  </a:txBody>
                  <a:tcPr/>
                </a:tc>
              </a:tr>
              <a:tr h="370840">
                <a:tc>
                  <a:txBody>
                    <a:bodyPr/>
                    <a:lstStyle/>
                    <a:p>
                      <a:pPr marL="0" algn="l" defTabSz="914400" rtl="0" eaLnBrk="1" latinLnBrk="0" hangingPunct="1"/>
                      <a:r>
                        <a:rPr lang="en-US" sz="1800" b="1" kern="1200" dirty="0" smtClean="0">
                          <a:solidFill>
                            <a:schemeClr val="dk1"/>
                          </a:solidFill>
                          <a:latin typeface="+mn-lt"/>
                          <a:ea typeface="+mn-ea"/>
                          <a:cs typeface="+mn-cs"/>
                        </a:rPr>
                        <a:t>Street pavement condition</a:t>
                      </a:r>
                      <a:endParaRPr lang="en-US" sz="1800" b="1" kern="1200" dirty="0">
                        <a:solidFill>
                          <a:schemeClr val="dk1"/>
                        </a:solidFill>
                        <a:latin typeface="+mn-lt"/>
                        <a:ea typeface="+mn-ea"/>
                        <a:cs typeface="+mn-cs"/>
                      </a:endParaRPr>
                    </a:p>
                  </a:txBody>
                  <a:tcPr/>
                </a:tc>
                <a:tc>
                  <a:txBody>
                    <a:bodyPr/>
                    <a:lstStyle/>
                    <a:p>
                      <a:r>
                        <a:rPr lang="en-US" sz="1800" dirty="0" smtClean="0"/>
                        <a:t>Very good</a:t>
                      </a:r>
                      <a:endParaRPr lang="en-US" sz="1800" dirty="0"/>
                    </a:p>
                  </a:txBody>
                  <a:tcPr/>
                </a:tc>
                <a:tc>
                  <a:txBody>
                    <a:bodyPr/>
                    <a:lstStyle/>
                    <a:p>
                      <a:r>
                        <a:rPr lang="en-US" sz="1800" dirty="0" smtClean="0"/>
                        <a:t>2011</a:t>
                      </a:r>
                      <a:r>
                        <a:rPr lang="en-US" sz="1800" baseline="0" dirty="0" smtClean="0"/>
                        <a:t> </a:t>
                      </a:r>
                      <a:r>
                        <a:rPr lang="en-US" sz="1800" dirty="0" smtClean="0"/>
                        <a:t>engineer’s assessment</a:t>
                      </a:r>
                      <a:r>
                        <a:rPr lang="en-US" sz="1800" baseline="0" dirty="0" smtClean="0"/>
                        <a:t> of City streets that are in “good” or “excellent” condition:</a:t>
                      </a:r>
                    </a:p>
                    <a:p>
                      <a:pPr marL="398463" lvl="1" indent="-182563">
                        <a:spcAft>
                          <a:spcPts val="0"/>
                        </a:spcAft>
                        <a:buFont typeface="Arial" pitchFamily="34" charset="0"/>
                        <a:buChar char="•"/>
                      </a:pPr>
                      <a:r>
                        <a:rPr lang="en-US" sz="1800" dirty="0" smtClean="0"/>
                        <a:t>Arterial</a:t>
                      </a:r>
                      <a:r>
                        <a:rPr lang="en-US" sz="1800" baseline="0" dirty="0" smtClean="0"/>
                        <a:t> streets (71%)</a:t>
                      </a:r>
                    </a:p>
                    <a:p>
                      <a:pPr marL="398463" lvl="1" indent="-182563">
                        <a:spcAft>
                          <a:spcPts val="0"/>
                        </a:spcAft>
                        <a:buFont typeface="Arial" pitchFamily="34" charset="0"/>
                        <a:buChar char="•"/>
                      </a:pPr>
                      <a:r>
                        <a:rPr lang="en-US" sz="1800" baseline="0" dirty="0" smtClean="0"/>
                        <a:t>Residential streets (83%)</a:t>
                      </a:r>
                      <a:endParaRPr lang="en-US" sz="1800" dirty="0"/>
                    </a:p>
                  </a:txBody>
                  <a:tcPr/>
                </a:tc>
              </a:tr>
              <a:tr h="370840">
                <a:tc>
                  <a:txBody>
                    <a:bodyPr/>
                    <a:lstStyle/>
                    <a:p>
                      <a:r>
                        <a:rPr lang="en-US" sz="1800" b="1" dirty="0" smtClean="0"/>
                        <a:t>Park amenities</a:t>
                      </a:r>
                      <a:endParaRPr lang="en-US" sz="1800" b="1" dirty="0"/>
                    </a:p>
                  </a:txBody>
                  <a:tcPr/>
                </a:tc>
                <a:tc>
                  <a:txBody>
                    <a:bodyPr/>
                    <a:lstStyle/>
                    <a:p>
                      <a:r>
                        <a:rPr lang="en-US" sz="1800" dirty="0" smtClean="0"/>
                        <a:t>Very good</a:t>
                      </a:r>
                      <a:endParaRPr lang="en-US" sz="1800" dirty="0"/>
                    </a:p>
                  </a:txBody>
                  <a:tcPr/>
                </a:tc>
                <a:tc>
                  <a:txBody>
                    <a:bodyPr/>
                    <a:lstStyle/>
                    <a:p>
                      <a:pPr marL="0" lvl="1" indent="-182880">
                        <a:spcAft>
                          <a:spcPts val="0"/>
                        </a:spcAft>
                        <a:buFont typeface="Arial" pitchFamily="34" charset="0"/>
                        <a:buNone/>
                      </a:pPr>
                      <a:r>
                        <a:rPr lang="en-US" sz="1800" kern="1200" baseline="0" dirty="0" smtClean="0">
                          <a:solidFill>
                            <a:schemeClr val="dk1"/>
                          </a:solidFill>
                          <a:latin typeface="+mn-lt"/>
                          <a:ea typeface="+mn-ea"/>
                          <a:cs typeface="+mn-cs"/>
                        </a:rPr>
                        <a:t>Jun 2012 survey:  85% are “satisfied” or “very satisfied” with available amenities at City’s parks</a:t>
                      </a:r>
                    </a:p>
                  </a:txBody>
                  <a:tcPr/>
                </a:tc>
              </a:tr>
              <a:tr h="370840">
                <a:tc>
                  <a:txBody>
                    <a:bodyPr/>
                    <a:lstStyle/>
                    <a:p>
                      <a:r>
                        <a:rPr lang="en-US" sz="1800" b="1" dirty="0" smtClean="0"/>
                        <a:t>Informed citizenry</a:t>
                      </a:r>
                      <a:endParaRPr lang="en-US" sz="1800" b="1" dirty="0"/>
                    </a:p>
                  </a:txBody>
                  <a:tcPr/>
                </a:tc>
                <a:tc>
                  <a:txBody>
                    <a:bodyPr/>
                    <a:lstStyle/>
                    <a:p>
                      <a:r>
                        <a:rPr lang="en-US" sz="1800" dirty="0" smtClean="0"/>
                        <a:t>Good</a:t>
                      </a:r>
                      <a:endParaRPr lang="en-US" sz="1800" dirty="0"/>
                    </a:p>
                  </a:txBody>
                  <a:tcPr/>
                </a:tc>
                <a:tc>
                  <a:txBody>
                    <a:bodyPr/>
                    <a:lstStyle/>
                    <a:p>
                      <a:pPr marL="0" lvl="1" indent="-182880">
                        <a:spcAft>
                          <a:spcPts val="0"/>
                        </a:spcAft>
                        <a:buFont typeface="Arial" pitchFamily="34" charset="0"/>
                        <a:buNone/>
                      </a:pPr>
                      <a:r>
                        <a:rPr lang="en-US" sz="1800" kern="1200" dirty="0" smtClean="0">
                          <a:solidFill>
                            <a:schemeClr val="dk1"/>
                          </a:solidFill>
                          <a:latin typeface="+mn-lt"/>
                          <a:ea typeface="+mn-ea"/>
                          <a:cs typeface="+mn-cs"/>
                        </a:rPr>
                        <a:t>Jun</a:t>
                      </a:r>
                      <a:r>
                        <a:rPr lang="en-US" sz="1800" kern="1200" baseline="0" dirty="0" smtClean="0">
                          <a:solidFill>
                            <a:schemeClr val="dk1"/>
                          </a:solidFill>
                          <a:latin typeface="+mn-lt"/>
                          <a:ea typeface="+mn-ea"/>
                          <a:cs typeface="+mn-cs"/>
                        </a:rPr>
                        <a:t> </a:t>
                      </a:r>
                      <a:r>
                        <a:rPr lang="en-US" sz="1800" kern="1200" dirty="0" smtClean="0">
                          <a:solidFill>
                            <a:schemeClr val="dk1"/>
                          </a:solidFill>
                          <a:latin typeface="+mn-lt"/>
                          <a:ea typeface="+mn-ea"/>
                          <a:cs typeface="+mn-cs"/>
                        </a:rPr>
                        <a:t>2012 survey:</a:t>
                      </a:r>
                      <a:r>
                        <a:rPr lang="en-US" sz="1800" kern="1200" baseline="0" dirty="0" smtClean="0">
                          <a:solidFill>
                            <a:schemeClr val="dk1"/>
                          </a:solidFill>
                          <a:latin typeface="+mn-lt"/>
                          <a:ea typeface="+mn-ea"/>
                          <a:cs typeface="+mn-cs"/>
                        </a:rPr>
                        <a:t>  83% are “satisfied” or “very satisfied” with City’s public communication efforts</a:t>
                      </a:r>
                    </a:p>
                  </a:txBody>
                  <a:tcPr/>
                </a:tc>
              </a:tr>
            </a:tbl>
          </a:graphicData>
        </a:graphic>
      </p:graphicFrame>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52400"/>
            <a:ext cx="8153400" cy="1066800"/>
          </a:xfrm>
        </p:spPr>
        <p:txBody>
          <a:bodyPr/>
          <a:lstStyle/>
          <a:p>
            <a:r>
              <a:rPr lang="en-US" sz="4000" dirty="0" smtClean="0"/>
              <a:t>To quote a pig celebrity:</a:t>
            </a:r>
            <a:br>
              <a:rPr lang="en-US" sz="4000" dirty="0" smtClean="0"/>
            </a:br>
            <a:r>
              <a:rPr lang="en-US" sz="4000" i="1" dirty="0" smtClean="0">
                <a:solidFill>
                  <a:schemeClr val="accent2"/>
                </a:solidFill>
              </a:rPr>
              <a:t>“That’s all folks”</a:t>
            </a:r>
            <a:endParaRPr lang="en-US" sz="4000" i="1" dirty="0">
              <a:solidFill>
                <a:schemeClr val="accent2"/>
              </a:solidFill>
            </a:endParaRPr>
          </a:p>
        </p:txBody>
      </p:sp>
      <p:pic>
        <p:nvPicPr>
          <p:cNvPr id="6" name="Content Placeholder 5" descr="MCj02869300000[1]"/>
          <p:cNvPicPr>
            <a:picLocks noGrp="1" noChangeAspect="1" noChangeArrowheads="1"/>
          </p:cNvPicPr>
          <p:nvPr>
            <p:ph sz="quarter" idx="1"/>
          </p:nvPr>
        </p:nvPicPr>
        <p:blipFill>
          <a:blip r:embed="rId2" cstate="print"/>
          <a:srcRect/>
          <a:stretch>
            <a:fillRect/>
          </a:stretch>
        </p:blipFill>
        <p:spPr>
          <a:xfrm>
            <a:off x="1600200" y="1952625"/>
            <a:ext cx="6248400" cy="4295775"/>
          </a:xfr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1" y="96839"/>
            <a:ext cx="7772400" cy="1122361"/>
          </a:xfrm>
        </p:spPr>
        <p:txBody>
          <a:bodyPr>
            <a:normAutofit fontScale="90000"/>
          </a:bodyPr>
          <a:lstStyle/>
          <a:p>
            <a:pPr fontAlgn="auto">
              <a:spcAft>
                <a:spcPts val="0"/>
              </a:spcAft>
              <a:defRPr/>
            </a:pPr>
            <a:r>
              <a:rPr lang="en-US" dirty="0" smtClean="0"/>
              <a:t>Costs vs. Benefits of Government</a:t>
            </a:r>
            <a:br>
              <a:rPr lang="en-US" dirty="0" smtClean="0"/>
            </a:br>
            <a:r>
              <a:rPr lang="en-US" i="1" dirty="0" smtClean="0">
                <a:solidFill>
                  <a:schemeClr val="accent2"/>
                </a:solidFill>
              </a:rPr>
              <a:t>Here’s What You Need to Know</a:t>
            </a:r>
            <a:endParaRPr lang="en-US" dirty="0" smtClean="0">
              <a:solidFill>
                <a:schemeClr val="accent2"/>
              </a:solidFill>
            </a:endParaRPr>
          </a:p>
        </p:txBody>
      </p:sp>
      <p:sp>
        <p:nvSpPr>
          <p:cNvPr id="14339" name="Content Placeholder 2"/>
          <p:cNvSpPr>
            <a:spLocks noGrp="1"/>
          </p:cNvSpPr>
          <p:nvPr>
            <p:ph sz="quarter" idx="1"/>
          </p:nvPr>
        </p:nvSpPr>
        <p:spPr>
          <a:xfrm>
            <a:off x="685800" y="1752600"/>
            <a:ext cx="8077200" cy="4876800"/>
          </a:xfrm>
        </p:spPr>
        <p:txBody>
          <a:bodyPr/>
          <a:lstStyle/>
          <a:p>
            <a:pPr>
              <a:spcBef>
                <a:spcPts val="400"/>
              </a:spcBef>
              <a:buSzPct val="70000"/>
              <a:buFont typeface="Wingdings" pitchFamily="2" charset="2"/>
              <a:buChar char="n"/>
            </a:pPr>
            <a:r>
              <a:rPr lang="en-US" sz="3200" b="1" dirty="0" smtClean="0"/>
              <a:t>Putting MI taxes in perspective (3 ways)</a:t>
            </a:r>
          </a:p>
          <a:p>
            <a:pPr lvl="1">
              <a:buSzPct val="90000"/>
              <a:buFont typeface="Wingdings" pitchFamily="2" charset="2"/>
              <a:buChar char="§"/>
            </a:pPr>
            <a:r>
              <a:rPr lang="en-US" dirty="0" smtClean="0"/>
              <a:t>2013 </a:t>
            </a:r>
            <a:r>
              <a:rPr lang="en-US" dirty="0" smtClean="0"/>
              <a:t>property tax levy breakdown by jurisdiction</a:t>
            </a:r>
          </a:p>
          <a:p>
            <a:pPr lvl="1">
              <a:buSzPct val="90000"/>
              <a:buFont typeface="Wingdings" pitchFamily="2" charset="2"/>
              <a:buChar char="§"/>
            </a:pPr>
            <a:r>
              <a:rPr lang="en-US" dirty="0" smtClean="0"/>
              <a:t>2013 </a:t>
            </a:r>
            <a:r>
              <a:rPr lang="en-US" dirty="0" smtClean="0"/>
              <a:t>property tax levy rate comparison to other King County cities</a:t>
            </a:r>
          </a:p>
          <a:p>
            <a:pPr lvl="1">
              <a:buSzPct val="90000"/>
              <a:buFont typeface="Wingdings" pitchFamily="2" charset="2"/>
              <a:buChar char="§"/>
            </a:pPr>
            <a:r>
              <a:rPr lang="en-US" dirty="0" smtClean="0"/>
              <a:t>2013 </a:t>
            </a:r>
            <a:r>
              <a:rPr lang="en-US" dirty="0" smtClean="0"/>
              <a:t>total estimated tax burden on typical MI household</a:t>
            </a:r>
          </a:p>
          <a:p>
            <a:pPr>
              <a:spcBef>
                <a:spcPts val="400"/>
              </a:spcBef>
              <a:buSzPct val="70000"/>
              <a:buFont typeface="Wingdings" pitchFamily="2" charset="2"/>
              <a:buChar char="n"/>
            </a:pPr>
            <a:r>
              <a:rPr lang="en-US" sz="3200" b="1" dirty="0" smtClean="0"/>
              <a:t>Benefits (or services) received</a:t>
            </a:r>
          </a:p>
          <a:p>
            <a:pPr>
              <a:spcBef>
                <a:spcPts val="400"/>
              </a:spcBef>
              <a:buSzPct val="70000"/>
              <a:buFont typeface="Wingdings" pitchFamily="2" charset="2"/>
              <a:buChar char="n"/>
            </a:pPr>
            <a:r>
              <a:rPr lang="en-US" sz="3200" b="1" dirty="0" smtClean="0"/>
              <a:t>Noteworthy results</a:t>
            </a:r>
          </a:p>
          <a:p>
            <a:pPr lvl="1">
              <a:buSzPct val="90000"/>
              <a:buFont typeface="Wingdings" pitchFamily="2" charset="2"/>
              <a:buChar char="§"/>
            </a:pPr>
            <a:r>
              <a:rPr lang="en-US" dirty="0" smtClean="0"/>
              <a:t>Jun 2012 citizen survey</a:t>
            </a:r>
          </a:p>
          <a:p>
            <a:pPr lvl="1">
              <a:buSzPct val="90000"/>
              <a:buFont typeface="Wingdings" pitchFamily="2" charset="2"/>
              <a:buChar char="§"/>
            </a:pPr>
            <a:r>
              <a:rPr lang="en-US" dirty="0" smtClean="0"/>
              <a:t>2011 MI Dashboard Report</a:t>
            </a: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The Key Takeaway Slide</a:t>
            </a:r>
            <a:br>
              <a:rPr lang="en-US" dirty="0" smtClean="0"/>
            </a:br>
            <a:r>
              <a:rPr lang="en-US" i="1" dirty="0" smtClean="0">
                <a:solidFill>
                  <a:schemeClr val="accent2"/>
                </a:solidFill>
              </a:rPr>
              <a:t>City Taxes vs. Monthly Utility Bills</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533400" y="2209800"/>
          <a:ext cx="8077200" cy="2484120"/>
        </p:xfrm>
        <a:graphic>
          <a:graphicData uri="http://schemas.openxmlformats.org/drawingml/2006/table">
            <a:tbl>
              <a:tblPr firstRow="1" bandRow="1">
                <a:tableStyleId>{5C22544A-7EE6-4342-B048-85BDC9FD1C3A}</a:tableStyleId>
              </a:tblPr>
              <a:tblGrid>
                <a:gridCol w="6934200"/>
                <a:gridCol w="1143000"/>
              </a:tblGrid>
              <a:tr h="411480">
                <a:tc>
                  <a:txBody>
                    <a:bodyPr/>
                    <a:lstStyle/>
                    <a:p>
                      <a:pPr algn="ctr"/>
                      <a:r>
                        <a:rPr lang="en-US" sz="1800" dirty="0" smtClean="0"/>
                        <a:t>2013 </a:t>
                      </a:r>
                      <a:r>
                        <a:rPr lang="en-US" sz="1800" dirty="0" smtClean="0"/>
                        <a:t>Typical Monthly Bill</a:t>
                      </a:r>
                      <a:endParaRPr lang="en-US" sz="1800" dirty="0"/>
                    </a:p>
                  </a:txBody>
                  <a:tcPr anchor="ctr"/>
                </a:tc>
                <a:tc>
                  <a:txBody>
                    <a:bodyPr/>
                    <a:lstStyle/>
                    <a:p>
                      <a:pPr algn="ctr"/>
                      <a:r>
                        <a:rPr lang="en-US" sz="1800" dirty="0" smtClean="0"/>
                        <a:t>Amount</a:t>
                      </a:r>
                      <a:endParaRPr lang="en-US" sz="1800" dirty="0"/>
                    </a:p>
                  </a:txBody>
                  <a:tcPr anchor="ctr"/>
                </a:tc>
              </a:tr>
              <a:tr h="426720">
                <a:tc>
                  <a:txBody>
                    <a:bodyPr/>
                    <a:lstStyle/>
                    <a:p>
                      <a:r>
                        <a:rPr lang="en-US" sz="1800" dirty="0" smtClean="0"/>
                        <a:t>Puget </a:t>
                      </a:r>
                      <a:r>
                        <a:rPr lang="en-US" sz="1800" dirty="0" smtClean="0"/>
                        <a:t>Sound </a:t>
                      </a:r>
                      <a:r>
                        <a:rPr lang="en-US" sz="1800" dirty="0" smtClean="0"/>
                        <a:t>Energy</a:t>
                      </a:r>
                      <a:r>
                        <a:rPr lang="en-US" sz="1800" baseline="0" dirty="0" smtClean="0"/>
                        <a:t> (electricity &amp; gas)</a:t>
                      </a:r>
                      <a:endParaRPr lang="en-US" sz="1800" dirty="0"/>
                    </a:p>
                  </a:txBody>
                  <a:tcPr anchor="ctr"/>
                </a:tc>
                <a:tc>
                  <a:txBody>
                    <a:bodyPr/>
                    <a:lstStyle/>
                    <a:p>
                      <a:pPr algn="r"/>
                      <a:r>
                        <a:rPr lang="en-US" sz="1800" dirty="0" smtClean="0"/>
                        <a:t>$200</a:t>
                      </a:r>
                      <a:endParaRPr lang="en-US" sz="1800" dirty="0"/>
                    </a:p>
                  </a:txBody>
                  <a:tcPr anchor="ctr"/>
                </a:tc>
              </a:tr>
              <a:tr h="411480">
                <a:tc>
                  <a:txBody>
                    <a:bodyPr/>
                    <a:lstStyle/>
                    <a:p>
                      <a:r>
                        <a:rPr lang="en-US" sz="1800" b="0" dirty="0" smtClean="0"/>
                        <a:t>Verizon</a:t>
                      </a:r>
                      <a:r>
                        <a:rPr lang="en-US" sz="1800" b="0" baseline="0" dirty="0" smtClean="0"/>
                        <a:t> (cellular telephone)</a:t>
                      </a:r>
                      <a:endParaRPr lang="en-US" sz="1800" b="0" dirty="0"/>
                    </a:p>
                  </a:txBody>
                  <a:tcPr anchor="ctr"/>
                </a:tc>
                <a:tc>
                  <a:txBody>
                    <a:bodyPr/>
                    <a:lstStyle/>
                    <a:p>
                      <a:pPr algn="r"/>
                      <a:r>
                        <a:rPr lang="en-US" sz="1800" b="0" dirty="0" smtClean="0"/>
                        <a:t>$180</a:t>
                      </a:r>
                      <a:endParaRPr lang="en-US" sz="1800" b="0" dirty="0"/>
                    </a:p>
                  </a:txBody>
                  <a:tcPr anchor="ctr"/>
                </a:tc>
              </a:tr>
              <a:tr h="411480">
                <a:tc>
                  <a:txBody>
                    <a:bodyPr/>
                    <a:lstStyle/>
                    <a:p>
                      <a:r>
                        <a:rPr lang="en-US" sz="1800" dirty="0" smtClean="0"/>
                        <a:t>Comcast (cable TV,</a:t>
                      </a:r>
                      <a:r>
                        <a:rPr lang="en-US" sz="1800" baseline="0" dirty="0" smtClean="0"/>
                        <a:t> </a:t>
                      </a:r>
                      <a:r>
                        <a:rPr lang="en-US" sz="1800" dirty="0" smtClean="0"/>
                        <a:t>high speed internet &amp; digital </a:t>
                      </a:r>
                      <a:r>
                        <a:rPr lang="en-US" sz="1800" dirty="0" smtClean="0"/>
                        <a:t>voice)</a:t>
                      </a:r>
                      <a:endParaRPr lang="en-US" sz="1800" dirty="0"/>
                    </a:p>
                  </a:txBody>
                  <a:tcPr anchor="ctr">
                    <a:lnB w="12700" cap="flat" cmpd="sng" algn="ctr">
                      <a:noFill/>
                      <a:prstDash val="solid"/>
                      <a:round/>
                      <a:headEnd type="none" w="med" len="med"/>
                      <a:tailEnd type="none" w="med" len="med"/>
                    </a:lnB>
                  </a:tcPr>
                </a:tc>
                <a:tc>
                  <a:txBody>
                    <a:bodyPr/>
                    <a:lstStyle/>
                    <a:p>
                      <a:pPr algn="r"/>
                      <a:r>
                        <a:rPr lang="en-US" sz="1800" dirty="0" smtClean="0"/>
                        <a:t>$180</a:t>
                      </a:r>
                      <a:endParaRPr lang="en-US" sz="1800" dirty="0"/>
                    </a:p>
                  </a:txBody>
                  <a:tcPr anchor="ctr">
                    <a:lnB w="12700" cap="flat" cmpd="sng" algn="ctr">
                      <a:noFill/>
                      <a:prstDash val="solid"/>
                      <a:round/>
                      <a:headEnd type="none" w="med" len="med"/>
                      <a:tailEnd type="none" w="med" len="med"/>
                    </a:lnB>
                  </a:tcPr>
                </a:tc>
              </a:tr>
              <a:tr h="411480">
                <a:tc>
                  <a:txBody>
                    <a:bodyPr/>
                    <a:lstStyle/>
                    <a:p>
                      <a:r>
                        <a:rPr lang="en-US" sz="1800" b="1" baseline="0" dirty="0" smtClean="0"/>
                        <a:t>City taxes (property</a:t>
                      </a:r>
                      <a:r>
                        <a:rPr lang="en-US" sz="1800" b="1" baseline="0" dirty="0" smtClean="0"/>
                        <a:t>, utility &amp; </a:t>
                      </a:r>
                      <a:r>
                        <a:rPr lang="en-US" sz="1800" b="1" baseline="0" dirty="0" smtClean="0"/>
                        <a:t>sales)</a:t>
                      </a:r>
                      <a:endParaRPr lang="en-US" sz="18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dirty="0" smtClean="0"/>
                        <a:t>$</a:t>
                      </a:r>
                      <a:r>
                        <a:rPr lang="en-US" sz="1800" b="1" dirty="0" smtClean="0"/>
                        <a:t>144</a:t>
                      </a:r>
                      <a:endParaRPr lang="en-US" sz="18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411480">
                <a:tc>
                  <a:txBody>
                    <a:bodyPr/>
                    <a:lstStyle/>
                    <a:p>
                      <a:r>
                        <a:rPr lang="en-US" sz="1800" b="1" dirty="0" smtClean="0"/>
                        <a:t>City utility charges</a:t>
                      </a:r>
                      <a:r>
                        <a:rPr lang="en-US" sz="1800" b="1" baseline="0" dirty="0" smtClean="0"/>
                        <a:t> (w</a:t>
                      </a:r>
                      <a:r>
                        <a:rPr lang="en-US" sz="1800" b="1" dirty="0" smtClean="0"/>
                        <a:t>ater</a:t>
                      </a:r>
                      <a:r>
                        <a:rPr lang="en-US" sz="1800" b="1" dirty="0" smtClean="0"/>
                        <a:t>, sewer,</a:t>
                      </a:r>
                      <a:r>
                        <a:rPr lang="en-US" sz="1800" b="1" baseline="0" dirty="0" smtClean="0"/>
                        <a:t> storm water &amp; </a:t>
                      </a:r>
                      <a:r>
                        <a:rPr lang="en-US" sz="1800" b="1" baseline="0" dirty="0" smtClean="0"/>
                        <a:t>EMS)</a:t>
                      </a:r>
                      <a:endParaRPr lang="en-US" sz="18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en-US" sz="1800" b="1" dirty="0" smtClean="0"/>
                        <a:t>$</a:t>
                      </a:r>
                      <a:r>
                        <a:rPr lang="en-US" sz="1800" b="1" dirty="0" smtClean="0"/>
                        <a:t>128</a:t>
                      </a:r>
                      <a:endParaRPr lang="en-US" sz="18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
        <p:nvSpPr>
          <p:cNvPr id="31768" name="TextBox 4"/>
          <p:cNvSpPr txBox="1">
            <a:spLocks noChangeArrowheads="1"/>
          </p:cNvSpPr>
          <p:nvPr/>
        </p:nvSpPr>
        <p:spPr bwMode="auto">
          <a:xfrm>
            <a:off x="457200" y="1752600"/>
            <a:ext cx="7848600" cy="400110"/>
          </a:xfrm>
          <a:prstGeom prst="rect">
            <a:avLst/>
          </a:prstGeom>
          <a:noFill/>
          <a:ln w="9525">
            <a:noFill/>
            <a:miter lim="800000"/>
            <a:headEnd/>
            <a:tailEnd/>
          </a:ln>
        </p:spPr>
        <p:txBody>
          <a:bodyPr wrap="square">
            <a:spAutoFit/>
          </a:bodyPr>
          <a:lstStyle/>
          <a:p>
            <a:r>
              <a:rPr lang="en-US" sz="2000" b="1" u="sng" dirty="0" smtClean="0">
                <a:latin typeface="+mn-lt"/>
              </a:rPr>
              <a:t>$</a:t>
            </a:r>
            <a:r>
              <a:rPr lang="en-US" sz="2000" b="1" u="sng" dirty="0" smtClean="0">
                <a:latin typeface="+mn-lt"/>
              </a:rPr>
              <a:t>711K </a:t>
            </a:r>
            <a:r>
              <a:rPr lang="en-US" sz="2000" b="1" u="sng" dirty="0">
                <a:latin typeface="+mn-lt"/>
              </a:rPr>
              <a:t>Mercer Island Home &amp; Family of 4 </a:t>
            </a:r>
          </a:p>
        </p:txBody>
      </p:sp>
      <p:sp>
        <p:nvSpPr>
          <p:cNvPr id="8" name="Rectangle 7"/>
          <p:cNvSpPr/>
          <p:nvPr/>
        </p:nvSpPr>
        <p:spPr>
          <a:xfrm>
            <a:off x="457200" y="4876800"/>
            <a:ext cx="4343400" cy="1815882"/>
          </a:xfrm>
          <a:prstGeom prst="rect">
            <a:avLst/>
          </a:prstGeom>
        </p:spPr>
        <p:txBody>
          <a:bodyPr wrap="square">
            <a:spAutoFit/>
          </a:bodyPr>
          <a:lstStyle/>
          <a:p>
            <a:r>
              <a:rPr lang="en-US" sz="1600" b="1" dirty="0" smtClean="0">
                <a:latin typeface="+mn-lt"/>
              </a:rPr>
              <a:t>City taxes fund the following:</a:t>
            </a:r>
          </a:p>
          <a:p>
            <a:r>
              <a:rPr lang="en-US" sz="1600" dirty="0" smtClean="0">
                <a:latin typeface="+mn-lt"/>
              </a:rPr>
              <a:t>  </a:t>
            </a:r>
            <a:r>
              <a:rPr lang="en-US" sz="1600" dirty="0" smtClean="0">
                <a:latin typeface="+mn-lt"/>
              </a:rPr>
              <a:t>- 24/7 police</a:t>
            </a:r>
            <a:r>
              <a:rPr lang="en-US" sz="1600" dirty="0" smtClean="0">
                <a:latin typeface="+mn-lt"/>
              </a:rPr>
              <a:t>, fire </a:t>
            </a:r>
            <a:r>
              <a:rPr lang="en-US" sz="1600" dirty="0" smtClean="0">
                <a:latin typeface="+mn-lt"/>
              </a:rPr>
              <a:t>&amp; emergency medical services</a:t>
            </a:r>
            <a:endParaRPr lang="en-US" sz="1600" dirty="0" smtClean="0">
              <a:latin typeface="+mn-lt"/>
            </a:endParaRPr>
          </a:p>
          <a:p>
            <a:r>
              <a:rPr lang="en-US" sz="1600" dirty="0" smtClean="0">
                <a:latin typeface="+mn-lt"/>
              </a:rPr>
              <a:t> </a:t>
            </a:r>
            <a:r>
              <a:rPr lang="en-US" sz="1600" dirty="0" smtClean="0">
                <a:latin typeface="+mn-lt"/>
              </a:rPr>
              <a:t> - </a:t>
            </a:r>
            <a:r>
              <a:rPr lang="en-US" sz="1600" dirty="0" smtClean="0">
                <a:latin typeface="+mn-lt"/>
              </a:rPr>
              <a:t>Street, median, </a:t>
            </a:r>
            <a:r>
              <a:rPr lang="en-US" sz="1600" dirty="0" smtClean="0">
                <a:latin typeface="+mn-lt"/>
              </a:rPr>
              <a:t>sidewalk maintenance</a:t>
            </a:r>
            <a:endParaRPr lang="en-US" sz="1600" dirty="0" smtClean="0">
              <a:latin typeface="+mn-lt"/>
            </a:endParaRPr>
          </a:p>
          <a:p>
            <a:r>
              <a:rPr lang="en-US" sz="1600" dirty="0" smtClean="0">
                <a:latin typeface="+mn-lt"/>
              </a:rPr>
              <a:t>  </a:t>
            </a:r>
            <a:r>
              <a:rPr lang="en-US" sz="1600" dirty="0" smtClean="0">
                <a:latin typeface="+mn-lt"/>
              </a:rPr>
              <a:t>- </a:t>
            </a:r>
            <a:r>
              <a:rPr lang="en-US" sz="1600" dirty="0" smtClean="0">
                <a:latin typeface="+mn-lt"/>
              </a:rPr>
              <a:t>Park, </a:t>
            </a:r>
            <a:r>
              <a:rPr lang="en-US" sz="1600" dirty="0" smtClean="0">
                <a:latin typeface="+mn-lt"/>
              </a:rPr>
              <a:t>path, trail </a:t>
            </a:r>
            <a:r>
              <a:rPr lang="en-US" sz="1600" dirty="0" smtClean="0">
                <a:latin typeface="+mn-lt"/>
              </a:rPr>
              <a:t>&amp; public building maintenance</a:t>
            </a:r>
          </a:p>
          <a:p>
            <a:r>
              <a:rPr lang="en-US" sz="1600" dirty="0" smtClean="0">
                <a:latin typeface="+mn-lt"/>
              </a:rPr>
              <a:t> </a:t>
            </a:r>
            <a:r>
              <a:rPr lang="en-US" sz="1600" dirty="0" smtClean="0">
                <a:latin typeface="+mn-lt"/>
              </a:rPr>
              <a:t> - </a:t>
            </a:r>
            <a:r>
              <a:rPr lang="en-US" sz="1600" dirty="0" smtClean="0">
                <a:latin typeface="+mn-lt"/>
              </a:rPr>
              <a:t>Recreation &amp; YFS program support</a:t>
            </a:r>
          </a:p>
          <a:p>
            <a:r>
              <a:rPr lang="en-US" sz="1600" dirty="0" smtClean="0">
                <a:latin typeface="+mn-lt"/>
              </a:rPr>
              <a:t>  </a:t>
            </a:r>
            <a:r>
              <a:rPr lang="en-US" sz="1600" dirty="0" smtClean="0">
                <a:latin typeface="+mn-lt"/>
              </a:rPr>
              <a:t>- </a:t>
            </a:r>
            <a:r>
              <a:rPr lang="en-US" sz="1600" dirty="0" smtClean="0">
                <a:latin typeface="+mn-lt"/>
              </a:rPr>
              <a:t>Public meetings &amp; records management</a:t>
            </a:r>
          </a:p>
          <a:p>
            <a:r>
              <a:rPr lang="en-US" sz="1600" dirty="0" smtClean="0">
                <a:latin typeface="+mn-lt"/>
              </a:rPr>
              <a:t>  </a:t>
            </a:r>
            <a:r>
              <a:rPr lang="en-US" sz="1600" dirty="0" smtClean="0">
                <a:latin typeface="+mn-lt"/>
              </a:rPr>
              <a:t>- </a:t>
            </a:r>
            <a:r>
              <a:rPr lang="en-US" sz="1600" dirty="0" smtClean="0">
                <a:latin typeface="+mn-lt"/>
              </a:rPr>
              <a:t>Land use planning</a:t>
            </a:r>
            <a:endParaRPr lang="en-US" sz="1600" dirty="0">
              <a:latin typeface="+mn-lt"/>
            </a:endParaRPr>
          </a:p>
        </p:txBody>
      </p:sp>
      <p:sp>
        <p:nvSpPr>
          <p:cNvPr id="9" name="Rectangle 8"/>
          <p:cNvSpPr/>
          <p:nvPr/>
        </p:nvSpPr>
        <p:spPr>
          <a:xfrm>
            <a:off x="4876800" y="4876800"/>
            <a:ext cx="3962400" cy="1815882"/>
          </a:xfrm>
          <a:prstGeom prst="rect">
            <a:avLst/>
          </a:prstGeom>
        </p:spPr>
        <p:txBody>
          <a:bodyPr wrap="square">
            <a:spAutoFit/>
          </a:bodyPr>
          <a:lstStyle/>
          <a:p>
            <a:r>
              <a:rPr lang="en-US" sz="1600" b="1" dirty="0" smtClean="0">
                <a:latin typeface="+mn-lt"/>
              </a:rPr>
              <a:t>City utility rates fund the following:</a:t>
            </a:r>
          </a:p>
          <a:p>
            <a:r>
              <a:rPr lang="en-US" sz="1600" dirty="0" smtClean="0">
                <a:latin typeface="+mn-lt"/>
              </a:rPr>
              <a:t> </a:t>
            </a:r>
            <a:r>
              <a:rPr lang="en-US" sz="1600" dirty="0" smtClean="0">
                <a:latin typeface="+mn-lt"/>
              </a:rPr>
              <a:t> - </a:t>
            </a:r>
            <a:r>
              <a:rPr lang="en-US" sz="1600" dirty="0" smtClean="0">
                <a:latin typeface="+mn-lt"/>
              </a:rPr>
              <a:t>Water storage, </a:t>
            </a:r>
            <a:r>
              <a:rPr lang="en-US" sz="1600" dirty="0" smtClean="0">
                <a:latin typeface="+mn-lt"/>
              </a:rPr>
              <a:t>distribution &amp; </a:t>
            </a:r>
            <a:r>
              <a:rPr lang="en-US" sz="1600" dirty="0" smtClean="0">
                <a:latin typeface="+mn-lt"/>
              </a:rPr>
              <a:t>maintenance</a:t>
            </a:r>
          </a:p>
          <a:p>
            <a:r>
              <a:rPr lang="en-US" sz="1600" dirty="0" smtClean="0">
                <a:latin typeface="+mn-lt"/>
              </a:rPr>
              <a:t>  </a:t>
            </a:r>
            <a:r>
              <a:rPr lang="en-US" sz="1600" dirty="0" smtClean="0">
                <a:latin typeface="+mn-lt"/>
              </a:rPr>
              <a:t>- </a:t>
            </a:r>
            <a:r>
              <a:rPr lang="en-US" sz="1600" dirty="0" smtClean="0">
                <a:latin typeface="+mn-lt"/>
              </a:rPr>
              <a:t>Sewer collection, </a:t>
            </a:r>
            <a:r>
              <a:rPr lang="en-US" sz="1600" dirty="0" smtClean="0">
                <a:latin typeface="+mn-lt"/>
              </a:rPr>
              <a:t>treatment &amp; </a:t>
            </a:r>
            <a:r>
              <a:rPr lang="en-US" sz="1600" dirty="0" smtClean="0">
                <a:latin typeface="+mn-lt"/>
              </a:rPr>
              <a:t>maintenance</a:t>
            </a:r>
          </a:p>
          <a:p>
            <a:r>
              <a:rPr lang="en-US" sz="1600" dirty="0" smtClean="0">
                <a:latin typeface="+mn-lt"/>
              </a:rPr>
              <a:t>  </a:t>
            </a:r>
            <a:r>
              <a:rPr lang="en-US" sz="1600" dirty="0" smtClean="0">
                <a:latin typeface="+mn-lt"/>
              </a:rPr>
              <a:t>- </a:t>
            </a:r>
            <a:r>
              <a:rPr lang="en-US" sz="1600" dirty="0" smtClean="0">
                <a:latin typeface="+mn-lt"/>
              </a:rPr>
              <a:t>Storm </a:t>
            </a:r>
            <a:r>
              <a:rPr lang="en-US" sz="1600" dirty="0" smtClean="0">
                <a:latin typeface="+mn-lt"/>
              </a:rPr>
              <a:t>&amp; surface water </a:t>
            </a:r>
            <a:r>
              <a:rPr lang="en-US" sz="1600" dirty="0" smtClean="0">
                <a:latin typeface="+mn-lt"/>
              </a:rPr>
              <a:t>management</a:t>
            </a:r>
          </a:p>
          <a:p>
            <a:r>
              <a:rPr lang="en-US" sz="1600" dirty="0" smtClean="0">
                <a:latin typeface="+mn-lt"/>
              </a:rPr>
              <a:t> </a:t>
            </a:r>
            <a:r>
              <a:rPr lang="en-US" sz="1600" dirty="0" smtClean="0">
                <a:latin typeface="+mn-lt"/>
              </a:rPr>
              <a:t> </a:t>
            </a:r>
            <a:r>
              <a:rPr lang="en-US" sz="1600" dirty="0" smtClean="0">
                <a:latin typeface="+mn-lt"/>
              </a:rPr>
              <a:t>- </a:t>
            </a:r>
            <a:r>
              <a:rPr lang="en-US" sz="1600" dirty="0" smtClean="0">
                <a:latin typeface="+mn-lt"/>
              </a:rPr>
              <a:t>Utility infrastructure </a:t>
            </a:r>
            <a:r>
              <a:rPr lang="en-US" sz="1600" dirty="0" smtClean="0">
                <a:latin typeface="+mn-lt"/>
              </a:rPr>
              <a:t>replacement</a:t>
            </a:r>
          </a:p>
          <a:p>
            <a:pPr>
              <a:tabLst>
                <a:tab pos="228600" algn="l"/>
              </a:tabLst>
            </a:pPr>
            <a:r>
              <a:rPr lang="en-US" sz="1600" dirty="0" smtClean="0">
                <a:latin typeface="+mn-lt"/>
              </a:rPr>
              <a:t>  </a:t>
            </a:r>
            <a:r>
              <a:rPr lang="en-US" sz="1600" dirty="0" smtClean="0">
                <a:latin typeface="+mn-lt"/>
              </a:rPr>
              <a:t>- Staffing capacity (i.e. 4 firefighters) to 	respond to simultaneous EMS calls   </a:t>
            </a:r>
            <a:endParaRPr lang="en-US" sz="1600" dirty="0">
              <a:latin typeface="+mn-lt"/>
            </a:endParaRPr>
          </a:p>
        </p:txBody>
      </p:sp>
      <p:graphicFrame>
        <p:nvGraphicFramePr>
          <p:cNvPr id="11" name="Table 10"/>
          <p:cNvGraphicFramePr>
            <a:graphicFrameLocks noGrp="1"/>
          </p:cNvGraphicFramePr>
          <p:nvPr/>
        </p:nvGraphicFramePr>
        <p:xfrm>
          <a:off x="533400" y="3886200"/>
          <a:ext cx="8088923" cy="381000"/>
        </p:xfrm>
        <a:graphic>
          <a:graphicData uri="http://schemas.openxmlformats.org/drawingml/2006/table">
            <a:tbl>
              <a:tblPr/>
              <a:tblGrid>
                <a:gridCol w="8088923"/>
              </a:tblGrid>
              <a:tr h="381000">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609600"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Resources (</a:t>
            </a:r>
            <a:r>
              <a:rPr lang="en-US" i="1" dirty="0" smtClean="0">
                <a:solidFill>
                  <a:schemeClr val="accent2"/>
                </a:solidFill>
              </a:rPr>
              <a:t>2013 </a:t>
            </a:r>
            <a:r>
              <a:rPr lang="en-US" i="1" dirty="0" smtClean="0">
                <a:solidFill>
                  <a:schemeClr val="accent2"/>
                </a:solidFill>
              </a:rPr>
              <a:t>Budget)</a:t>
            </a:r>
            <a:endParaRPr lang="en-US" dirty="0" smtClean="0">
              <a:solidFill>
                <a:schemeClr val="accent2"/>
              </a:solidFill>
            </a:endParaRPr>
          </a:p>
        </p:txBody>
      </p:sp>
      <p:graphicFrame>
        <p:nvGraphicFramePr>
          <p:cNvPr id="6" name="Content Placeholder 4"/>
          <p:cNvGraphicFramePr>
            <a:graphicFrameLocks noGrp="1"/>
          </p:cNvGraphicFramePr>
          <p:nvPr>
            <p:ph sz="quarter" idx="1"/>
          </p:nvPr>
        </p:nvGraphicFramePr>
        <p:xfrm>
          <a:off x="381001" y="1981200"/>
          <a:ext cx="83820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1828800"/>
            <a:ext cx="1981200"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a:spAutoFit/>
          </a:bodyPr>
          <a:lstStyle/>
          <a:p>
            <a:pPr>
              <a:defRPr/>
            </a:pPr>
            <a:r>
              <a:rPr lang="en-US" b="1" i="1" dirty="0"/>
              <a:t>Taxes = </a:t>
            </a:r>
            <a:r>
              <a:rPr lang="en-US" b="1" i="1" dirty="0" smtClean="0"/>
              <a:t>72% </a:t>
            </a:r>
            <a:r>
              <a:rPr lang="en-US" b="1" i="1" dirty="0"/>
              <a:t>of Total </a:t>
            </a:r>
            <a:r>
              <a:rPr lang="en-US" b="1" i="1" dirty="0" smtClean="0"/>
              <a:t>Resources</a:t>
            </a:r>
            <a:endParaRPr lang="en-US" b="1"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09601" y="96839"/>
            <a:ext cx="7772400" cy="1122362"/>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Key Revenue Facts (2012 Budget)</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762000" y="2133600"/>
          <a:ext cx="7680960" cy="3444240"/>
        </p:xfrm>
        <a:graphic>
          <a:graphicData uri="http://schemas.openxmlformats.org/drawingml/2006/table">
            <a:tbl>
              <a:tblPr firstRow="1" bandRow="1">
                <a:tableStyleId>{5C22544A-7EE6-4342-B048-85BDC9FD1C3A}</a:tableStyleId>
              </a:tblPr>
              <a:tblGrid>
                <a:gridCol w="1737360"/>
                <a:gridCol w="1188720"/>
                <a:gridCol w="1188720"/>
                <a:gridCol w="1188720"/>
                <a:gridCol w="1188720"/>
                <a:gridCol w="1188720"/>
              </a:tblGrid>
              <a:tr h="370840">
                <a:tc>
                  <a:txBody>
                    <a:bodyPr/>
                    <a:lstStyle/>
                    <a:p>
                      <a:pPr algn="ctr"/>
                      <a:r>
                        <a:rPr lang="en-US" sz="2000" dirty="0" smtClean="0"/>
                        <a:t>City</a:t>
                      </a:r>
                      <a:endParaRPr lang="en-US" sz="2000" dirty="0"/>
                    </a:p>
                  </a:txBody>
                  <a:tcPr anchor="ctr"/>
                </a:tc>
                <a:tc>
                  <a:txBody>
                    <a:bodyPr/>
                    <a:lstStyle/>
                    <a:p>
                      <a:pPr algn="ctr"/>
                      <a:r>
                        <a:rPr lang="en-US" sz="2000" dirty="0" smtClean="0"/>
                        <a:t>Property Tax</a:t>
                      </a:r>
                      <a:endParaRPr lang="en-US" sz="2000" dirty="0"/>
                    </a:p>
                  </a:txBody>
                  <a:tcPr anchor="ctr"/>
                </a:tc>
                <a:tc>
                  <a:txBody>
                    <a:bodyPr/>
                    <a:lstStyle/>
                    <a:p>
                      <a:pPr algn="ctr"/>
                      <a:r>
                        <a:rPr lang="en-US" sz="2000" dirty="0" smtClean="0"/>
                        <a:t>Sales</a:t>
                      </a:r>
                    </a:p>
                    <a:p>
                      <a:pPr algn="ctr"/>
                      <a:r>
                        <a:rPr lang="en-US" sz="2000" dirty="0" smtClean="0"/>
                        <a:t>Tax</a:t>
                      </a:r>
                      <a:endParaRPr lang="en-US" sz="2000" dirty="0"/>
                    </a:p>
                  </a:txBody>
                  <a:tcPr anchor="ctr"/>
                </a:tc>
                <a:tc>
                  <a:txBody>
                    <a:bodyPr/>
                    <a:lstStyle/>
                    <a:p>
                      <a:pPr algn="ctr"/>
                      <a:r>
                        <a:rPr lang="en-US" sz="2000" dirty="0" smtClean="0"/>
                        <a:t>Utility Tax</a:t>
                      </a:r>
                      <a:endParaRPr lang="en-US" sz="2000" dirty="0"/>
                    </a:p>
                  </a:txBody>
                  <a:tcPr anchor="ctr"/>
                </a:tc>
                <a:tc>
                  <a:txBody>
                    <a:bodyPr/>
                    <a:lstStyle/>
                    <a:p>
                      <a:pPr algn="ctr"/>
                      <a:r>
                        <a:rPr lang="en-US" sz="2000" dirty="0" smtClean="0"/>
                        <a:t>Other Taxes</a:t>
                      </a:r>
                      <a:endParaRPr lang="en-US" sz="2000" dirty="0"/>
                    </a:p>
                  </a:txBody>
                  <a:tcPr anchor="ctr"/>
                </a:tc>
                <a:tc>
                  <a:txBody>
                    <a:bodyPr/>
                    <a:lstStyle/>
                    <a:p>
                      <a:pPr algn="ctr"/>
                      <a:r>
                        <a:rPr lang="en-US" sz="2000" dirty="0" smtClean="0"/>
                        <a:t>Total Taxes</a:t>
                      </a:r>
                      <a:endParaRPr lang="en-US" sz="2000" dirty="0"/>
                    </a:p>
                  </a:txBody>
                  <a:tcPr anchor="ctr"/>
                </a:tc>
              </a:tr>
              <a:tr h="457200">
                <a:tc>
                  <a:txBody>
                    <a:bodyPr/>
                    <a:lstStyle/>
                    <a:p>
                      <a:r>
                        <a:rPr lang="en-US" sz="2000" b="0" dirty="0" smtClean="0"/>
                        <a:t>Bothell</a:t>
                      </a:r>
                      <a:endParaRPr lang="en-US" sz="2000" b="0" dirty="0"/>
                    </a:p>
                  </a:txBody>
                  <a:tcPr anchor="ctr"/>
                </a:tc>
                <a:tc>
                  <a:txBody>
                    <a:bodyPr/>
                    <a:lstStyle/>
                    <a:p>
                      <a:pPr algn="r"/>
                      <a:r>
                        <a:rPr lang="en-US" sz="2000" b="0" dirty="0" smtClean="0"/>
                        <a:t>23.6%</a:t>
                      </a:r>
                      <a:endParaRPr lang="en-US" sz="2000" b="0" dirty="0"/>
                    </a:p>
                  </a:txBody>
                  <a:tcPr anchor="ctr"/>
                </a:tc>
                <a:tc>
                  <a:txBody>
                    <a:bodyPr/>
                    <a:lstStyle/>
                    <a:p>
                      <a:pPr algn="r"/>
                      <a:r>
                        <a:rPr lang="en-US" sz="2000" b="0" dirty="0" smtClean="0"/>
                        <a:t>28.7%</a:t>
                      </a:r>
                      <a:endParaRPr lang="en-US" sz="2000" b="0" dirty="0"/>
                    </a:p>
                  </a:txBody>
                  <a:tcPr anchor="ctr"/>
                </a:tc>
                <a:tc>
                  <a:txBody>
                    <a:bodyPr/>
                    <a:lstStyle/>
                    <a:p>
                      <a:pPr algn="r"/>
                      <a:r>
                        <a:rPr lang="en-US" sz="2000" b="0" dirty="0" smtClean="0"/>
                        <a:t>21.5%</a:t>
                      </a:r>
                      <a:endParaRPr lang="en-US" sz="2000" b="0" dirty="0"/>
                    </a:p>
                  </a:txBody>
                  <a:tcPr anchor="ctr"/>
                </a:tc>
                <a:tc>
                  <a:txBody>
                    <a:bodyPr/>
                    <a:lstStyle/>
                    <a:p>
                      <a:pPr algn="r"/>
                      <a:r>
                        <a:rPr lang="en-US" sz="2000" b="0" dirty="0" smtClean="0"/>
                        <a:t>2.2%</a:t>
                      </a:r>
                      <a:endParaRPr lang="en-US" sz="2000" b="0" dirty="0"/>
                    </a:p>
                  </a:txBody>
                  <a:tcPr anchor="ctr"/>
                </a:tc>
                <a:tc>
                  <a:txBody>
                    <a:bodyPr/>
                    <a:lstStyle/>
                    <a:p>
                      <a:pPr algn="r"/>
                      <a:r>
                        <a:rPr lang="en-US" sz="2000" b="0" dirty="0" smtClean="0"/>
                        <a:t>76.0%</a:t>
                      </a:r>
                      <a:endParaRPr lang="en-US" sz="2000" b="0" dirty="0"/>
                    </a:p>
                  </a:txBody>
                  <a:tcPr anchor="ctr"/>
                </a:tc>
              </a:tr>
              <a:tr h="457200">
                <a:tc>
                  <a:txBody>
                    <a:bodyPr/>
                    <a:lstStyle/>
                    <a:p>
                      <a:r>
                        <a:rPr lang="en-US" sz="2000" b="1" dirty="0" smtClean="0"/>
                        <a:t>Mercer Island</a:t>
                      </a:r>
                      <a:endParaRPr lang="en-US" sz="2000" b="1" dirty="0"/>
                    </a:p>
                  </a:txBody>
                  <a:tcPr anchor="ctr"/>
                </a:tc>
                <a:tc>
                  <a:txBody>
                    <a:bodyPr/>
                    <a:lstStyle/>
                    <a:p>
                      <a:pPr algn="r"/>
                      <a:r>
                        <a:rPr lang="en-US" sz="2000" b="1" dirty="0" smtClean="0"/>
                        <a:t>43.9%</a:t>
                      </a:r>
                      <a:endParaRPr lang="en-US" sz="2000" b="1" dirty="0"/>
                    </a:p>
                  </a:txBody>
                  <a:tcPr anchor="ctr"/>
                </a:tc>
                <a:tc>
                  <a:txBody>
                    <a:bodyPr/>
                    <a:lstStyle/>
                    <a:p>
                      <a:pPr algn="r"/>
                      <a:r>
                        <a:rPr lang="en-US" sz="2000" b="1" dirty="0" smtClean="0"/>
                        <a:t>11.4%</a:t>
                      </a:r>
                      <a:endParaRPr lang="en-US" sz="2000" b="1" dirty="0"/>
                    </a:p>
                  </a:txBody>
                  <a:tcPr anchor="ctr"/>
                </a:tc>
                <a:tc>
                  <a:txBody>
                    <a:bodyPr/>
                    <a:lstStyle/>
                    <a:p>
                      <a:pPr algn="r"/>
                      <a:r>
                        <a:rPr lang="en-US" sz="2000" b="1" dirty="0" smtClean="0"/>
                        <a:t>15.6%</a:t>
                      </a:r>
                      <a:endParaRPr lang="en-US" sz="2000" b="1" dirty="0"/>
                    </a:p>
                  </a:txBody>
                  <a:tcPr anchor="ctr"/>
                </a:tc>
                <a:tc>
                  <a:txBody>
                    <a:bodyPr/>
                    <a:lstStyle/>
                    <a:p>
                      <a:pPr algn="r"/>
                      <a:r>
                        <a:rPr lang="en-US" sz="2000" b="1" dirty="0" smtClean="0"/>
                        <a:t>0.0%</a:t>
                      </a:r>
                      <a:endParaRPr lang="en-US" sz="2000" b="1" dirty="0"/>
                    </a:p>
                  </a:txBody>
                  <a:tcPr anchor="ctr"/>
                </a:tc>
                <a:tc>
                  <a:txBody>
                    <a:bodyPr/>
                    <a:lstStyle/>
                    <a:p>
                      <a:pPr algn="r"/>
                      <a:r>
                        <a:rPr lang="en-US" sz="2000" b="1" dirty="0" smtClean="0"/>
                        <a:t>70.9%</a:t>
                      </a:r>
                      <a:endParaRPr lang="en-US" sz="2000" b="1" dirty="0"/>
                    </a:p>
                  </a:txBody>
                  <a:tcPr anchor="ctr"/>
                </a:tc>
              </a:tr>
              <a:tr h="457200">
                <a:tc>
                  <a:txBody>
                    <a:bodyPr/>
                    <a:lstStyle/>
                    <a:p>
                      <a:r>
                        <a:rPr lang="en-US" sz="2000" dirty="0" smtClean="0"/>
                        <a:t>Bellevue</a:t>
                      </a:r>
                      <a:endParaRPr lang="en-US" sz="2000" dirty="0"/>
                    </a:p>
                  </a:txBody>
                  <a:tcPr anchor="ctr"/>
                </a:tc>
                <a:tc>
                  <a:txBody>
                    <a:bodyPr/>
                    <a:lstStyle/>
                    <a:p>
                      <a:pPr algn="r"/>
                      <a:r>
                        <a:rPr lang="en-US" sz="2000" dirty="0" smtClean="0"/>
                        <a:t>18.5%</a:t>
                      </a:r>
                      <a:endParaRPr lang="en-US" sz="2000" dirty="0"/>
                    </a:p>
                  </a:txBody>
                  <a:tcPr anchor="ctr"/>
                </a:tc>
                <a:tc>
                  <a:txBody>
                    <a:bodyPr/>
                    <a:lstStyle/>
                    <a:p>
                      <a:pPr algn="r"/>
                      <a:r>
                        <a:rPr lang="en-US" sz="2000" dirty="0" smtClean="0"/>
                        <a:t>21.7%</a:t>
                      </a:r>
                      <a:endParaRPr lang="en-US" sz="2000" dirty="0"/>
                    </a:p>
                  </a:txBody>
                  <a:tcPr anchor="ctr"/>
                </a:tc>
                <a:tc>
                  <a:txBody>
                    <a:bodyPr/>
                    <a:lstStyle/>
                    <a:p>
                      <a:pPr algn="r"/>
                      <a:r>
                        <a:rPr lang="en-US" sz="2000" dirty="0" smtClean="0"/>
                        <a:t>15.5%</a:t>
                      </a:r>
                      <a:endParaRPr lang="en-US" sz="2000" dirty="0"/>
                    </a:p>
                  </a:txBody>
                  <a:tcPr anchor="ctr"/>
                </a:tc>
                <a:tc>
                  <a:txBody>
                    <a:bodyPr/>
                    <a:lstStyle/>
                    <a:p>
                      <a:pPr algn="r"/>
                      <a:r>
                        <a:rPr lang="en-US" sz="2000" dirty="0" smtClean="0"/>
                        <a:t>14.7%</a:t>
                      </a:r>
                      <a:endParaRPr lang="en-US" sz="2000" dirty="0"/>
                    </a:p>
                  </a:txBody>
                  <a:tcPr anchor="ctr"/>
                </a:tc>
                <a:tc>
                  <a:txBody>
                    <a:bodyPr/>
                    <a:lstStyle/>
                    <a:p>
                      <a:pPr algn="r"/>
                      <a:r>
                        <a:rPr lang="en-US" sz="2000" dirty="0" smtClean="0"/>
                        <a:t>70.4%</a:t>
                      </a:r>
                      <a:endParaRPr lang="en-US" sz="2000" dirty="0"/>
                    </a:p>
                  </a:txBody>
                  <a:tcPr anchor="ctr"/>
                </a:tc>
              </a:tr>
              <a:tr h="457200">
                <a:tc>
                  <a:txBody>
                    <a:bodyPr/>
                    <a:lstStyle/>
                    <a:p>
                      <a:r>
                        <a:rPr lang="en-US" sz="2000" dirty="0" smtClean="0"/>
                        <a:t>Issaquah</a:t>
                      </a:r>
                      <a:endParaRPr lang="en-US" sz="2000" dirty="0"/>
                    </a:p>
                  </a:txBody>
                  <a:tcPr anchor="ctr"/>
                </a:tc>
                <a:tc>
                  <a:txBody>
                    <a:bodyPr/>
                    <a:lstStyle/>
                    <a:p>
                      <a:pPr algn="r"/>
                      <a:r>
                        <a:rPr lang="en-US" sz="2000" dirty="0" smtClean="0"/>
                        <a:t>21.3%</a:t>
                      </a:r>
                      <a:endParaRPr lang="en-US" sz="2000" dirty="0"/>
                    </a:p>
                  </a:txBody>
                  <a:tcPr anchor="ctr"/>
                </a:tc>
                <a:tc>
                  <a:txBody>
                    <a:bodyPr/>
                    <a:lstStyle/>
                    <a:p>
                      <a:pPr algn="r"/>
                      <a:r>
                        <a:rPr lang="en-US" sz="2000" dirty="0" smtClean="0"/>
                        <a:t>25.0%</a:t>
                      </a:r>
                      <a:endParaRPr lang="en-US" sz="2000" dirty="0"/>
                    </a:p>
                  </a:txBody>
                  <a:tcPr anchor="ctr"/>
                </a:tc>
                <a:tc>
                  <a:txBody>
                    <a:bodyPr/>
                    <a:lstStyle/>
                    <a:p>
                      <a:pPr algn="r"/>
                      <a:r>
                        <a:rPr lang="en-US" sz="2000" dirty="0" smtClean="0"/>
                        <a:t>14.0%</a:t>
                      </a:r>
                      <a:endParaRPr lang="en-US" sz="2000" dirty="0"/>
                    </a:p>
                  </a:txBody>
                  <a:tcPr anchor="ctr"/>
                </a:tc>
                <a:tc>
                  <a:txBody>
                    <a:bodyPr/>
                    <a:lstStyle/>
                    <a:p>
                      <a:pPr algn="r"/>
                      <a:r>
                        <a:rPr lang="en-US" sz="2000" dirty="0" smtClean="0"/>
                        <a:t>8.3%</a:t>
                      </a:r>
                      <a:endParaRPr lang="en-US" sz="2000" dirty="0"/>
                    </a:p>
                  </a:txBody>
                  <a:tcPr anchor="ctr"/>
                </a:tc>
                <a:tc>
                  <a:txBody>
                    <a:bodyPr/>
                    <a:lstStyle/>
                    <a:p>
                      <a:pPr algn="r"/>
                      <a:r>
                        <a:rPr lang="en-US" sz="2000" dirty="0" smtClean="0"/>
                        <a:t>68.6%</a:t>
                      </a:r>
                      <a:endParaRPr lang="en-US" sz="2000" dirty="0"/>
                    </a:p>
                  </a:txBody>
                  <a:tcPr anchor="ctr"/>
                </a:tc>
              </a:tr>
              <a:tr h="457200">
                <a:tc>
                  <a:txBody>
                    <a:bodyPr/>
                    <a:lstStyle/>
                    <a:p>
                      <a:r>
                        <a:rPr lang="en-US" sz="2000" dirty="0" smtClean="0"/>
                        <a:t>Redmond</a:t>
                      </a:r>
                      <a:endParaRPr lang="en-US" sz="2000" dirty="0"/>
                    </a:p>
                  </a:txBody>
                  <a:tcPr anchor="ctr"/>
                </a:tc>
                <a:tc>
                  <a:txBody>
                    <a:bodyPr/>
                    <a:lstStyle/>
                    <a:p>
                      <a:pPr algn="r"/>
                      <a:r>
                        <a:rPr lang="en-US" sz="2000" dirty="0" smtClean="0"/>
                        <a:t>21.0%</a:t>
                      </a:r>
                      <a:endParaRPr lang="en-US" sz="2000" dirty="0"/>
                    </a:p>
                  </a:txBody>
                  <a:tcPr anchor="ctr"/>
                </a:tc>
                <a:tc>
                  <a:txBody>
                    <a:bodyPr/>
                    <a:lstStyle/>
                    <a:p>
                      <a:pPr algn="r"/>
                      <a:r>
                        <a:rPr lang="en-US" sz="2000" dirty="0" smtClean="0"/>
                        <a:t>27.8%</a:t>
                      </a:r>
                      <a:endParaRPr lang="en-US" sz="2000" dirty="0"/>
                    </a:p>
                  </a:txBody>
                  <a:tcPr anchor="ctr"/>
                </a:tc>
                <a:tc>
                  <a:txBody>
                    <a:bodyPr/>
                    <a:lstStyle/>
                    <a:p>
                      <a:pPr algn="r"/>
                      <a:r>
                        <a:rPr lang="en-US" sz="2000" dirty="0" smtClean="0"/>
                        <a:t>16.9%</a:t>
                      </a:r>
                      <a:endParaRPr lang="en-US" sz="2000" dirty="0"/>
                    </a:p>
                  </a:txBody>
                  <a:tcPr anchor="ctr"/>
                </a:tc>
                <a:tc>
                  <a:txBody>
                    <a:bodyPr/>
                    <a:lstStyle/>
                    <a:p>
                      <a:pPr algn="r"/>
                      <a:r>
                        <a:rPr lang="en-US" sz="2000" dirty="0" smtClean="0"/>
                        <a:t>0.0%</a:t>
                      </a:r>
                      <a:endParaRPr lang="en-US" sz="2000" dirty="0"/>
                    </a:p>
                  </a:txBody>
                  <a:tcPr anchor="ctr"/>
                </a:tc>
                <a:tc>
                  <a:txBody>
                    <a:bodyPr/>
                    <a:lstStyle/>
                    <a:p>
                      <a:pPr algn="r"/>
                      <a:r>
                        <a:rPr lang="en-US" sz="2000" dirty="0" smtClean="0"/>
                        <a:t>65.7%</a:t>
                      </a:r>
                      <a:endParaRPr lang="en-US" sz="2000" dirty="0"/>
                    </a:p>
                  </a:txBody>
                  <a:tcPr anchor="ctr"/>
                </a:tc>
              </a:tr>
              <a:tr h="457200">
                <a:tc>
                  <a:txBody>
                    <a:bodyPr/>
                    <a:lstStyle/>
                    <a:p>
                      <a:r>
                        <a:rPr lang="en-US" sz="2000" dirty="0" smtClean="0"/>
                        <a:t>Kirkland</a:t>
                      </a:r>
                      <a:endParaRPr lang="en-US" sz="2000" dirty="0"/>
                    </a:p>
                  </a:txBody>
                  <a:tcPr anchor="ctr"/>
                </a:tc>
                <a:tc>
                  <a:txBody>
                    <a:bodyPr/>
                    <a:lstStyle/>
                    <a:p>
                      <a:pPr algn="r"/>
                      <a:r>
                        <a:rPr lang="en-US" sz="2000" dirty="0" smtClean="0"/>
                        <a:t>18.5%</a:t>
                      </a:r>
                      <a:endParaRPr lang="en-US" sz="2000" dirty="0"/>
                    </a:p>
                  </a:txBody>
                  <a:tcPr anchor="ctr"/>
                </a:tc>
                <a:tc>
                  <a:txBody>
                    <a:bodyPr/>
                    <a:lstStyle/>
                    <a:p>
                      <a:pPr algn="r"/>
                      <a:r>
                        <a:rPr lang="en-US" sz="2000" dirty="0" smtClean="0"/>
                        <a:t>17.0%</a:t>
                      </a:r>
                      <a:endParaRPr lang="en-US" sz="2000" dirty="0"/>
                    </a:p>
                  </a:txBody>
                  <a:tcPr anchor="ctr"/>
                </a:tc>
                <a:tc>
                  <a:txBody>
                    <a:bodyPr/>
                    <a:lstStyle/>
                    <a:p>
                      <a:pPr algn="r"/>
                      <a:r>
                        <a:rPr lang="en-US" sz="2000" dirty="0" smtClean="0"/>
                        <a:t>17.4%</a:t>
                      </a:r>
                      <a:endParaRPr lang="en-US" sz="2000" dirty="0"/>
                    </a:p>
                  </a:txBody>
                  <a:tcPr anchor="ctr"/>
                </a:tc>
                <a:tc>
                  <a:txBody>
                    <a:bodyPr/>
                    <a:lstStyle/>
                    <a:p>
                      <a:pPr algn="r"/>
                      <a:r>
                        <a:rPr lang="en-US" sz="2000" dirty="0" smtClean="0"/>
                        <a:t>8.5%</a:t>
                      </a:r>
                      <a:endParaRPr lang="en-US" sz="2000" dirty="0"/>
                    </a:p>
                  </a:txBody>
                  <a:tcPr anchor="ctr"/>
                </a:tc>
                <a:tc>
                  <a:txBody>
                    <a:bodyPr/>
                    <a:lstStyle/>
                    <a:p>
                      <a:pPr algn="r"/>
                      <a:r>
                        <a:rPr lang="en-US" sz="2000" dirty="0" smtClean="0"/>
                        <a:t>61.4%</a:t>
                      </a:r>
                      <a:endParaRPr lang="en-US" sz="2000" dirty="0"/>
                    </a:p>
                  </a:txBody>
                  <a:tcPr anchor="ctr"/>
                </a:tc>
              </a:tr>
            </a:tbl>
          </a:graphicData>
        </a:graphic>
      </p:graphicFrame>
      <p:sp>
        <p:nvSpPr>
          <p:cNvPr id="15414" name="TextBox 4"/>
          <p:cNvSpPr txBox="1">
            <a:spLocks noChangeArrowheads="1"/>
          </p:cNvSpPr>
          <p:nvPr/>
        </p:nvSpPr>
        <p:spPr bwMode="auto">
          <a:xfrm>
            <a:off x="685800" y="5791200"/>
            <a:ext cx="8001000" cy="646331"/>
          </a:xfrm>
          <a:prstGeom prst="rect">
            <a:avLst/>
          </a:prstGeom>
          <a:noFill/>
          <a:ln w="9525">
            <a:noFill/>
            <a:miter lim="800000"/>
            <a:headEnd/>
            <a:tailEnd/>
          </a:ln>
        </p:spPr>
        <p:txBody>
          <a:bodyPr wrap="square">
            <a:spAutoFit/>
          </a:bodyPr>
          <a:lstStyle/>
          <a:p>
            <a:r>
              <a:rPr lang="en-US" dirty="0" smtClean="0">
                <a:latin typeface="+mn-lt"/>
              </a:rPr>
              <a:t>Note:  Mercer </a:t>
            </a:r>
            <a:r>
              <a:rPr lang="en-US" dirty="0">
                <a:latin typeface="+mn-lt"/>
              </a:rPr>
              <a:t>Island is heavily dependent on property taxes, because it doesn’t have a large commercial sector like Bellevue, Redmond, Kirkland, </a:t>
            </a:r>
            <a:r>
              <a:rPr lang="en-US" dirty="0" smtClean="0">
                <a:latin typeface="+mn-lt"/>
              </a:rPr>
              <a:t>Issaquah, and Bothell.</a:t>
            </a:r>
            <a:endParaRPr lang="en-US" dirty="0">
              <a:latin typeface="+mn-lt"/>
            </a:endParaRPr>
          </a:p>
        </p:txBody>
      </p:sp>
      <p:sp>
        <p:nvSpPr>
          <p:cNvPr id="15415" name="TextBox 4"/>
          <p:cNvSpPr txBox="1">
            <a:spLocks noChangeArrowheads="1"/>
          </p:cNvSpPr>
          <p:nvPr/>
        </p:nvSpPr>
        <p:spPr bwMode="auto">
          <a:xfrm>
            <a:off x="685800" y="1600200"/>
            <a:ext cx="8153400" cy="461665"/>
          </a:xfrm>
          <a:prstGeom prst="rect">
            <a:avLst/>
          </a:prstGeom>
          <a:noFill/>
          <a:ln w="9525">
            <a:noFill/>
            <a:miter lim="800000"/>
            <a:headEnd/>
            <a:tailEnd/>
          </a:ln>
        </p:spPr>
        <p:txBody>
          <a:bodyPr wrap="square">
            <a:spAutoFit/>
          </a:bodyPr>
          <a:lstStyle/>
          <a:p>
            <a:r>
              <a:rPr lang="en-US" sz="2400" b="1" u="sng" dirty="0">
                <a:latin typeface="+mn-lt"/>
              </a:rPr>
              <a:t>Taxes as a % of Total General Fund </a:t>
            </a:r>
            <a:r>
              <a:rPr lang="en-US" sz="2400" b="1" u="sng" dirty="0" smtClean="0">
                <a:latin typeface="+mn-lt"/>
              </a:rPr>
              <a:t>Resources</a:t>
            </a:r>
            <a:endParaRPr lang="en-US" sz="2400" b="1" u="sng" dirty="0">
              <a:latin typeface="+mn-lt"/>
            </a:endParaRPr>
          </a:p>
        </p:txBody>
      </p:sp>
      <p:graphicFrame>
        <p:nvGraphicFramePr>
          <p:cNvPr id="8" name="Table 7"/>
          <p:cNvGraphicFramePr>
            <a:graphicFrameLocks noGrp="1"/>
          </p:cNvGraphicFramePr>
          <p:nvPr/>
        </p:nvGraphicFramePr>
        <p:xfrm>
          <a:off x="762000" y="3276600"/>
          <a:ext cx="7684477" cy="457200"/>
        </p:xfrm>
        <a:graphic>
          <a:graphicData uri="http://schemas.openxmlformats.org/drawingml/2006/table">
            <a:tbl>
              <a:tblPr/>
              <a:tblGrid>
                <a:gridCol w="7684477"/>
              </a:tblGrid>
              <a:tr h="457200">
                <a:tc>
                  <a:txBody>
                    <a:bodyPr/>
                    <a:lstStyle/>
                    <a:p>
                      <a:endParaRPr lang="en-US" dirty="0"/>
                    </a:p>
                  </a:txBody>
                  <a:tcPr>
                    <a:lnL w="38100" cmpd="sng">
                      <a:solidFill>
                        <a:schemeClr val="accent1">
                          <a:lumMod val="50000"/>
                        </a:schemeClr>
                      </a:solidFill>
                      <a:prstDash val="solid"/>
                    </a:lnL>
                    <a:lnR w="38100" cmpd="sng">
                      <a:solidFill>
                        <a:schemeClr val="accent1">
                          <a:lumMod val="50000"/>
                        </a:schemeClr>
                      </a:solidFill>
                      <a:prstDash val="solid"/>
                    </a:lnR>
                    <a:lnT w="38100" cmpd="sng">
                      <a:solidFill>
                        <a:schemeClr val="accent1">
                          <a:lumMod val="50000"/>
                        </a:schemeClr>
                      </a:solidFill>
                      <a:prstDash val="solid"/>
                    </a:lnT>
                    <a:lnB w="38100" cmpd="sng">
                      <a:solidFill>
                        <a:schemeClr val="accent1">
                          <a:lumMod val="50000"/>
                        </a:schemeClr>
                      </a:solidFill>
                      <a:prstDash val="solid"/>
                    </a:lnB>
                  </a:tcPr>
                </a:tc>
              </a:tr>
            </a:tbl>
          </a:graphicData>
        </a:graphic>
      </p:graphicFrame>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Expenditures (</a:t>
            </a:r>
            <a:r>
              <a:rPr lang="en-US" i="1" dirty="0" smtClean="0">
                <a:solidFill>
                  <a:schemeClr val="accent2"/>
                </a:solidFill>
              </a:rPr>
              <a:t>2013 </a:t>
            </a:r>
            <a:r>
              <a:rPr lang="en-US" i="1" dirty="0" smtClean="0">
                <a:solidFill>
                  <a:schemeClr val="accent2"/>
                </a:solidFill>
              </a:rPr>
              <a:t>Budget)</a:t>
            </a:r>
            <a:endParaRPr lang="en-US" dirty="0" smtClean="0">
              <a:solidFill>
                <a:schemeClr val="accent2"/>
              </a:solidFill>
            </a:endParaRPr>
          </a:p>
        </p:txBody>
      </p:sp>
      <p:graphicFrame>
        <p:nvGraphicFramePr>
          <p:cNvPr id="6" name="Content Placeholder 3"/>
          <p:cNvGraphicFramePr>
            <a:graphicFrameLocks noGrp="1"/>
          </p:cNvGraphicFramePr>
          <p:nvPr>
            <p:ph sz="quarter" idx="1"/>
          </p:nvPr>
        </p:nvGraphicFramePr>
        <p:xfrm>
          <a:off x="547688" y="1804988"/>
          <a:ext cx="8291512" cy="48482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28600" y="1905000"/>
            <a:ext cx="2743200" cy="646113"/>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defRPr/>
            </a:pPr>
            <a:r>
              <a:rPr lang="en-US" b="1" i="1" dirty="0"/>
              <a:t>Personnel Costs = </a:t>
            </a:r>
            <a:r>
              <a:rPr lang="en-US" b="1" i="1" dirty="0" smtClean="0"/>
              <a:t>72% </a:t>
            </a:r>
            <a:r>
              <a:rPr lang="en-US" b="1" i="1" dirty="0"/>
              <a:t>of Total Expenditures</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a:xfrm>
            <a:off x="612775" y="152400"/>
            <a:ext cx="8153400" cy="1066800"/>
          </a:xfrm>
        </p:spPr>
        <p:txBody>
          <a:bodyPr>
            <a:normAutofit fontScale="90000"/>
          </a:bodyPr>
          <a:lstStyle/>
          <a:p>
            <a:pPr fontAlgn="auto">
              <a:spcAft>
                <a:spcPts val="0"/>
              </a:spcAft>
              <a:defRPr/>
            </a:pPr>
            <a:r>
              <a:rPr lang="en-US" dirty="0" smtClean="0"/>
              <a:t>General Fund 101</a:t>
            </a:r>
            <a:br>
              <a:rPr lang="en-US" dirty="0" smtClean="0"/>
            </a:br>
            <a:r>
              <a:rPr lang="en-US" i="1" dirty="0" smtClean="0">
                <a:solidFill>
                  <a:schemeClr val="accent2"/>
                </a:solidFill>
              </a:rPr>
              <a:t>Expenditures (</a:t>
            </a:r>
            <a:r>
              <a:rPr lang="en-US" i="1" dirty="0" smtClean="0">
                <a:solidFill>
                  <a:schemeClr val="accent2"/>
                </a:solidFill>
              </a:rPr>
              <a:t>2013 </a:t>
            </a:r>
            <a:r>
              <a:rPr lang="en-US" i="1" dirty="0" smtClean="0">
                <a:solidFill>
                  <a:schemeClr val="accent2"/>
                </a:solidFill>
              </a:rPr>
              <a:t>Budget)</a:t>
            </a:r>
            <a:endParaRPr lang="en-US" dirty="0" smtClean="0">
              <a:solidFill>
                <a:schemeClr val="accent2"/>
              </a:solidFill>
            </a:endParaRPr>
          </a:p>
        </p:txBody>
      </p:sp>
      <p:graphicFrame>
        <p:nvGraphicFramePr>
          <p:cNvPr id="4" name="Content Placeholder 3"/>
          <p:cNvGraphicFramePr>
            <a:graphicFrameLocks noGrp="1"/>
          </p:cNvGraphicFramePr>
          <p:nvPr>
            <p:ph sz="quarter" idx="1"/>
          </p:nvPr>
        </p:nvGraphicFramePr>
        <p:xfrm>
          <a:off x="471488" y="1752600"/>
          <a:ext cx="8275637" cy="4876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emplate>
  <TotalTime>15297</TotalTime>
  <Words>2290</Words>
  <Application>Microsoft Office PowerPoint</Application>
  <PresentationFormat>On-screen Show (4:3)</PresentationFormat>
  <Paragraphs>477</Paragraphs>
  <Slides>32</Slides>
  <Notes>1</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Median</vt:lpstr>
      <vt:lpstr>Weighing the Costs of Government Against the Benefits  </vt:lpstr>
      <vt:lpstr>Costs vs. Benefits of Government Background</vt:lpstr>
      <vt:lpstr>Costs vs. Benefits of Government Here’s What You Need to Know</vt:lpstr>
      <vt:lpstr>Costs vs. Benefits of Government Here’s What You Need to Know</vt:lpstr>
      <vt:lpstr>The Key Takeaway Slide City Taxes vs. Monthly Utility Bills</vt:lpstr>
      <vt:lpstr>General Fund 101 Resources (2013 Budget)</vt:lpstr>
      <vt:lpstr>General Fund 101 Key Revenue Facts (2012 Budget)</vt:lpstr>
      <vt:lpstr>General Fund 101 Expenditures (2013 Budget)</vt:lpstr>
      <vt:lpstr>General Fund 101 Expenditures (2013 Budget)</vt:lpstr>
      <vt:lpstr>General Fund 101 Key Expenditure Facts</vt:lpstr>
      <vt:lpstr>General Fund 101 Annual Revenue Growth Requirement</vt:lpstr>
      <vt:lpstr>General Fund 101 Annual Revenue Growth Requirement</vt:lpstr>
      <vt:lpstr>General Fund 101 Annual Revenue Growth Requirement</vt:lpstr>
      <vt:lpstr>MI vs. Other Eastside Cities Number of Employees (2012)</vt:lpstr>
      <vt:lpstr>MI vs. Other Eastside Cities General Fund Expenditures (2011)</vt:lpstr>
      <vt:lpstr>Putting MI Taxes in Perspective 3 Ways</vt:lpstr>
      <vt:lpstr>2013 Property Tax Levy Typical MI Home ($711K)</vt:lpstr>
      <vt:lpstr>2013 Property Tax Levy Average MI Home ($711K)</vt:lpstr>
      <vt:lpstr>2013 Property Tax Levy Rate Comparison to Other KC Cities</vt:lpstr>
      <vt:lpstr>2013 Total Estimated Tax Burden $711K MI Home &amp; Family of 4</vt:lpstr>
      <vt:lpstr>2013 Total Estimated Tax Burden $711K MI Home &amp; Family of 4</vt:lpstr>
      <vt:lpstr>2013 Total Estimated Tax Burden Comparison to Monthly Utility Bills</vt:lpstr>
      <vt:lpstr>Benefits (or Services) Received Relative to Taxes Paid to City</vt:lpstr>
      <vt:lpstr>Benefits (or Services) Received Relative to Taxes Paid to City</vt:lpstr>
      <vt:lpstr>Noteworthy Results How is the City Doing?</vt:lpstr>
      <vt:lpstr> Jun 2012 Citizen Survey Right Direction vs. Wrong Track </vt:lpstr>
      <vt:lpstr>Jun 2012 Citizen Survey City Service Ratings</vt:lpstr>
      <vt:lpstr>Jun 2012 Citizen Survey “Goldilocks” Measure of City Services</vt:lpstr>
      <vt:lpstr>2011 MI Dashboard Report Noteworthy Results Funded by Taxes</vt:lpstr>
      <vt:lpstr>2011 MI Dashboard Report Noteworthy Results Funded by Taxes</vt:lpstr>
      <vt:lpstr>2011 MI Dashboard Report Noteworthy Results Funded by Taxes</vt:lpstr>
      <vt:lpstr>To quote a pig celebrity: “That’s all folks”</vt:lpstr>
    </vt:vector>
  </TitlesOfParts>
  <Company>City of Mercer Island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2009-2010 Budget Review</dc:title>
  <dc:creator>002477</dc:creator>
  <cp:lastModifiedBy>Chip Corder</cp:lastModifiedBy>
  <cp:revision>1046</cp:revision>
  <dcterms:created xsi:type="dcterms:W3CDTF">2008-10-14T21:53:57Z</dcterms:created>
  <dcterms:modified xsi:type="dcterms:W3CDTF">2013-02-19T23:15:34Z</dcterms:modified>
</cp:coreProperties>
</file>